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tmp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9" r:id="rId4"/>
    <p:sldId id="260" r:id="rId5"/>
    <p:sldId id="267" r:id="rId6"/>
    <p:sldId id="261" r:id="rId7"/>
    <p:sldId id="263" r:id="rId8"/>
    <p:sldId id="264" r:id="rId9"/>
    <p:sldId id="266" r:id="rId10"/>
    <p:sldId id="262" r:id="rId11"/>
    <p:sldId id="265" r:id="rId12"/>
  </p:sldIdLst>
  <p:sldSz cx="9144000" cy="6858000" type="screen4x3"/>
  <p:notesSz cx="7102475" cy="9369425"/>
  <p:defaultTextStyle>
    <a:defPPr>
      <a:defRPr lang="en-AU"/>
    </a:defPPr>
    <a:lvl1pPr algn="l" rtl="0" fontAlgn="base">
      <a:spcBef>
        <a:spcPct val="25000"/>
      </a:spcBef>
      <a:spcAft>
        <a:spcPct val="0"/>
      </a:spcAft>
      <a:buClr>
        <a:srgbClr val="A50E29"/>
      </a:buClr>
      <a:buFont typeface="Arial" charset="0"/>
      <a:defRPr sz="2400" kern="1200">
        <a:solidFill>
          <a:srgbClr val="A50E29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5000"/>
      </a:spcBef>
      <a:spcAft>
        <a:spcPct val="0"/>
      </a:spcAft>
      <a:buClr>
        <a:srgbClr val="A50E29"/>
      </a:buClr>
      <a:buFont typeface="Arial" charset="0"/>
      <a:defRPr sz="2400" kern="1200">
        <a:solidFill>
          <a:srgbClr val="A50E29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5000"/>
      </a:spcBef>
      <a:spcAft>
        <a:spcPct val="0"/>
      </a:spcAft>
      <a:buClr>
        <a:srgbClr val="A50E29"/>
      </a:buClr>
      <a:buFont typeface="Arial" charset="0"/>
      <a:defRPr sz="2400" kern="1200">
        <a:solidFill>
          <a:srgbClr val="A50E29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5000"/>
      </a:spcBef>
      <a:spcAft>
        <a:spcPct val="0"/>
      </a:spcAft>
      <a:buClr>
        <a:srgbClr val="A50E29"/>
      </a:buClr>
      <a:buFont typeface="Arial" charset="0"/>
      <a:defRPr sz="2400" kern="1200">
        <a:solidFill>
          <a:srgbClr val="A50E29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5000"/>
      </a:spcBef>
      <a:spcAft>
        <a:spcPct val="0"/>
      </a:spcAft>
      <a:buClr>
        <a:srgbClr val="A50E29"/>
      </a:buClr>
      <a:buFont typeface="Arial" charset="0"/>
      <a:defRPr sz="2400" kern="1200">
        <a:solidFill>
          <a:srgbClr val="A50E2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A50E2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A50E2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A50E2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A50E29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207">
          <p15:clr>
            <a:srgbClr val="A4A3A4"/>
          </p15:clr>
        </p15:guide>
        <p15:guide id="4" orient="horz" pos="1616">
          <p15:clr>
            <a:srgbClr val="A4A3A4"/>
          </p15:clr>
        </p15:guide>
        <p15:guide id="5" pos="385">
          <p15:clr>
            <a:srgbClr val="A4A3A4"/>
          </p15:clr>
        </p15:guide>
        <p15:guide id="6" pos="2782">
          <p15:clr>
            <a:srgbClr val="A4A3A4"/>
          </p15:clr>
        </p15:guide>
        <p15:guide id="7" pos="2985">
          <p15:clr>
            <a:srgbClr val="A4A3A4"/>
          </p15:clr>
        </p15:guide>
        <p15:guide id="8" pos="53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1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0028"/>
    <a:srgbClr val="A3AD00"/>
    <a:srgbClr val="5F5F5F"/>
    <a:srgbClr val="A2AD00"/>
    <a:srgbClr val="6773B6"/>
    <a:srgbClr val="EBB700"/>
    <a:srgbClr val="A51930"/>
    <a:srgbClr val="404143"/>
    <a:srgbClr val="A50E29"/>
    <a:srgbClr val="C8A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89385" autoAdjust="0"/>
  </p:normalViewPr>
  <p:slideViewPr>
    <p:cSldViewPr>
      <p:cViewPr>
        <p:scale>
          <a:sx n="101" d="100"/>
          <a:sy n="101" d="100"/>
        </p:scale>
        <p:origin x="276" y="-180"/>
      </p:cViewPr>
      <p:guideLst>
        <p:guide orient="horz" pos="2160"/>
        <p:guide pos="2880"/>
        <p:guide orient="horz" pos="1207"/>
        <p:guide orient="horz" pos="1616"/>
        <p:guide pos="385"/>
        <p:guide pos="2782"/>
        <p:guide pos="2985"/>
        <p:guide pos="53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048" y="102"/>
      </p:cViewPr>
      <p:guideLst>
        <p:guide orient="horz" pos="2951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8048" cy="46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90" tIns="46894" rIns="93790" bIns="46894" numCol="1" anchor="t" anchorCtr="0" compatLnSpc="1">
            <a:prstTxWarp prst="textNoShape">
              <a:avLst/>
            </a:prstTxWarp>
          </a:bodyPr>
          <a:lstStyle>
            <a:lvl1pPr defTabSz="938270">
              <a:spcBef>
                <a:spcPct val="0"/>
              </a:spcBef>
              <a:buClrTx/>
              <a:buFontTx/>
              <a:buNone/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AU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429" y="1"/>
            <a:ext cx="3078047" cy="46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90" tIns="46894" rIns="93790" bIns="46894" numCol="1" anchor="t" anchorCtr="0" compatLnSpc="1">
            <a:prstTxWarp prst="textNoShape">
              <a:avLst/>
            </a:prstTxWarp>
          </a:bodyPr>
          <a:lstStyle>
            <a:lvl1pPr algn="r" defTabSz="938270">
              <a:spcBef>
                <a:spcPct val="0"/>
              </a:spcBef>
              <a:buClrTx/>
              <a:buFontTx/>
              <a:buNone/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AU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0025"/>
            <a:ext cx="3078048" cy="46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90" tIns="46894" rIns="93790" bIns="46894" numCol="1" anchor="b" anchorCtr="0" compatLnSpc="1">
            <a:prstTxWarp prst="textNoShape">
              <a:avLst/>
            </a:prstTxWarp>
          </a:bodyPr>
          <a:lstStyle>
            <a:lvl1pPr defTabSz="938270">
              <a:spcBef>
                <a:spcPct val="0"/>
              </a:spcBef>
              <a:buClrTx/>
              <a:buFontTx/>
              <a:buNone/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AU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429" y="8900025"/>
            <a:ext cx="3078047" cy="46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90" tIns="46894" rIns="93790" bIns="46894" numCol="1" anchor="b" anchorCtr="0" compatLnSpc="1">
            <a:prstTxWarp prst="textNoShape">
              <a:avLst/>
            </a:prstTxWarp>
          </a:bodyPr>
          <a:lstStyle>
            <a:lvl1pPr algn="r" defTabSz="938270">
              <a:spcBef>
                <a:spcPct val="0"/>
              </a:spcBef>
              <a:buClrTx/>
              <a:buFontTx/>
              <a:buNone/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C735B90B-3CCC-4A7F-A6BA-1EE2215F859D}" type="slidenum">
              <a:rPr lang="en-AU"/>
              <a:pPr/>
              <a:t>‹nº›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70772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8048" cy="46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90" tIns="46894" rIns="93790" bIns="46894" numCol="1" anchor="t" anchorCtr="0" compatLnSpc="1">
            <a:prstTxWarp prst="textNoShape">
              <a:avLst/>
            </a:prstTxWarp>
          </a:bodyPr>
          <a:lstStyle>
            <a:lvl1pPr defTabSz="938270">
              <a:spcBef>
                <a:spcPct val="0"/>
              </a:spcBef>
              <a:buClrTx/>
              <a:buFontTx/>
              <a:buNone/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A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429" y="1"/>
            <a:ext cx="3078047" cy="46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90" tIns="46894" rIns="93790" bIns="46894" numCol="1" anchor="t" anchorCtr="0" compatLnSpc="1">
            <a:prstTxWarp prst="textNoShape">
              <a:avLst/>
            </a:prstTxWarp>
          </a:bodyPr>
          <a:lstStyle>
            <a:lvl1pPr algn="r" defTabSz="938270">
              <a:spcBef>
                <a:spcPct val="0"/>
              </a:spcBef>
              <a:buClrTx/>
              <a:buFontTx/>
              <a:buNone/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AU" dirty="0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9675" y="703263"/>
            <a:ext cx="4683125" cy="35131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380" y="4450788"/>
            <a:ext cx="5209715" cy="421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90" tIns="46894" rIns="93790" bIns="468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0025"/>
            <a:ext cx="3078048" cy="46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90" tIns="46894" rIns="93790" bIns="46894" numCol="1" anchor="b" anchorCtr="0" compatLnSpc="1">
            <a:prstTxWarp prst="textNoShape">
              <a:avLst/>
            </a:prstTxWarp>
          </a:bodyPr>
          <a:lstStyle>
            <a:lvl1pPr defTabSz="938270">
              <a:spcBef>
                <a:spcPct val="0"/>
              </a:spcBef>
              <a:buClrTx/>
              <a:buFontTx/>
              <a:buNone/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A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429" y="8900025"/>
            <a:ext cx="3078047" cy="46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90" tIns="46894" rIns="93790" bIns="46894" numCol="1" anchor="b" anchorCtr="0" compatLnSpc="1">
            <a:prstTxWarp prst="textNoShape">
              <a:avLst/>
            </a:prstTxWarp>
          </a:bodyPr>
          <a:lstStyle>
            <a:lvl1pPr algn="r" defTabSz="938270">
              <a:spcBef>
                <a:spcPct val="0"/>
              </a:spcBef>
              <a:buClrTx/>
              <a:buFontTx/>
              <a:buNone/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5BAFD5B6-36AD-48C5-867C-C5940AE28F53}" type="slidenum">
              <a:rPr lang="en-AU"/>
              <a:pPr/>
              <a:t>‹nº›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255171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FD5B6-36AD-48C5-867C-C5940AE28F53}" type="slidenum">
              <a:rPr lang="en-AU" smtClean="0"/>
              <a:pPr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4655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FD5B6-36AD-48C5-867C-C5940AE28F53}" type="slidenum">
              <a:rPr lang="en-AU" smtClean="0"/>
              <a:pPr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4655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FD5B6-36AD-48C5-867C-C5940AE28F53}" type="slidenum">
              <a:rPr lang="en-AU" smtClean="0"/>
              <a:pPr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4655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FD5B6-36AD-48C5-867C-C5940AE28F53}" type="slidenum">
              <a:rPr lang="en-AU" smtClean="0"/>
              <a:pPr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4655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FD5B6-36AD-48C5-867C-C5940AE28F53}" type="slidenum">
              <a:rPr lang="en-AU" smtClean="0"/>
              <a:pPr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4655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FD5B6-36AD-48C5-867C-C5940AE28F53}" type="slidenum">
              <a:rPr lang="en-AU" smtClean="0"/>
              <a:pPr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4655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FD5B6-36AD-48C5-867C-C5940AE28F53}" type="slidenum">
              <a:rPr lang="en-AU" smtClean="0"/>
              <a:pPr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4655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FD5B6-36AD-48C5-867C-C5940AE28F53}" type="slidenum">
              <a:rPr lang="en-AU" smtClean="0"/>
              <a:pPr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4655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1612" y="1828800"/>
            <a:ext cx="7920000" cy="553998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AU" noProof="0" dirty="0" smtClean="0"/>
          </a:p>
        </p:txBody>
      </p:sp>
      <p:sp>
        <p:nvSpPr>
          <p:cNvPr id="2071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01612" y="2707200"/>
            <a:ext cx="7920000" cy="903287"/>
          </a:xfrm>
        </p:spPr>
        <p:txBody>
          <a:bodyPr/>
          <a:lstStyle>
            <a:lvl1pPr marL="0" indent="0">
              <a:buFont typeface="Arial" charset="0"/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AU" noProof="0" dirty="0" smtClean="0"/>
          </a:p>
        </p:txBody>
      </p:sp>
      <p:sp>
        <p:nvSpPr>
          <p:cNvPr id="4" name="BMDisclaimer"/>
          <p:cNvSpPr txBox="1"/>
          <p:nvPr/>
        </p:nvSpPr>
        <p:spPr>
          <a:xfrm>
            <a:off x="601200" y="6353290"/>
            <a:ext cx="7920000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800" dirty="0" smtClean="0">
                <a:solidFill>
                  <a:srgbClr val="404143"/>
                </a:solidFill>
              </a:rPr>
              <a:t/>
            </a:r>
            <a:br>
              <a:rPr lang="pt-BR" sz="800" dirty="0" smtClean="0">
                <a:solidFill>
                  <a:srgbClr val="404143"/>
                </a:solidFill>
              </a:rPr>
            </a:br>
            <a:r>
              <a:rPr lang="pt-BR" sz="800" dirty="0" smtClean="0">
                <a:solidFill>
                  <a:srgbClr val="404143"/>
                </a:solidFill>
              </a:rPr>
              <a:t>© 2016 Trench, Rossi e Watanabe Advogados</a:t>
            </a:r>
            <a:endParaRPr lang="en-AU" sz="800" dirty="0">
              <a:solidFill>
                <a:srgbClr val="404143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01200" y="3711600"/>
            <a:ext cx="7920000" cy="4572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AU" dirty="0" smtClean="0"/>
              <a:t>Click here to add event and presenter information</a:t>
            </a:r>
            <a:endParaRPr lang="en-A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01200" y="4827600"/>
            <a:ext cx="7920000" cy="457200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AU" sz="1800" dirty="0" smtClean="0">
                <a:latin typeface="Arial" pitchFamily="34" charset="0"/>
                <a:cs typeface="Arial" pitchFamily="34" charset="0"/>
              </a:rPr>
              <a:t>Click here to add co-brand</a:t>
            </a:r>
            <a:endParaRPr lang="en-AU" dirty="0"/>
          </a:p>
        </p:txBody>
      </p:sp>
      <p:pic>
        <p:nvPicPr>
          <p:cNvPr id="2" name="BM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00"/>
            <a:ext cx="8546609" cy="50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1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Section Transi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10300" y="4648200"/>
            <a:ext cx="7920000" cy="1477328"/>
          </a:xfrm>
        </p:spPr>
        <p:txBody>
          <a:bodyPr anchor="b" anchorCtr="0"/>
          <a:lstStyle>
            <a:lvl1pPr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2000" y="901700"/>
            <a:ext cx="7920000" cy="37465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Normal text</a:t>
            </a:r>
          </a:p>
          <a:p>
            <a:pPr lvl="6"/>
            <a:r>
              <a:rPr lang="en-US" dirty="0" smtClean="0"/>
              <a:t>First number bullet</a:t>
            </a:r>
          </a:p>
          <a:p>
            <a:pPr lvl="7"/>
            <a:r>
              <a:rPr lang="en-US" dirty="0" smtClean="0"/>
              <a:t>Second number bullet</a:t>
            </a:r>
          </a:p>
          <a:p>
            <a:pPr lvl="8"/>
            <a:r>
              <a:rPr lang="en-US" dirty="0" smtClean="0"/>
              <a:t>Third number bullet</a:t>
            </a:r>
          </a:p>
        </p:txBody>
      </p:sp>
    </p:spTree>
    <p:extLst>
      <p:ext uri="{BB962C8B-B14F-4D97-AF65-F5344CB8AC3E}">
        <p14:creationId xmlns:p14="http://schemas.microsoft.com/office/powerpoint/2010/main" val="97150467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y Section Transitio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10300" y="4648200"/>
            <a:ext cx="7920000" cy="1477328"/>
          </a:xfrm>
        </p:spPr>
        <p:txBody>
          <a:bodyPr anchor="b" anchorCtr="0"/>
          <a:lstStyle>
            <a:lvl1pPr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2000" y="901700"/>
            <a:ext cx="7920000" cy="37465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Normal text</a:t>
            </a:r>
          </a:p>
          <a:p>
            <a:pPr lvl="6"/>
            <a:r>
              <a:rPr lang="en-US" dirty="0" smtClean="0"/>
              <a:t>First number bullet</a:t>
            </a:r>
          </a:p>
          <a:p>
            <a:pPr lvl="7"/>
            <a:r>
              <a:rPr lang="en-US" dirty="0" smtClean="0"/>
              <a:t>Second number bullet</a:t>
            </a:r>
          </a:p>
          <a:p>
            <a:pPr lvl="8"/>
            <a:r>
              <a:rPr lang="en-US" dirty="0" smtClean="0"/>
              <a:t>Third number bullet</a:t>
            </a:r>
          </a:p>
        </p:txBody>
      </p:sp>
    </p:spTree>
    <p:extLst>
      <p:ext uri="{BB962C8B-B14F-4D97-AF65-F5344CB8AC3E}">
        <p14:creationId xmlns:p14="http://schemas.microsoft.com/office/powerpoint/2010/main" val="13170639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rgundy Text Section 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10300" y="4648200"/>
            <a:ext cx="7920000" cy="1477328"/>
          </a:xfrm>
        </p:spPr>
        <p:txBody>
          <a:bodyPr anchor="b" anchorCtr="0"/>
          <a:lstStyle>
            <a:lvl1pPr>
              <a:defRPr sz="4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Click </a:t>
            </a:r>
            <a:r>
              <a:rPr lang="en-US" dirty="0" smtClean="0"/>
              <a:t>to edit Master title style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12000" y="901700"/>
            <a:ext cx="7920000" cy="374650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Normal text</a:t>
            </a:r>
          </a:p>
          <a:p>
            <a:pPr lvl="6"/>
            <a:r>
              <a:rPr lang="en-US" dirty="0" smtClean="0"/>
              <a:t>First number bullet</a:t>
            </a:r>
          </a:p>
          <a:p>
            <a:pPr lvl="7"/>
            <a:r>
              <a:rPr lang="en-US" dirty="0" smtClean="0"/>
              <a:t>Second number bullet</a:t>
            </a:r>
          </a:p>
          <a:p>
            <a:pPr lvl="8"/>
            <a:r>
              <a:rPr lang="en-US" dirty="0" smtClean="0"/>
              <a:t>Third number bullet</a:t>
            </a:r>
          </a:p>
        </p:txBody>
      </p:sp>
    </p:spTree>
    <p:extLst>
      <p:ext uri="{BB962C8B-B14F-4D97-AF65-F5344CB8AC3E}">
        <p14:creationId xmlns:p14="http://schemas.microsoft.com/office/powerpoint/2010/main" val="282561450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ellow Text Section 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10300" y="4648200"/>
            <a:ext cx="7920000" cy="1477328"/>
          </a:xfrm>
        </p:spPr>
        <p:txBody>
          <a:bodyPr anchor="b" anchorCtr="0"/>
          <a:lstStyle>
            <a:lvl1pPr>
              <a:defRPr sz="48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Click </a:t>
            </a:r>
            <a:r>
              <a:rPr lang="en-US" dirty="0" smtClean="0"/>
              <a:t>to edit Master title style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12000" y="901700"/>
            <a:ext cx="7920000" cy="3746500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buClr>
                <a:schemeClr val="accent2"/>
              </a:buClr>
              <a:defRPr>
                <a:solidFill>
                  <a:schemeClr val="accent2"/>
                </a:solidFill>
              </a:defRPr>
            </a:lvl7pPr>
            <a:lvl8pPr>
              <a:buClr>
                <a:schemeClr val="accent2"/>
              </a:buClr>
              <a:defRPr>
                <a:solidFill>
                  <a:schemeClr val="accent2"/>
                </a:solidFill>
              </a:defRPr>
            </a:lvl8pPr>
            <a:lvl9pPr>
              <a:buClr>
                <a:schemeClr val="accent2"/>
              </a:buCl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Normal text</a:t>
            </a:r>
          </a:p>
          <a:p>
            <a:pPr lvl="6"/>
            <a:r>
              <a:rPr lang="en-US" dirty="0" smtClean="0"/>
              <a:t>First number bullet</a:t>
            </a:r>
          </a:p>
          <a:p>
            <a:pPr lvl="7"/>
            <a:r>
              <a:rPr lang="en-US" dirty="0" smtClean="0"/>
              <a:t>Second number bullet</a:t>
            </a:r>
          </a:p>
          <a:p>
            <a:pPr lvl="8"/>
            <a:r>
              <a:rPr lang="en-US" dirty="0" smtClean="0"/>
              <a:t>Third number bullet</a:t>
            </a:r>
          </a:p>
        </p:txBody>
      </p:sp>
    </p:spTree>
    <p:extLst>
      <p:ext uri="{BB962C8B-B14F-4D97-AF65-F5344CB8AC3E}">
        <p14:creationId xmlns:p14="http://schemas.microsoft.com/office/powerpoint/2010/main" val="67344939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ext Section 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10300" y="4648200"/>
            <a:ext cx="7920000" cy="1477328"/>
          </a:xfrm>
        </p:spPr>
        <p:txBody>
          <a:bodyPr anchor="b" anchorCtr="0"/>
          <a:lstStyle>
            <a:lvl1pPr>
              <a:defRPr sz="48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Click </a:t>
            </a:r>
            <a:r>
              <a:rPr lang="en-US" dirty="0" smtClean="0"/>
              <a:t>to edit Master title style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12000" y="901700"/>
            <a:ext cx="7920000" cy="3746500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accent3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3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3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buClr>
                <a:schemeClr val="accent3"/>
              </a:buClr>
              <a:defRPr>
                <a:solidFill>
                  <a:schemeClr val="accent3"/>
                </a:solidFill>
              </a:defRPr>
            </a:lvl7pPr>
            <a:lvl8pPr>
              <a:buClr>
                <a:schemeClr val="accent3"/>
              </a:buClr>
              <a:defRPr>
                <a:solidFill>
                  <a:schemeClr val="accent3"/>
                </a:solidFill>
              </a:defRPr>
            </a:lvl8pPr>
            <a:lvl9pPr>
              <a:buClr>
                <a:schemeClr val="accent3"/>
              </a:buClr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Normal text</a:t>
            </a:r>
          </a:p>
          <a:p>
            <a:pPr lvl="6"/>
            <a:r>
              <a:rPr lang="en-US" dirty="0" smtClean="0"/>
              <a:t>First number bullet</a:t>
            </a:r>
          </a:p>
          <a:p>
            <a:pPr lvl="7"/>
            <a:r>
              <a:rPr lang="en-US" dirty="0" smtClean="0"/>
              <a:t>Second number bullet</a:t>
            </a:r>
          </a:p>
          <a:p>
            <a:pPr lvl="8"/>
            <a:r>
              <a:rPr lang="en-US" dirty="0" smtClean="0"/>
              <a:t>Third number bullet</a:t>
            </a:r>
          </a:p>
        </p:txBody>
      </p:sp>
    </p:spTree>
    <p:extLst>
      <p:ext uri="{BB962C8B-B14F-4D97-AF65-F5344CB8AC3E}">
        <p14:creationId xmlns:p14="http://schemas.microsoft.com/office/powerpoint/2010/main" val="210302598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ext Section 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10300" y="4648200"/>
            <a:ext cx="7920000" cy="1477328"/>
          </a:xfrm>
        </p:spPr>
        <p:txBody>
          <a:bodyPr anchor="b" anchorCtr="0"/>
          <a:lstStyle>
            <a:lvl1pPr>
              <a:defRPr sz="48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Click </a:t>
            </a:r>
            <a:r>
              <a:rPr lang="en-US" dirty="0" smtClean="0"/>
              <a:t>to edit Master title style</a:t>
            </a:r>
            <a:endParaRPr lang="en-AU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12000" y="901700"/>
            <a:ext cx="7920000" cy="3746500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chemeClr val="accent4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chemeClr val="accent4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accent4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accent4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accent4"/>
                </a:solidFill>
              </a:defRPr>
            </a:lvl5pPr>
            <a:lvl6pPr>
              <a:defRPr>
                <a:solidFill>
                  <a:schemeClr val="accent4"/>
                </a:solidFill>
              </a:defRPr>
            </a:lvl6pPr>
            <a:lvl7pPr>
              <a:buClr>
                <a:schemeClr val="accent4"/>
              </a:buClr>
              <a:defRPr>
                <a:solidFill>
                  <a:schemeClr val="accent4"/>
                </a:solidFill>
              </a:defRPr>
            </a:lvl7pPr>
            <a:lvl8pPr>
              <a:buClr>
                <a:schemeClr val="accent4"/>
              </a:buClr>
              <a:defRPr>
                <a:solidFill>
                  <a:schemeClr val="accent4"/>
                </a:solidFill>
              </a:defRPr>
            </a:lvl8pPr>
            <a:lvl9pPr>
              <a:buClr>
                <a:schemeClr val="accent4"/>
              </a:buClr>
              <a:defRPr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Normal text</a:t>
            </a:r>
          </a:p>
          <a:p>
            <a:pPr lvl="6"/>
            <a:r>
              <a:rPr lang="en-US" dirty="0" smtClean="0"/>
              <a:t>First number bullet</a:t>
            </a:r>
          </a:p>
          <a:p>
            <a:pPr lvl="7"/>
            <a:r>
              <a:rPr lang="en-US" dirty="0" smtClean="0"/>
              <a:t>Second number bullet</a:t>
            </a:r>
          </a:p>
          <a:p>
            <a:pPr lvl="8"/>
            <a:r>
              <a:rPr lang="en-US" dirty="0" smtClean="0"/>
              <a:t>Third number bullet</a:t>
            </a:r>
          </a:p>
        </p:txBody>
      </p:sp>
    </p:spTree>
    <p:extLst>
      <p:ext uri="{BB962C8B-B14F-4D97-AF65-F5344CB8AC3E}">
        <p14:creationId xmlns:p14="http://schemas.microsoft.com/office/powerpoint/2010/main" val="16720068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y Text Section 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10300" y="4648200"/>
            <a:ext cx="7920000" cy="1477328"/>
          </a:xfrm>
        </p:spPr>
        <p:txBody>
          <a:bodyPr anchor="b" anchorCtr="0"/>
          <a:lstStyle>
            <a:lvl1pPr>
              <a:defRPr sz="4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Click </a:t>
            </a:r>
            <a:r>
              <a:rPr lang="en-US" dirty="0" smtClean="0"/>
              <a:t>to edit Master title style</a:t>
            </a:r>
            <a:endParaRPr lang="en-AU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2000" y="901700"/>
            <a:ext cx="7920000" cy="3746500"/>
          </a:xfrm>
        </p:spPr>
        <p:txBody>
          <a:bodyPr/>
          <a:lstStyle>
            <a:lvl1pPr>
              <a:buClr>
                <a:srgbClr val="5F5F5F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5F5F5F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5F5F5F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5F5F5F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5F5F5F"/>
              </a:buClr>
              <a:defRPr>
                <a:solidFill>
                  <a:schemeClr val="tx1"/>
                </a:solidFill>
              </a:defRPr>
            </a:lvl5pPr>
            <a:lvl7pPr>
              <a:buClr>
                <a:schemeClr val="accent5"/>
              </a:buClr>
              <a:defRPr/>
            </a:lvl7pPr>
            <a:lvl8pPr>
              <a:buClr>
                <a:schemeClr val="accent5"/>
              </a:buClr>
              <a:defRPr/>
            </a:lvl8pPr>
            <a:lvl9pPr>
              <a:buClr>
                <a:schemeClr val="accent5"/>
              </a:buCl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Normal text</a:t>
            </a:r>
          </a:p>
          <a:p>
            <a:pPr lvl="6"/>
            <a:r>
              <a:rPr lang="en-US" dirty="0" smtClean="0"/>
              <a:t>First number bullet</a:t>
            </a:r>
          </a:p>
          <a:p>
            <a:pPr lvl="7"/>
            <a:r>
              <a:rPr lang="en-US" dirty="0" smtClean="0"/>
              <a:t>Second number bullet</a:t>
            </a:r>
          </a:p>
          <a:p>
            <a:pPr lvl="8"/>
            <a:r>
              <a:rPr lang="en-US" dirty="0" smtClean="0"/>
              <a:t>Third number bullet</a:t>
            </a:r>
          </a:p>
        </p:txBody>
      </p:sp>
    </p:spTree>
    <p:extLst>
      <p:ext uri="{BB962C8B-B14F-4D97-AF65-F5344CB8AC3E}">
        <p14:creationId xmlns:p14="http://schemas.microsoft.com/office/powerpoint/2010/main" val="159261914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1612" y="1828800"/>
            <a:ext cx="7920000" cy="553998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AU" noProof="0" dirty="0" smtClean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01612" y="2707200"/>
            <a:ext cx="7920000" cy="903287"/>
          </a:xfrm>
        </p:spPr>
        <p:txBody>
          <a:bodyPr/>
          <a:lstStyle>
            <a:lvl1pPr marL="0" indent="0">
              <a:buFont typeface="Arial" charset="0"/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AU" noProof="0" dirty="0" smtClean="0"/>
          </a:p>
        </p:txBody>
      </p:sp>
      <p:sp>
        <p:nvSpPr>
          <p:cNvPr id="6" name="BMDisclaimer"/>
          <p:cNvSpPr txBox="1"/>
          <p:nvPr/>
        </p:nvSpPr>
        <p:spPr>
          <a:xfrm>
            <a:off x="601200" y="6353290"/>
            <a:ext cx="7920000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800" dirty="0" smtClean="0">
                <a:solidFill>
                  <a:schemeClr val="tx1"/>
                </a:solidFill>
              </a:rPr>
              <a:t/>
            </a:r>
            <a:br>
              <a:rPr lang="pt-BR" sz="800" dirty="0" smtClean="0">
                <a:solidFill>
                  <a:schemeClr val="tx1"/>
                </a:solidFill>
              </a:rPr>
            </a:br>
            <a:r>
              <a:rPr lang="pt-BR" sz="800" dirty="0" smtClean="0">
                <a:solidFill>
                  <a:schemeClr val="tx1"/>
                </a:solidFill>
              </a:rPr>
              <a:t>© 2016 Trench, Rossi e Watanabe Advogados</a:t>
            </a:r>
            <a:endParaRPr lang="en-AU" sz="800" dirty="0">
              <a:solidFill>
                <a:schemeClr val="tx1"/>
              </a:solidFill>
            </a:endParaRPr>
          </a:p>
        </p:txBody>
      </p:sp>
      <p:pic>
        <p:nvPicPr>
          <p:cNvPr id="2" name="BM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00"/>
            <a:ext cx="8546609" cy="502921"/>
          </a:xfrm>
          <a:prstGeom prst="rect">
            <a:avLst/>
          </a:prstGeom>
        </p:spPr>
      </p:pic>
    </p:spTree>
  </p:cSld>
  <p:clrMapOvr>
    <a:masterClrMapping/>
  </p:clrMapOvr>
  <p:transition/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39E4F6-2607-4A03-99F9-7BC62CFC729C}" type="slidenum">
              <a:rPr lang="en-AU" smtClean="0"/>
              <a:pPr/>
              <a:t>‹nº›</a:t>
            </a:fld>
            <a:endParaRPr lang="en-AU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9652" y="1489074"/>
            <a:ext cx="7920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AU" dirty="0" smtClean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99652" y="2247900"/>
            <a:ext cx="792000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6358165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 pan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AA87465-EF2B-4EE1-9BA6-5E23AE4C173C}" type="slidenum">
              <a:rPr lang="en-AU" smtClean="0"/>
              <a:pPr/>
              <a:t>‹nº›</a:t>
            </a:fld>
            <a:endParaRPr lang="en-AU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9652" y="1489074"/>
            <a:ext cx="7920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AU" dirty="0" smtClean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99652" y="2247900"/>
            <a:ext cx="3816773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0000" indent="-270000">
              <a:defRPr/>
            </a:lvl1pPr>
            <a:lvl2pPr marL="540000" indent="-270000">
              <a:defRPr/>
            </a:lvl2pPr>
            <a:lvl3pPr marL="810000" indent="-270000">
              <a:defRPr/>
            </a:lvl3pPr>
            <a:lvl4pPr marL="1080000" indent="-270000">
              <a:defRPr/>
            </a:lvl4pPr>
            <a:lvl5pPr>
              <a:defRPr/>
            </a:lvl5pPr>
            <a:lvl7pPr marL="270000" indent="-270000">
              <a:defRPr/>
            </a:lvl7pPr>
            <a:lvl8pPr marL="270000" indent="-270000">
              <a:defRPr/>
            </a:lvl8pPr>
            <a:lvl9pPr marL="540000" indent="-270000"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Normal text</a:t>
            </a:r>
          </a:p>
          <a:p>
            <a:pPr lvl="6"/>
            <a:r>
              <a:rPr lang="en-US" dirty="0" smtClean="0"/>
              <a:t>First number bullet</a:t>
            </a:r>
          </a:p>
          <a:p>
            <a:pPr lvl="7"/>
            <a:r>
              <a:rPr lang="en-US" dirty="0" smtClean="0"/>
              <a:t>Second number bullet</a:t>
            </a:r>
          </a:p>
          <a:p>
            <a:pPr lvl="8"/>
            <a:r>
              <a:rPr lang="en-US" dirty="0" smtClean="0"/>
              <a:t>Third number bullet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idx="12"/>
          </p:nvPr>
        </p:nvSpPr>
        <p:spPr bwMode="auto">
          <a:xfrm>
            <a:off x="4716016" y="2247900"/>
            <a:ext cx="3816773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0000" indent="-270000">
              <a:defRPr/>
            </a:lvl1pPr>
            <a:lvl2pPr marL="540000" indent="-270000">
              <a:defRPr/>
            </a:lvl2pPr>
            <a:lvl3pPr marL="810000" indent="-270000">
              <a:defRPr/>
            </a:lvl3pPr>
            <a:lvl4pPr marL="1080000" indent="-270000">
              <a:defRPr/>
            </a:lvl4pPr>
            <a:lvl5pPr>
              <a:defRPr/>
            </a:lvl5pPr>
            <a:lvl7pPr marL="270000" indent="-270000">
              <a:defRPr/>
            </a:lvl7pPr>
            <a:lvl8pPr marL="270000" indent="-270000">
              <a:defRPr/>
            </a:lvl8pPr>
            <a:lvl9pPr marL="540000" indent="-270000"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Normal text</a:t>
            </a:r>
          </a:p>
          <a:p>
            <a:pPr lvl="6"/>
            <a:r>
              <a:rPr lang="en-US" dirty="0" smtClean="0"/>
              <a:t>First number bullet</a:t>
            </a:r>
          </a:p>
          <a:p>
            <a:pPr lvl="7"/>
            <a:r>
              <a:rPr lang="en-US" dirty="0" smtClean="0"/>
              <a:t>Second number bullet</a:t>
            </a:r>
          </a:p>
          <a:p>
            <a:pPr lvl="8"/>
            <a:r>
              <a:rPr lang="en-US" dirty="0" smtClean="0"/>
              <a:t>Third number bullet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55143051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orient="horz" pos="3793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068658-1D8E-4345-B6BE-A8597CCA49ED}" type="slidenum">
              <a:rPr lang="en-AU" smtClean="0"/>
              <a:pPr/>
              <a:t>‹nº›</a:t>
            </a:fld>
            <a:endParaRPr lang="en-A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9652" y="1489074"/>
            <a:ext cx="7920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AU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23615152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3239C69-1E4B-40BF-A076-FDA9DE3FDE71}" type="slidenum">
              <a:rPr lang="en-AU" smtClean="0"/>
              <a:pPr/>
              <a:t>‹nº›</a:t>
            </a:fld>
            <a:endParaRPr lang="en-AU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0076871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79990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rgundy Section Transi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10300" y="4648200"/>
            <a:ext cx="7920000" cy="1477328"/>
          </a:xfrm>
        </p:spPr>
        <p:txBody>
          <a:bodyPr anchor="b" anchorCtr="0"/>
          <a:lstStyle>
            <a:lvl1pPr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12000" y="901700"/>
            <a:ext cx="7920000" cy="37465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Normal text</a:t>
            </a:r>
          </a:p>
          <a:p>
            <a:pPr lvl="6"/>
            <a:r>
              <a:rPr lang="en-US" dirty="0" smtClean="0"/>
              <a:t>First number bullet</a:t>
            </a:r>
          </a:p>
          <a:p>
            <a:pPr lvl="7"/>
            <a:r>
              <a:rPr lang="en-US" dirty="0" smtClean="0"/>
              <a:t>Second number bullet</a:t>
            </a:r>
          </a:p>
          <a:p>
            <a:pPr lvl="8"/>
            <a:r>
              <a:rPr lang="en-US" dirty="0" smtClean="0"/>
              <a:t>Third number bullet</a:t>
            </a:r>
          </a:p>
        </p:txBody>
      </p:sp>
    </p:spTree>
    <p:extLst>
      <p:ext uri="{BB962C8B-B14F-4D97-AF65-F5344CB8AC3E}">
        <p14:creationId xmlns:p14="http://schemas.microsoft.com/office/powerpoint/2010/main" val="166967488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ellow Section Transi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10300" y="4648200"/>
            <a:ext cx="7920000" cy="1477328"/>
          </a:xfrm>
        </p:spPr>
        <p:txBody>
          <a:bodyPr anchor="b" anchorCtr="0"/>
          <a:lstStyle>
            <a:lvl1pPr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12000" y="901700"/>
            <a:ext cx="7920000" cy="37465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Normal text</a:t>
            </a:r>
          </a:p>
          <a:p>
            <a:pPr lvl="6"/>
            <a:r>
              <a:rPr lang="en-US" dirty="0" smtClean="0"/>
              <a:t>First number bullet</a:t>
            </a:r>
          </a:p>
          <a:p>
            <a:pPr lvl="7"/>
            <a:r>
              <a:rPr lang="en-US" dirty="0" smtClean="0"/>
              <a:t>Second number bullet</a:t>
            </a:r>
          </a:p>
          <a:p>
            <a:pPr lvl="8"/>
            <a:r>
              <a:rPr lang="en-US" dirty="0" smtClean="0"/>
              <a:t>Third number bullet</a:t>
            </a:r>
          </a:p>
        </p:txBody>
      </p:sp>
    </p:spTree>
    <p:extLst>
      <p:ext uri="{BB962C8B-B14F-4D97-AF65-F5344CB8AC3E}">
        <p14:creationId xmlns:p14="http://schemas.microsoft.com/office/powerpoint/2010/main" val="3761607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Section Transi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10300" y="4648200"/>
            <a:ext cx="7920000" cy="1477328"/>
          </a:xfrm>
        </p:spPr>
        <p:txBody>
          <a:bodyPr anchor="b" anchorCtr="0"/>
          <a:lstStyle>
            <a:lvl1pPr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12000" y="901700"/>
            <a:ext cx="7920000" cy="37465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Normal text</a:t>
            </a:r>
          </a:p>
          <a:p>
            <a:pPr lvl="6"/>
            <a:r>
              <a:rPr lang="en-US" dirty="0" smtClean="0"/>
              <a:t>First number bullet</a:t>
            </a:r>
          </a:p>
          <a:p>
            <a:pPr lvl="7"/>
            <a:r>
              <a:rPr lang="en-US" dirty="0" smtClean="0"/>
              <a:t>Second number bullet</a:t>
            </a:r>
          </a:p>
          <a:p>
            <a:pPr lvl="8"/>
            <a:r>
              <a:rPr lang="en-US" dirty="0" smtClean="0"/>
              <a:t>Third number bullet</a:t>
            </a:r>
          </a:p>
        </p:txBody>
      </p:sp>
    </p:spTree>
    <p:extLst>
      <p:ext uri="{BB962C8B-B14F-4D97-AF65-F5344CB8AC3E}">
        <p14:creationId xmlns:p14="http://schemas.microsoft.com/office/powerpoint/2010/main" val="224232502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9652" y="1489074"/>
            <a:ext cx="7920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AU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9652" y="2247900"/>
            <a:ext cx="792000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 level bullet</a:t>
            </a:r>
          </a:p>
          <a:p>
            <a:pPr lvl="1"/>
            <a:r>
              <a:rPr lang="en-US" dirty="0" smtClean="0"/>
              <a:t>Second level bullet</a:t>
            </a:r>
          </a:p>
          <a:p>
            <a:pPr lvl="2"/>
            <a:r>
              <a:rPr lang="en-US" dirty="0" smtClean="0"/>
              <a:t>Third level bullet</a:t>
            </a:r>
          </a:p>
          <a:p>
            <a:pPr lvl="3"/>
            <a:r>
              <a:rPr lang="en-US" dirty="0" smtClean="0"/>
              <a:t>Fourth level bullet</a:t>
            </a:r>
          </a:p>
          <a:p>
            <a:pPr lvl="4"/>
            <a:r>
              <a:rPr lang="en-US" dirty="0" smtClean="0"/>
              <a:t>Subtitle</a:t>
            </a:r>
          </a:p>
          <a:p>
            <a:pPr lvl="5"/>
            <a:r>
              <a:rPr lang="en-US" dirty="0" smtClean="0"/>
              <a:t>Normal text</a:t>
            </a:r>
          </a:p>
          <a:p>
            <a:pPr lvl="6"/>
            <a:r>
              <a:rPr lang="en-US" dirty="0" smtClean="0"/>
              <a:t>First number bullet</a:t>
            </a:r>
          </a:p>
          <a:p>
            <a:pPr lvl="7"/>
            <a:r>
              <a:rPr lang="en-US" dirty="0" smtClean="0"/>
              <a:t>Second number bullet</a:t>
            </a:r>
          </a:p>
          <a:p>
            <a:pPr lvl="8"/>
            <a:r>
              <a:rPr lang="en-US" dirty="0" smtClean="0"/>
              <a:t>Third number bullet</a:t>
            </a:r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8600" y="6476400"/>
            <a:ext cx="677863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fld id="{B8C3BAB9-2B20-4355-BCA9-0B2608953693}" type="slidenum">
              <a:rPr lang="en-AU" smtClean="0"/>
              <a:pPr/>
              <a:t>‹nº›</a:t>
            </a:fld>
            <a:endParaRPr lang="en-AU" dirty="0"/>
          </a:p>
        </p:txBody>
      </p:sp>
      <p:sp>
        <p:nvSpPr>
          <p:cNvPr id="6" name="BMDisclaimer"/>
          <p:cNvSpPr txBox="1"/>
          <p:nvPr/>
        </p:nvSpPr>
        <p:spPr>
          <a:xfrm>
            <a:off x="601200" y="6475511"/>
            <a:ext cx="720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800" dirty="0" smtClean="0">
                <a:solidFill>
                  <a:schemeClr val="tx1"/>
                </a:solidFill>
              </a:rPr>
              <a:t>© 2016 Trench, Rossi e Watanabe Advogados</a:t>
            </a:r>
            <a:endParaRPr lang="en-AU" sz="800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01200" y="6246000"/>
            <a:ext cx="7200000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CA" dirty="0"/>
          </a:p>
        </p:txBody>
      </p:sp>
      <p:pic>
        <p:nvPicPr>
          <p:cNvPr id="3" name="BMLogo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808"/>
          <a:stretch/>
        </p:blipFill>
        <p:spPr>
          <a:xfrm>
            <a:off x="0" y="360000"/>
            <a:ext cx="8546609" cy="965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90" r:id="rId2"/>
    <p:sldLayoutId id="2147483694" r:id="rId3"/>
    <p:sldLayoutId id="2147483692" r:id="rId4"/>
    <p:sldLayoutId id="2147483693" r:id="rId5"/>
    <p:sldLayoutId id="2147483697" r:id="rId6"/>
    <p:sldLayoutId id="2147483665" r:id="rId7"/>
    <p:sldLayoutId id="2147483664" r:id="rId8"/>
    <p:sldLayoutId id="2147483663" r:id="rId9"/>
    <p:sldLayoutId id="2147483662" r:id="rId10"/>
    <p:sldLayoutId id="2147483661" r:id="rId11"/>
    <p:sldLayoutId id="2147483671" r:id="rId12"/>
    <p:sldLayoutId id="2147483669" r:id="rId13"/>
    <p:sldLayoutId id="2147483668" r:id="rId14"/>
    <p:sldLayoutId id="2147483667" r:id="rId15"/>
    <p:sldLayoutId id="2147483666" r:id="rId16"/>
    <p:sldLayoutId id="2147483696" r:id="rId17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A50E2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A50E2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A50E2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A50E2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A50E2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A50E2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A50E2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A50E29"/>
          </a:solidFill>
          <a:latin typeface="Arial" charset="0"/>
        </a:defRPr>
      </a:lvl9pPr>
    </p:titleStyle>
    <p:bodyStyle>
      <a:lvl1pPr marL="450000" indent="-450000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‒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900000" indent="-450000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+mn-lt"/>
        </a:defRPr>
      </a:lvl2pPr>
      <a:lvl3pPr marL="1350000" indent="-450000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800000" indent="-450000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4pPr>
      <a:lvl5pPr marL="0" indent="0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FontTx/>
        <a:buNone/>
        <a:defRPr sz="2400" b="1">
          <a:solidFill>
            <a:schemeClr val="tx1"/>
          </a:solidFill>
          <a:latin typeface="+mn-lt"/>
        </a:defRPr>
      </a:lvl5pPr>
      <a:lvl6pPr marL="0" indent="0" algn="l" rtl="0" eaLnBrk="1" fontAlgn="base" hangingPunct="1">
        <a:spcBef>
          <a:spcPct val="25000"/>
        </a:spcBef>
        <a:spcAft>
          <a:spcPct val="0"/>
        </a:spcAft>
        <a:buClr>
          <a:srgbClr val="A50E29"/>
        </a:buClr>
        <a:buFontTx/>
        <a:buNone/>
        <a:defRPr sz="2400">
          <a:solidFill>
            <a:schemeClr val="tx1"/>
          </a:solidFill>
          <a:latin typeface="+mn-lt"/>
        </a:defRPr>
      </a:lvl6pPr>
      <a:lvl7pPr marL="450000" indent="-450000" algn="l" rtl="0" eaLnBrk="1" fontAlgn="base" hangingPunct="1">
        <a:spcBef>
          <a:spcPct val="25000"/>
        </a:spcBef>
        <a:spcAft>
          <a:spcPct val="0"/>
        </a:spcAft>
        <a:buClr>
          <a:srgbClr val="A50E29"/>
        </a:buClr>
        <a:buFont typeface="+mj-lt"/>
        <a:buAutoNum type="arabicPeriod"/>
        <a:defRPr sz="2400" baseline="0">
          <a:solidFill>
            <a:schemeClr val="tx1"/>
          </a:solidFill>
          <a:latin typeface="+mn-lt"/>
        </a:defRPr>
      </a:lvl7pPr>
      <a:lvl8pPr marL="450000" indent="-450000" algn="l" rtl="0" eaLnBrk="1" fontAlgn="base" hangingPunct="1">
        <a:spcBef>
          <a:spcPct val="25000"/>
        </a:spcBef>
        <a:spcAft>
          <a:spcPct val="0"/>
        </a:spcAft>
        <a:buClr>
          <a:srgbClr val="A50E29"/>
        </a:buClr>
        <a:buFont typeface="+mj-lt"/>
        <a:buAutoNum type="alphaLcParenR"/>
        <a:defRPr sz="2200" baseline="0">
          <a:solidFill>
            <a:schemeClr val="tx1"/>
          </a:solidFill>
          <a:latin typeface="+mn-lt"/>
        </a:defRPr>
      </a:lvl8pPr>
      <a:lvl9pPr marL="900000" indent="-450000" algn="l" rtl="0" eaLnBrk="1" fontAlgn="base" hangingPunct="1">
        <a:spcBef>
          <a:spcPct val="25000"/>
        </a:spcBef>
        <a:spcAft>
          <a:spcPct val="0"/>
        </a:spcAft>
        <a:buClr>
          <a:srgbClr val="A50E29"/>
        </a:buClr>
        <a:buFont typeface="+mj-lt"/>
        <a:buAutoNum type="alphaUcPeriod"/>
        <a:defRPr sz="20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m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source=images&amp;cd=&amp;cad=rja&amp;uact=8&amp;ved=0ahUKEwj0r7eqx6DLAhWBQZAKHfBTAwoQjRwIBw&amp;url=http://www.androiduu.com/reclame_aqui-874090-download.html&amp;psig=AFQjCNFbXW6xXAFUW3KNjSI3KBECbmyYhw&amp;ust=1456958386812072" TargetMode="External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source=images&amp;cd=&amp;cad=rja&amp;uact=8&amp;ved=0ahUKEwiH6K-ziaPLAhUDi5AKHcAQAV0QjRwIBw&amp;url=http://betterafter50.com/2015/04/retirement-and-the-money-taboo-time-to-talk-about-it/&amp;bvm=bv.115339255,d.Y2I&amp;psig=AFQjCNHC_JOfJjlpZrBS7XIWx0Smg31vuQ&amp;ust=1457044844282885" TargetMode="External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hyperlink" Target="http://www.google.com.br/url?sa=i&amp;rct=j&amp;q=&amp;esrc=s&amp;source=images&amp;cd=&amp;cad=rja&amp;uact=8&amp;ved=0ahUKEwj5vaGVp6XLAhUGHJAKHf_7DSoQjRwIBw&amp;url=http://br.freepik.com/fotos-vetores-gratis/engenheiro&amp;bvm=bv.115339255,d.Y2I&amp;psig=AFQjCNFXXF5XmqIXds83vQN7vrVlRedEPQ&amp;ust=1457121588789360" TargetMode="External"/><Relationship Id="rId6" Type="http://schemas.openxmlformats.org/officeDocument/2006/relationships/image" Target="../media/image6.jpeg"/><Relationship Id="rId7" Type="http://schemas.openxmlformats.org/officeDocument/2006/relationships/hyperlink" Target="http://www.google.com.br/url?sa=i&amp;rct=j&amp;q=&amp;esrc=s&amp;source=images&amp;cd=&amp;cad=rja&amp;uact=8&amp;ved=0ahUKEwia28bwpKXLAhXCEZAKHT71AzYQjRwIBw&amp;url=http://www.cimentotupi.com.br/cimentotupi/Portugues/detNoticia.php?codnoticia=16&amp;psig=AFQjCNGep6gI5yZQepbi5xZ8eebyz61a4g&amp;ust=1457120963620887" TargetMode="External"/><Relationship Id="rId8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4" Type="http://schemas.openxmlformats.org/officeDocument/2006/relationships/image" Target="../media/image9.tm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4" Type="http://schemas.openxmlformats.org/officeDocument/2006/relationships/image" Target="../media/image12.tm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Congresso da AIGLP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pt-BR" dirty="0" smtClean="0"/>
              <a:t>Compliance Concorrencial</a:t>
            </a:r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dirty="0" smtClean="0"/>
              <a:t>Bogotá, Março 2016</a:t>
            </a:r>
            <a:endParaRPr lang="pt-B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/>
              <a:t>Tulio do Egito Coelho</a:t>
            </a:r>
            <a:endParaRPr lang="pt-BR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032572"/>
            <a:ext cx="4472360" cy="363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749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39E4F6-2607-4A03-99F9-7BC62CFC729C}" type="slidenum">
              <a:rPr lang="pt-BR" smtClean="0"/>
              <a:pPr/>
              <a:t>10</a:t>
            </a:fld>
            <a:endParaRPr lang="pt-BR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99652" y="980728"/>
            <a:ext cx="7920000" cy="492443"/>
          </a:xfrm>
        </p:spPr>
        <p:txBody>
          <a:bodyPr/>
          <a:lstStyle/>
          <a:p>
            <a:r>
              <a:rPr lang="pt-BR" dirty="0"/>
              <a:t>Ações da associação que podem facilitar condutas uniformes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99652" y="1556792"/>
            <a:ext cx="7920000" cy="3888432"/>
          </a:xfrm>
          <a:solidFill>
            <a:schemeClr val="bg1"/>
          </a:solidFill>
        </p:spPr>
        <p:txBody>
          <a:bodyPr/>
          <a:lstStyle/>
          <a:p>
            <a:r>
              <a:rPr lang="pt-BR" sz="2000" dirty="0" smtClean="0"/>
              <a:t>Elaboração de estatísticas:</a:t>
            </a:r>
          </a:p>
          <a:p>
            <a:pPr lvl="1"/>
            <a:r>
              <a:rPr lang="pt-BR" sz="1600" dirty="0" smtClean="0"/>
              <a:t>Dados históricos e </a:t>
            </a:r>
            <a:r>
              <a:rPr lang="pt-BR" sz="1600" smtClean="0"/>
              <a:t>sempre agregados</a:t>
            </a:r>
            <a:endParaRPr lang="pt-BR" sz="1600" dirty="0" smtClean="0"/>
          </a:p>
          <a:p>
            <a:pPr lvl="1"/>
            <a:r>
              <a:rPr lang="pt-BR" sz="1600" dirty="0" smtClean="0"/>
              <a:t>Disponibilização ao público (mesmo que por pagamento) é recomendável</a:t>
            </a:r>
          </a:p>
          <a:p>
            <a:pPr lvl="1"/>
            <a:r>
              <a:rPr lang="pt-BR" sz="1600" dirty="0" smtClean="0"/>
              <a:t>Não deve haver “instruções comerciais” sobre como reagir aos dados</a:t>
            </a:r>
          </a:p>
          <a:p>
            <a:endParaRPr lang="pt-BR" sz="1000" dirty="0" smtClean="0"/>
          </a:p>
          <a:p>
            <a:r>
              <a:rPr lang="pt-BR" sz="2000" dirty="0" smtClean="0"/>
              <a:t>Códigos </a:t>
            </a:r>
            <a:r>
              <a:rPr lang="pt-BR" sz="2000" dirty="0"/>
              <a:t>de </a:t>
            </a:r>
            <a:r>
              <a:rPr lang="pt-BR" sz="2000" dirty="0" smtClean="0"/>
              <a:t>ética e autorregulamentação, padrões de qualidade e segurança não devem (i) criar barreiras irrazoáveis à competição, (ii) dispor sobre temas sensíveis do negócio de cada empresa</a:t>
            </a:r>
          </a:p>
          <a:p>
            <a:pPr lvl="1"/>
            <a:r>
              <a:rPr lang="pt-BR" sz="1600" dirty="0" smtClean="0"/>
              <a:t>Por exemplo, tabelas </a:t>
            </a:r>
            <a:r>
              <a:rPr lang="pt-BR" sz="1600" dirty="0"/>
              <a:t>de preços, custos e outros </a:t>
            </a:r>
            <a:r>
              <a:rPr lang="pt-BR" sz="1600" dirty="0" smtClean="0"/>
              <a:t>temas sensíveis são comumente punidas por autoridades</a:t>
            </a:r>
          </a:p>
          <a:p>
            <a:endParaRPr lang="pt-BR" sz="1000" dirty="0" smtClean="0"/>
          </a:p>
          <a:p>
            <a:r>
              <a:rPr lang="pt-BR" sz="2000" dirty="0" smtClean="0"/>
              <a:t>Requisitos para entrada na associação não podem ser irrazoáveis, transformando a associação em um “clube”</a:t>
            </a:r>
          </a:p>
          <a:p>
            <a:endParaRPr lang="pt-BR" sz="1000" dirty="0" smtClean="0"/>
          </a:p>
          <a:p>
            <a:r>
              <a:rPr lang="pt-BR" sz="2000" dirty="0" smtClean="0"/>
              <a:t>Redação apropriada de documentos evita que atos lícitos sejam confundidos com ilícitos – consulte o Compliance Officer</a:t>
            </a:r>
          </a:p>
          <a:p>
            <a:endParaRPr lang="pt-BR" sz="1800" dirty="0" smtClean="0"/>
          </a:p>
          <a:p>
            <a:endParaRPr lang="pt-BR" sz="1800" dirty="0" smtClean="0"/>
          </a:p>
          <a:p>
            <a:pPr marL="450000" lvl="1" indent="0">
              <a:buNone/>
            </a:pPr>
            <a:endParaRPr lang="pt-BR" sz="1600" dirty="0" smtClean="0"/>
          </a:p>
          <a:p>
            <a:pPr lvl="1"/>
            <a:endParaRPr lang="pt-BR" sz="1600" dirty="0" smtClean="0"/>
          </a:p>
        </p:txBody>
      </p:sp>
    </p:spTree>
    <p:extLst>
      <p:ext uri="{BB962C8B-B14F-4D97-AF65-F5344CB8AC3E}">
        <p14:creationId xmlns:p14="http://schemas.microsoft.com/office/powerpoint/2010/main" val="3253388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39E4F6-2607-4A03-99F9-7BC62CFC729C}" type="slidenum">
              <a:rPr lang="pt-BR" smtClean="0"/>
              <a:pPr/>
              <a:t>11</a:t>
            </a:fld>
            <a:endParaRPr lang="pt-BR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99652" y="692696"/>
            <a:ext cx="7920000" cy="492443"/>
          </a:xfrm>
        </p:spPr>
        <p:txBody>
          <a:bodyPr/>
          <a:lstStyle/>
          <a:p>
            <a:r>
              <a:rPr lang="pt-BR" dirty="0" smtClean="0"/>
              <a:t>Canais de Acesso</a:t>
            </a:r>
            <a:endParaRPr lang="pt-BR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99652" y="1268760"/>
            <a:ext cx="7920000" cy="3771900"/>
          </a:xfrm>
        </p:spPr>
        <p:txBody>
          <a:bodyPr/>
          <a:lstStyle/>
          <a:p>
            <a:r>
              <a:rPr lang="pt-BR" sz="2000" dirty="0" smtClean="0"/>
              <a:t>Em caso de dúvidas sobre a legalidade de qualquer conduta ou sobre como proceder em situações de risco, contate o Compliance Officer</a:t>
            </a:r>
          </a:p>
          <a:p>
            <a:endParaRPr lang="pt-BR" sz="2000" dirty="0" smtClean="0"/>
          </a:p>
          <a:p>
            <a:r>
              <a:rPr lang="pt-BR" sz="2000" dirty="0" smtClean="0"/>
              <a:t>A AIGLP está comprometida com o atendimento das normas de defesa da concorrência, dentre outras, e assegura tratamento confidencial a denúncias/suspeitas, para que não haja qualquer retaliação</a:t>
            </a:r>
          </a:p>
          <a:p>
            <a:pPr lvl="1"/>
            <a:endParaRPr lang="pt-BR" sz="1600" dirty="0" smtClean="0"/>
          </a:p>
        </p:txBody>
      </p:sp>
      <p:pic>
        <p:nvPicPr>
          <p:cNvPr id="1028" name="Picture 4" descr="http://img.androiduu.com/1228/957228_icon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864496"/>
            <a:ext cx="2372816" cy="23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173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Defesa da Concorrência</a:t>
            </a:r>
            <a:br>
              <a:rPr lang="pt-BR" dirty="0" smtClean="0"/>
            </a:br>
            <a:r>
              <a:rPr lang="pt-BR" dirty="0" smtClean="0"/>
              <a:t>O que é? Por que importa?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12558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39E4F6-2607-4A03-99F9-7BC62CFC729C}" type="slidenum">
              <a:rPr lang="pt-BR" smtClean="0"/>
              <a:pPr/>
              <a:t>3</a:t>
            </a:fld>
            <a:endParaRPr lang="pt-BR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99652" y="548680"/>
            <a:ext cx="7920000" cy="492443"/>
          </a:xfrm>
        </p:spPr>
        <p:txBody>
          <a:bodyPr/>
          <a:lstStyle/>
          <a:p>
            <a:r>
              <a:rPr lang="pt-BR" dirty="0" smtClean="0"/>
              <a:t>Defesa da concorrência – o que é?</a:t>
            </a:r>
            <a:endParaRPr lang="pt-BR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99652" y="1196752"/>
            <a:ext cx="7920000" cy="3771900"/>
          </a:xfrm>
        </p:spPr>
        <p:txBody>
          <a:bodyPr/>
          <a:lstStyle/>
          <a:p>
            <a:r>
              <a:rPr lang="pt-BR" sz="2000" dirty="0" smtClean="0"/>
              <a:t>Com livre concorrência, empresas oferecerem serviços melhores, por preços menores</a:t>
            </a:r>
          </a:p>
          <a:p>
            <a:endParaRPr lang="pt-BR" sz="2000" dirty="0" smtClean="0"/>
          </a:p>
          <a:p>
            <a:r>
              <a:rPr lang="pt-BR" sz="2000" dirty="0" smtClean="0"/>
              <a:t>Por </a:t>
            </a:r>
            <a:r>
              <a:rPr lang="pt-BR" sz="2000" dirty="0"/>
              <a:t>isso, a maioria dos países da Ibero-américa </a:t>
            </a:r>
            <a:r>
              <a:rPr lang="pt-BR" sz="2000" dirty="0" smtClean="0"/>
              <a:t>tornam </a:t>
            </a:r>
            <a:r>
              <a:rPr lang="pt-BR" sz="2000" dirty="0"/>
              <a:t>ilícitas </a:t>
            </a:r>
            <a:r>
              <a:rPr lang="pt-BR" sz="2000" dirty="0" smtClean="0"/>
              <a:t>ações </a:t>
            </a:r>
            <a:r>
              <a:rPr lang="pt-BR" sz="2000" dirty="0"/>
              <a:t>que possam limitar a livre concorrência </a:t>
            </a:r>
            <a:r>
              <a:rPr lang="pt-BR" sz="2000" dirty="0" smtClean="0"/>
              <a:t>injustificadamente</a:t>
            </a:r>
          </a:p>
          <a:p>
            <a:endParaRPr lang="pt-BR" sz="2000" dirty="0" smtClean="0"/>
          </a:p>
          <a:p>
            <a:r>
              <a:rPr lang="pt-BR" sz="2000" dirty="0" smtClean="0"/>
              <a:t>Essas normas, de forma geral, regulam três tipos básicos de condutas potencialmente anticompetitivas:</a:t>
            </a:r>
          </a:p>
          <a:p>
            <a:pPr lvl="1">
              <a:buFont typeface="+mj-lt"/>
              <a:buAutoNum type="arabicPeriod"/>
            </a:pPr>
            <a:r>
              <a:rPr lang="pt-BR" sz="1800" dirty="0"/>
              <a:t>	Acordos, trocas de informações sensíveis </a:t>
            </a:r>
            <a:r>
              <a:rPr lang="pt-BR" sz="1800" dirty="0" smtClean="0"/>
              <a:t>e </a:t>
            </a:r>
            <a:r>
              <a:rPr lang="pt-BR" sz="1800" dirty="0"/>
              <a:t>outras práticas facilitadoras de condutas uniformes entre </a:t>
            </a:r>
            <a:r>
              <a:rPr lang="pt-BR" sz="1800" dirty="0" smtClean="0"/>
              <a:t>concorrentes</a:t>
            </a:r>
          </a:p>
          <a:p>
            <a:pPr lvl="1">
              <a:buFont typeface="+mj-lt"/>
              <a:buAutoNum type="arabicPeriod"/>
            </a:pPr>
            <a:r>
              <a:rPr lang="pt-BR" sz="1800" dirty="0" smtClean="0"/>
              <a:t>Abuso de poder de mercado; e</a:t>
            </a:r>
          </a:p>
          <a:p>
            <a:pPr lvl="1">
              <a:buFont typeface="+mj-lt"/>
              <a:buAutoNum type="arabicPeriod"/>
            </a:pPr>
            <a:r>
              <a:rPr lang="pt-BR" sz="1800" dirty="0" smtClean="0"/>
              <a:t>Fusões, aquisições e </a:t>
            </a:r>
            <a:r>
              <a:rPr lang="pt-BR" sz="1800" i="1" dirty="0" smtClean="0"/>
              <a:t>joint ventures</a:t>
            </a:r>
            <a:r>
              <a:rPr lang="pt-BR" sz="1800" dirty="0" smtClean="0"/>
              <a:t>.</a:t>
            </a:r>
          </a:p>
          <a:p>
            <a:endParaRPr lang="pt-BR" sz="2000" dirty="0" smtClean="0"/>
          </a:p>
          <a:p>
            <a:r>
              <a:rPr lang="pt-BR" sz="2000" dirty="0" smtClean="0"/>
              <a:t>As duas primeiras são as mais relevantes para associações e são reguladas de forma semelhante por quase todos os países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632798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etterafter50.com/wp-content/uploads/2011/10/google-adsense-more-money-tip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37" y="4027884"/>
            <a:ext cx="24288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39E4F6-2607-4A03-99F9-7BC62CFC729C}" type="slidenum">
              <a:rPr lang="pt-BR" smtClean="0"/>
              <a:pPr/>
              <a:t>4</a:t>
            </a:fld>
            <a:endParaRPr lang="pt-BR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99652" y="548680"/>
            <a:ext cx="7920000" cy="492443"/>
          </a:xfrm>
        </p:spPr>
        <p:txBody>
          <a:bodyPr/>
          <a:lstStyle/>
          <a:p>
            <a:r>
              <a:rPr lang="pt-BR" dirty="0" smtClean="0"/>
              <a:t>Compliance concorrencial – por quê?</a:t>
            </a:r>
            <a:endParaRPr lang="pt-BR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99652" y="1196752"/>
            <a:ext cx="7920000" cy="1656184"/>
          </a:xfrm>
        </p:spPr>
        <p:txBody>
          <a:bodyPr/>
          <a:lstStyle/>
          <a:p>
            <a:r>
              <a:rPr lang="pt-BR" sz="2000" dirty="0" smtClean="0"/>
              <a:t>Melhora a imagem de uma associação junto a clientes e ao governo</a:t>
            </a:r>
          </a:p>
          <a:p>
            <a:pPr marL="0" indent="0">
              <a:buNone/>
            </a:pPr>
            <a:endParaRPr lang="pt-BR" sz="1200" dirty="0" smtClean="0"/>
          </a:p>
          <a:p>
            <a:r>
              <a:rPr lang="pt-BR" sz="2000" dirty="0" smtClean="0"/>
              <a:t>Evita multas pesadas à associação:</a:t>
            </a:r>
          </a:p>
          <a:p>
            <a:endParaRPr lang="pt-BR" sz="1800" dirty="0"/>
          </a:p>
        </p:txBody>
      </p:sp>
      <p:sp>
        <p:nvSpPr>
          <p:cNvPr id="6" name="Content Placeholder 7"/>
          <p:cNvSpPr txBox="1">
            <a:spLocks/>
          </p:cNvSpPr>
          <p:nvPr/>
        </p:nvSpPr>
        <p:spPr bwMode="auto">
          <a:xfrm>
            <a:off x="683568" y="2537420"/>
            <a:ext cx="6068069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50000" indent="-4500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‒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0000" indent="-4500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2pPr>
            <a:lvl3pPr marL="1350000" indent="-4500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800000" indent="-4500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0" indent="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2400" b="1">
                <a:solidFill>
                  <a:schemeClr val="tx1"/>
                </a:solidFill>
                <a:latin typeface="+mn-lt"/>
              </a:defRPr>
            </a:lvl5pPr>
            <a:lvl6pPr marL="0" indent="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A50E29"/>
              </a:buClr>
              <a:buFontTx/>
              <a:buNone/>
              <a:defRPr sz="2400">
                <a:solidFill>
                  <a:schemeClr val="tx1"/>
                </a:solidFill>
                <a:latin typeface="+mn-lt"/>
              </a:defRPr>
            </a:lvl6pPr>
            <a:lvl7pPr marL="450000" indent="-4500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A50E29"/>
              </a:buClr>
              <a:buFont typeface="+mj-lt"/>
              <a:buAutoNum type="arabicPeriod"/>
              <a:defRPr sz="2400" baseline="0">
                <a:solidFill>
                  <a:schemeClr val="tx1"/>
                </a:solidFill>
                <a:latin typeface="+mn-lt"/>
              </a:defRPr>
            </a:lvl7pPr>
            <a:lvl8pPr marL="450000" indent="-4500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A50E29"/>
              </a:buClr>
              <a:buFont typeface="+mj-lt"/>
              <a:buAutoNum type="alphaLcParenR"/>
              <a:defRPr sz="2200" baseline="0">
                <a:solidFill>
                  <a:schemeClr val="tx1"/>
                </a:solidFill>
                <a:latin typeface="+mn-lt"/>
              </a:defRPr>
            </a:lvl8pPr>
            <a:lvl9pPr marL="900000" indent="-4500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A50E29"/>
              </a:buClr>
              <a:buFont typeface="+mj-lt"/>
              <a:buAutoNum type="alphaUcPeriod"/>
              <a:defRPr sz="20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Aft>
                <a:spcPts val="600"/>
              </a:spcAft>
            </a:pPr>
            <a:r>
              <a:rPr lang="pt-BR" sz="1600" b="1" kern="0" dirty="0" smtClean="0"/>
              <a:t>Brasil:</a:t>
            </a:r>
            <a:r>
              <a:rPr lang="pt-BR" sz="1600" kern="0" dirty="0" smtClean="0"/>
              <a:t> aprox. 12,5 mil e aprox. 500 milhões de dólares. Diretores e colaboradores podem ser multados e punidos criminalmente.</a:t>
            </a:r>
          </a:p>
          <a:p>
            <a:pPr lvl="1">
              <a:spcAft>
                <a:spcPts val="600"/>
              </a:spcAft>
            </a:pPr>
            <a:r>
              <a:rPr lang="pt-BR" sz="1600" b="1" kern="0" dirty="0" smtClean="0"/>
              <a:t>Chile:</a:t>
            </a:r>
            <a:r>
              <a:rPr lang="pt-BR" sz="1600" kern="0" dirty="0" smtClean="0"/>
              <a:t> até aprox. 25 milhões de dólares. Projeto de lei para punir indivíduos criminalmente está em discussão.</a:t>
            </a:r>
          </a:p>
          <a:p>
            <a:pPr lvl="1">
              <a:spcAft>
                <a:spcPts val="600"/>
              </a:spcAft>
            </a:pPr>
            <a:r>
              <a:rPr lang="pt-BR" sz="1600" b="1" kern="0" dirty="0" smtClean="0"/>
              <a:t>Colômbia:</a:t>
            </a:r>
            <a:r>
              <a:rPr lang="pt-BR" sz="1600" kern="0" dirty="0" smtClean="0"/>
              <a:t> até aprox. 25 milhões de dólares. Indivíduos: até aprox. 500 mil dólares.  </a:t>
            </a:r>
          </a:p>
          <a:p>
            <a:pPr lvl="1">
              <a:spcAft>
                <a:spcPts val="600"/>
              </a:spcAft>
            </a:pPr>
            <a:r>
              <a:rPr lang="pt-BR" sz="1600" b="1" kern="0" dirty="0" smtClean="0"/>
              <a:t>Equador:</a:t>
            </a:r>
            <a:r>
              <a:rPr lang="pt-BR" sz="1600" kern="0" dirty="0" smtClean="0"/>
              <a:t> até aprox. 13,6 milhões de dólares (podendo ser maiores em infrações muito sérias). </a:t>
            </a:r>
          </a:p>
          <a:p>
            <a:pPr lvl="1">
              <a:spcAft>
                <a:spcPts val="600"/>
              </a:spcAft>
            </a:pPr>
            <a:r>
              <a:rPr lang="pt-BR" sz="1600" b="1" kern="0" dirty="0" smtClean="0"/>
              <a:t>	Peru: </a:t>
            </a:r>
            <a:r>
              <a:rPr lang="pt-BR" sz="1600" kern="0" dirty="0" smtClean="0"/>
              <a:t>até aprox. 1,5 milhões de dólares (podendo ser maiores em infrações muito sérias). Indivíduos: até aprox. 148 mil dólares. </a:t>
            </a:r>
          </a:p>
          <a:p>
            <a:pPr lvl="1">
              <a:spcAft>
                <a:spcPts val="600"/>
              </a:spcAft>
            </a:pPr>
            <a:r>
              <a:rPr lang="pt-BR" sz="1600" kern="0" dirty="0" smtClean="0"/>
              <a:t>	</a:t>
            </a:r>
            <a:r>
              <a:rPr lang="pt-BR" sz="1600" b="1" kern="0" dirty="0" smtClean="0"/>
              <a:t>Uruguai:</a:t>
            </a:r>
            <a:r>
              <a:rPr lang="pt-BR" sz="1600" kern="0" dirty="0" smtClean="0"/>
              <a:t> até aprox. 1,5 milhões de dólares. </a:t>
            </a:r>
          </a:p>
          <a:p>
            <a:endParaRPr lang="pt-BR" sz="1800" kern="0" dirty="0"/>
          </a:p>
        </p:txBody>
      </p:sp>
    </p:spTree>
    <p:extLst>
      <p:ext uri="{BB962C8B-B14F-4D97-AF65-F5344CB8AC3E}">
        <p14:creationId xmlns:p14="http://schemas.microsoft.com/office/powerpoint/2010/main" val="2647695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mage result for açucar imag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576" y="741436"/>
            <a:ext cx="22860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arne de aves imag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296" y="4869160"/>
            <a:ext cx="190500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age.freepik.com/icones-gratis/engenheiro-usando-capacete-com-terno-e-gravata_318-50067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1514476" cy="151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cimentotupi.com.br/cimentotupi/upload/noticia/1299185337duvidas_cimento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94596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39E4F6-2607-4A03-99F9-7BC62CFC729C}" type="slidenum">
              <a:rPr lang="pt-BR" smtClean="0"/>
              <a:pPr/>
              <a:t>5</a:t>
            </a:fld>
            <a:endParaRPr lang="pt-BR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99652" y="548680"/>
            <a:ext cx="7920000" cy="492443"/>
          </a:xfrm>
        </p:spPr>
        <p:txBody>
          <a:bodyPr/>
          <a:lstStyle/>
          <a:p>
            <a:r>
              <a:rPr lang="pt-BR" dirty="0" smtClean="0"/>
              <a:t>Compliance concorrencial – por quê?</a:t>
            </a:r>
            <a:endParaRPr lang="pt-BR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99652" y="1196752"/>
            <a:ext cx="7920000" cy="1656184"/>
          </a:xfrm>
        </p:spPr>
        <p:txBody>
          <a:bodyPr/>
          <a:lstStyle/>
          <a:p>
            <a:r>
              <a:rPr lang="pt-BR" sz="2000" smtClean="0"/>
              <a:t>Alguns exemplos de multas aplicadas a associações</a:t>
            </a:r>
            <a:endParaRPr lang="pt-BR" sz="2000" dirty="0" smtClean="0"/>
          </a:p>
          <a:p>
            <a:pPr marL="0" indent="0">
              <a:buNone/>
            </a:pPr>
            <a:endParaRPr lang="pt-BR" sz="1200" dirty="0" smtClean="0"/>
          </a:p>
          <a:p>
            <a:endParaRPr lang="pt-BR" sz="18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81308"/>
              </p:ext>
            </p:extLst>
          </p:nvPr>
        </p:nvGraphicFramePr>
        <p:xfrm>
          <a:off x="2123728" y="1700808"/>
          <a:ext cx="5544616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2088232"/>
                <a:gridCol w="23762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smtClean="0"/>
                        <a:t>País</a:t>
                      </a:r>
                      <a:endParaRPr lang="pt-BR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smtClean="0"/>
                        <a:t>Associação</a:t>
                      </a:r>
                      <a:endParaRPr lang="pt-BR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smtClean="0"/>
                        <a:t>Multa (approx)</a:t>
                      </a:r>
                      <a:endParaRPr lang="pt-BR" sz="140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1" smtClean="0"/>
                        <a:t>Brasil</a:t>
                      </a:r>
                      <a:endParaRPr lang="pt-BR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smtClean="0"/>
                        <a:t>Associação Brasileira de Cimento Portland</a:t>
                      </a:r>
                      <a:endParaRPr lang="pt-B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US$</a:t>
                      </a:r>
                      <a:r>
                        <a:rPr lang="pt-BR" sz="1400" b="1" baseline="0" dirty="0" smtClean="0"/>
                        <a:t> </a:t>
                      </a:r>
                      <a:r>
                        <a:rPr lang="pt-BR" sz="1400" b="1" dirty="0" smtClean="0"/>
                        <a:t>500 </a:t>
                      </a:r>
                      <a:r>
                        <a:rPr lang="pt-BR" sz="1400" b="1" dirty="0" smtClean="0"/>
                        <a:t>milhões</a:t>
                      </a:r>
                      <a:r>
                        <a:rPr lang="pt-BR" sz="1400" b="0" dirty="0" smtClean="0"/>
                        <a:t>,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dirty="0" smtClean="0"/>
                        <a:t>por cartel</a:t>
                      </a:r>
                      <a:endParaRPr lang="pt-B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1" smtClean="0"/>
                        <a:t>Chile</a:t>
                      </a:r>
                      <a:endParaRPr lang="pt-BR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smtClean="0"/>
                        <a:t>Associação de Produtores Avícolas</a:t>
                      </a:r>
                      <a:r>
                        <a:rPr lang="es-ES" sz="1400" baseline="0" smtClean="0"/>
                        <a:t> do Chile</a:t>
                      </a:r>
                      <a:endParaRPr lang="pt-B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1" smtClean="0"/>
                        <a:t>US$ 1,5 milhão </a:t>
                      </a:r>
                      <a:r>
                        <a:rPr lang="pt-BR" sz="1400" smtClean="0"/>
                        <a:t>e dissolução da associação, por cartel</a:t>
                      </a:r>
                      <a:endParaRPr lang="pt-BR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1" smtClean="0"/>
                        <a:t>Peru</a:t>
                      </a:r>
                      <a:endParaRPr lang="pt-BR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smtClean="0"/>
                        <a:t>Associação de Engenheiros Profissionais do Peru</a:t>
                      </a:r>
                    </a:p>
                    <a:p>
                      <a:endParaRPr lang="pt-BR" sz="1400" smtClean="0"/>
                    </a:p>
                    <a:p>
                      <a:r>
                        <a:rPr lang="pt-BR" sz="1400" smtClean="0"/>
                        <a:t>Associação Peruana de Consultoria</a:t>
                      </a:r>
                      <a:endParaRPr lang="pt-B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1" smtClean="0"/>
                        <a:t>US$ 1,3 milhão</a:t>
                      </a:r>
                      <a:r>
                        <a:rPr lang="pt-BR" sz="1400" smtClean="0"/>
                        <a:t>,</a:t>
                      </a:r>
                      <a:r>
                        <a:rPr lang="pt-BR" sz="1400" baseline="0" smtClean="0"/>
                        <a:t> por recomendar aumento de preços a associados</a:t>
                      </a:r>
                      <a:endParaRPr lang="pt-BR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1" smtClean="0"/>
                        <a:t>Argentina</a:t>
                      </a:r>
                      <a:endParaRPr lang="pt-BR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smtClean="0"/>
                        <a:t>Associação de Produtores de Cimento Portland e outros</a:t>
                      </a:r>
                      <a:endParaRPr lang="pt-B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1" smtClean="0"/>
                        <a:t>US$ 106</a:t>
                      </a:r>
                      <a:r>
                        <a:rPr lang="pt-BR" sz="1400" b="1" baseline="0" smtClean="0"/>
                        <a:t> milhões ao todo</a:t>
                      </a:r>
                      <a:r>
                        <a:rPr lang="pt-BR" sz="1400" baseline="0" smtClean="0"/>
                        <a:t>, para a</a:t>
                      </a:r>
                      <a:r>
                        <a:rPr lang="pt-BR" sz="1400" smtClean="0"/>
                        <a:t> associação e mais 5 produtores,</a:t>
                      </a:r>
                      <a:r>
                        <a:rPr lang="pt-BR" sz="1400" baseline="0" smtClean="0"/>
                        <a:t> por cartel</a:t>
                      </a:r>
                      <a:endParaRPr lang="pt-BR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1" smtClean="0"/>
                        <a:t>Colômbia</a:t>
                      </a:r>
                      <a:endParaRPr lang="pt-BR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smtClean="0"/>
                        <a:t>Associação de Produtores de Cana de Açucar e outros</a:t>
                      </a:r>
                      <a:endParaRPr lang="pt-B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US$ 100 milhões ao todo</a:t>
                      </a:r>
                      <a:r>
                        <a:rPr lang="pt-BR" sz="1400" dirty="0" smtClean="0"/>
                        <a:t>, para a associação e vários agentes</a:t>
                      </a:r>
                      <a:r>
                        <a:rPr lang="pt-BR" sz="1400" baseline="0" dirty="0" smtClean="0"/>
                        <a:t> da indústria, por impedirem importações</a:t>
                      </a:r>
                      <a:endParaRPr lang="pt-BR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404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39E4F6-2607-4A03-99F9-7BC62CFC729C}" type="slidenum">
              <a:rPr lang="pt-BR" smtClean="0"/>
              <a:pPr/>
              <a:t>6</a:t>
            </a:fld>
            <a:endParaRPr lang="pt-BR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99652" y="692696"/>
            <a:ext cx="7920000" cy="492443"/>
          </a:xfrm>
        </p:spPr>
        <p:txBody>
          <a:bodyPr/>
          <a:lstStyle/>
          <a:p>
            <a:r>
              <a:rPr lang="pt-BR" dirty="0" smtClean="0"/>
              <a:t>Compliance concorrencial – por quê?</a:t>
            </a:r>
            <a:endParaRPr lang="pt-BR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99652" y="1340768"/>
            <a:ext cx="7920000" cy="3771900"/>
          </a:xfrm>
        </p:spPr>
        <p:txBody>
          <a:bodyPr/>
          <a:lstStyle/>
          <a:p>
            <a:r>
              <a:rPr lang="pt-BR" sz="2000" dirty="0" smtClean="0"/>
              <a:t>As associações de concorrente já são alvo da atenção da autoridades de defesa da concorrência:</a:t>
            </a:r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r>
              <a:rPr lang="pt-BR" sz="2000" dirty="0" smtClean="0"/>
              <a:t>No Brasil, </a:t>
            </a:r>
            <a:r>
              <a:rPr lang="pt-BR" sz="2000" dirty="0"/>
              <a:t>a existência de programas de </a:t>
            </a:r>
            <a:r>
              <a:rPr lang="pt-BR" sz="2000" dirty="0" smtClean="0"/>
              <a:t>compliance robustos </a:t>
            </a:r>
            <a:r>
              <a:rPr lang="pt-BR" sz="2000" dirty="0"/>
              <a:t>pode levar </a:t>
            </a:r>
            <a:r>
              <a:rPr lang="pt-BR" sz="2000" dirty="0" smtClean="0"/>
              <a:t>à </a:t>
            </a:r>
            <a:r>
              <a:rPr lang="pt-BR" sz="2000" dirty="0" smtClean="0"/>
              <a:t>redução de penalidade.</a:t>
            </a:r>
            <a:endParaRPr lang="pt-BR" sz="20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298762"/>
              </p:ext>
            </p:extLst>
          </p:nvPr>
        </p:nvGraphicFramePr>
        <p:xfrm>
          <a:off x="323528" y="2060848"/>
          <a:ext cx="8449616" cy="3161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4808"/>
                <a:gridCol w="4224808"/>
              </a:tblGrid>
              <a:tr h="27027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rgbClr val="C00000"/>
                          </a:solidFill>
                        </a:rPr>
                        <a:t>Guia para</a:t>
                      </a:r>
                      <a:r>
                        <a:rPr lang="pt-BR" sz="1600" baseline="0" dirty="0" smtClean="0">
                          <a:solidFill>
                            <a:srgbClr val="C00000"/>
                          </a:solidFill>
                        </a:rPr>
                        <a:t> Associações do Chile</a:t>
                      </a:r>
                      <a:endParaRPr lang="pt-BR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rgbClr val="C00000"/>
                          </a:solidFill>
                        </a:rPr>
                        <a:t>Guia para</a:t>
                      </a:r>
                      <a:r>
                        <a:rPr lang="pt-BR" sz="1600" baseline="0" dirty="0" smtClean="0">
                          <a:solidFill>
                            <a:srgbClr val="C00000"/>
                          </a:solidFill>
                        </a:rPr>
                        <a:t> Associações do Brasil</a:t>
                      </a:r>
                      <a:endParaRPr lang="pt-BR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6071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564904"/>
            <a:ext cx="3056734" cy="252028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702839"/>
            <a:ext cx="3343058" cy="238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45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Como reduzir riscos?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23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99652" y="620688"/>
            <a:ext cx="7920000" cy="492443"/>
          </a:xfrm>
        </p:spPr>
        <p:txBody>
          <a:bodyPr/>
          <a:lstStyle/>
          <a:p>
            <a:r>
              <a:rPr lang="pt-BR" dirty="0" smtClean="0"/>
              <a:t>Tenha um bom programa de compliance</a:t>
            </a:r>
            <a:endParaRPr lang="pt-BR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99652" y="1241276"/>
            <a:ext cx="4836444" cy="4477486"/>
          </a:xfrm>
        </p:spPr>
        <p:txBody>
          <a:bodyPr/>
          <a:lstStyle/>
          <a:p>
            <a:r>
              <a:rPr lang="pt-BR" sz="2000" dirty="0" smtClean="0"/>
              <a:t>Um manual para auxiliar os colaboradores é o primeiro passo. Vejam os tópicos do Manual AIGLP:</a:t>
            </a:r>
          </a:p>
          <a:p>
            <a:pPr lvl="1"/>
            <a:r>
              <a:rPr lang="pt-BR" sz="1600" dirty="0" smtClean="0"/>
              <a:t>Cuidados </a:t>
            </a:r>
            <a:r>
              <a:rPr lang="pt-BR" sz="1600" dirty="0"/>
              <a:t>para não se tornar "fórum de discussões ilícitas" entre </a:t>
            </a:r>
            <a:r>
              <a:rPr lang="pt-BR" sz="1600" dirty="0" smtClean="0"/>
              <a:t>concorrentes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sz="1400" dirty="0" smtClean="0"/>
              <a:t>Condução de reuniões / encontros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sz="1400" dirty="0" smtClean="0"/>
              <a:t>Tópicos proibidos e permitidos nas discussões entre concorrentes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sz="1400" dirty="0" smtClean="0"/>
              <a:t>Negociações de acordos na AIGLP</a:t>
            </a:r>
          </a:p>
          <a:p>
            <a:pPr lvl="1"/>
            <a:r>
              <a:rPr lang="pt-BR" sz="1600" dirty="0" smtClean="0"/>
              <a:t>Cuidados para não facilitar condutas uniformes ou limitar a concorrência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sz="1400" dirty="0" smtClean="0"/>
              <a:t>Elaboração de estatísticas do setor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sz="1400" dirty="0" smtClean="0"/>
              <a:t>Autorregulamentação e códigos de ética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sz="1400" dirty="0" smtClean="0"/>
              <a:t>Redação de documentos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sz="1400" dirty="0" smtClean="0"/>
              <a:t>Tabelas e orientações para associados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sz="1400" dirty="0" smtClean="0"/>
              <a:t>Requisitos de entrada na associação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pt-BR" sz="1400" dirty="0" smtClean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412776"/>
            <a:ext cx="3024336" cy="4030944"/>
          </a:xfrm>
          <a:prstGeom prst="rect">
            <a:avLst/>
          </a:prstGeom>
        </p:spPr>
      </p:pic>
      <p:sp>
        <p:nvSpPr>
          <p:cNvPr id="10" name="Content Placeholder 7"/>
          <p:cNvSpPr txBox="1">
            <a:spLocks/>
          </p:cNvSpPr>
          <p:nvPr/>
        </p:nvSpPr>
        <p:spPr bwMode="auto">
          <a:xfrm>
            <a:off x="611560" y="5718762"/>
            <a:ext cx="7992888" cy="10226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50000" indent="-4500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‒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0000" indent="-4500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2pPr>
            <a:lvl3pPr marL="1350000" indent="-4500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800000" indent="-4500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0" indent="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2400" b="1">
                <a:solidFill>
                  <a:schemeClr val="tx1"/>
                </a:solidFill>
                <a:latin typeface="+mn-lt"/>
              </a:defRPr>
            </a:lvl5pPr>
            <a:lvl6pPr marL="0" indent="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A50E29"/>
              </a:buClr>
              <a:buFontTx/>
              <a:buNone/>
              <a:defRPr sz="2400">
                <a:solidFill>
                  <a:schemeClr val="tx1"/>
                </a:solidFill>
                <a:latin typeface="+mn-lt"/>
              </a:defRPr>
            </a:lvl6pPr>
            <a:lvl7pPr marL="450000" indent="-4500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A50E29"/>
              </a:buClr>
              <a:buFont typeface="+mj-lt"/>
              <a:buAutoNum type="arabicPeriod"/>
              <a:defRPr sz="2400" baseline="0">
                <a:solidFill>
                  <a:schemeClr val="tx1"/>
                </a:solidFill>
                <a:latin typeface="+mn-lt"/>
              </a:defRPr>
            </a:lvl7pPr>
            <a:lvl8pPr marL="450000" indent="-4500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A50E29"/>
              </a:buClr>
              <a:buFont typeface="+mj-lt"/>
              <a:buAutoNum type="alphaLcParenR"/>
              <a:defRPr sz="2200" baseline="0">
                <a:solidFill>
                  <a:schemeClr val="tx1"/>
                </a:solidFill>
                <a:latin typeface="+mn-lt"/>
              </a:defRPr>
            </a:lvl8pPr>
            <a:lvl9pPr marL="900000" indent="-4500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A50E29"/>
              </a:buClr>
              <a:buFont typeface="+mj-lt"/>
              <a:buAutoNum type="alphaUcPeriod"/>
              <a:defRPr sz="20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450000" lvl="2">
              <a:buFont typeface="Arial" panose="020B0604020202020204" pitchFamily="34" charset="0"/>
              <a:buChar char="‒"/>
            </a:pPr>
            <a:r>
              <a:rPr lang="pt-BR" dirty="0" smtClean="0"/>
              <a:t>Comprometimento do “alto escalão”, treinos e atualizações </a:t>
            </a:r>
            <a:r>
              <a:rPr lang="pt-BR" dirty="0"/>
              <a:t>periódicas </a:t>
            </a:r>
            <a:r>
              <a:rPr lang="pt-BR" dirty="0" smtClean="0"/>
              <a:t>são também </a:t>
            </a:r>
            <a:r>
              <a:rPr lang="pt-BR" smtClean="0"/>
              <a:t>muito </a:t>
            </a:r>
            <a:r>
              <a:rPr lang="pt-BR" smtClean="0"/>
              <a:t>importantes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7101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300" y="4077074"/>
            <a:ext cx="882700" cy="100811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39E4F6-2607-4A03-99F9-7BC62CFC729C}" type="slidenum">
              <a:rPr lang="pt-BR" smtClean="0"/>
              <a:pPr/>
              <a:t>9</a:t>
            </a:fld>
            <a:endParaRPr lang="pt-BR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99652" y="1025252"/>
            <a:ext cx="7920000" cy="492443"/>
          </a:xfrm>
        </p:spPr>
        <p:txBody>
          <a:bodyPr/>
          <a:lstStyle/>
          <a:p>
            <a:r>
              <a:rPr lang="pt-BR" dirty="0"/>
              <a:t>Reuniões e contatos entre concorrentes no âmbito da </a:t>
            </a:r>
            <a:r>
              <a:rPr lang="pt-BR" dirty="0" smtClean="0"/>
              <a:t>associação</a:t>
            </a:r>
            <a:endParaRPr lang="pt-BR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99652" y="1673324"/>
            <a:ext cx="7920000" cy="3771900"/>
          </a:xfrm>
        </p:spPr>
        <p:txBody>
          <a:bodyPr/>
          <a:lstStyle/>
          <a:p>
            <a:r>
              <a:rPr lang="pt-BR" sz="2000" dirty="0" smtClean="0"/>
              <a:t>Associações organizam reuniões e encontros entre concorrentes. Apesar de legítimos, alguns cuidados devem ser tomados:</a:t>
            </a:r>
          </a:p>
          <a:p>
            <a:pPr lvl="1"/>
            <a:r>
              <a:rPr lang="pt-BR" sz="1600" dirty="0" smtClean="0"/>
              <a:t>Prepare, com antecedência, uma pauta clara com os temas a serem discutidos</a:t>
            </a:r>
          </a:p>
          <a:p>
            <a:pPr lvl="1"/>
            <a:r>
              <a:rPr lang="pt-BR" sz="1600" dirty="0" smtClean="0"/>
              <a:t>Registre as discussões em ata, de forma clara</a:t>
            </a:r>
          </a:p>
          <a:p>
            <a:pPr lvl="1"/>
            <a:r>
              <a:rPr lang="pt-BR" sz="1600" dirty="0" smtClean="0"/>
              <a:t>O participantes da reunião devem rever a ata</a:t>
            </a:r>
          </a:p>
          <a:p>
            <a:pPr lvl="1"/>
            <a:r>
              <a:rPr lang="pt-BR" sz="1600" dirty="0" smtClean="0"/>
              <a:t>Ao se deparar discussões que possam ser consideradas ilícitas, interrompa a reunião, registre em ata e contate o Compliance Officer</a:t>
            </a:r>
          </a:p>
          <a:p>
            <a:endParaRPr lang="pt-BR" sz="1000" dirty="0" smtClean="0"/>
          </a:p>
          <a:p>
            <a:r>
              <a:rPr lang="pt-BR" sz="2000" dirty="0" smtClean="0"/>
              <a:t>Como saber se uma discussão pode ser considerada ilícita?</a:t>
            </a:r>
          </a:p>
          <a:p>
            <a:pPr marL="450000" lvl="1" indent="0">
              <a:buNone/>
            </a:pPr>
            <a:endParaRPr lang="pt-BR" sz="1600" dirty="0" smtClean="0"/>
          </a:p>
          <a:p>
            <a:pPr lvl="1"/>
            <a:endParaRPr lang="pt-BR" sz="1600" dirty="0" smtClean="0"/>
          </a:p>
        </p:txBody>
      </p:sp>
      <p:graphicFrame>
        <p:nvGraphicFramePr>
          <p:cNvPr id="9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288519"/>
              </p:ext>
            </p:extLst>
          </p:nvPr>
        </p:nvGraphicFramePr>
        <p:xfrm>
          <a:off x="381000" y="4653136"/>
          <a:ext cx="8534400" cy="216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8992"/>
                <a:gridCol w="4415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FF0000"/>
                          </a:solidFill>
                        </a:rPr>
                        <a:t>Tópicos Inapropriados</a:t>
                      </a:r>
                      <a:endParaRPr lang="pt-BR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00B050"/>
                          </a:solidFill>
                        </a:rPr>
                        <a:t>Tópicos OK</a:t>
                      </a:r>
                      <a:endParaRPr lang="pt-BR" sz="14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itchFamily="2" charset="2"/>
                        <a:buChar char="ü"/>
                      </a:pPr>
                      <a:r>
                        <a:rPr lang="pt-BR" sz="1500" dirty="0" smtClean="0"/>
                        <a:t>Preços/descontos (e</a:t>
                      </a:r>
                      <a:r>
                        <a:rPr lang="pt-BR" sz="1500" baseline="0" dirty="0" smtClean="0"/>
                        <a:t> tópicos acessórios)</a:t>
                      </a:r>
                      <a:endParaRPr lang="pt-BR" sz="1500" dirty="0" smtClean="0"/>
                    </a:p>
                    <a:p>
                      <a:pPr marL="285750" indent="-28575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itchFamily="2" charset="2"/>
                        <a:buChar char="ü"/>
                      </a:pPr>
                      <a:r>
                        <a:rPr lang="pt-BR" sz="1500" dirty="0" smtClean="0"/>
                        <a:t>Informações de</a:t>
                      </a:r>
                      <a:r>
                        <a:rPr lang="pt-BR" sz="1500" baseline="0" dirty="0" smtClean="0"/>
                        <a:t> produção/vendas</a:t>
                      </a:r>
                      <a:endParaRPr lang="pt-BR" sz="1500" dirty="0" smtClean="0"/>
                    </a:p>
                    <a:p>
                      <a:pPr marL="285750" indent="-28575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itchFamily="2" charset="2"/>
                        <a:buChar char="ü"/>
                      </a:pPr>
                      <a:r>
                        <a:rPr lang="pt-BR" sz="1500" dirty="0" smtClean="0"/>
                        <a:t>Negociações com revenda/fornecedores</a:t>
                      </a:r>
                    </a:p>
                    <a:p>
                      <a:pPr marL="285750" indent="-28575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itchFamily="2" charset="2"/>
                        <a:buChar char="ü"/>
                      </a:pPr>
                      <a:r>
                        <a:rPr lang="pt-BR" sz="1500" dirty="0" smtClean="0"/>
                        <a:t>Planos comerciais futuros das empresas</a:t>
                      </a:r>
                    </a:p>
                    <a:p>
                      <a:pPr marL="285750" indent="-28575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itchFamily="2" charset="2"/>
                        <a:buChar char="ü"/>
                      </a:pPr>
                      <a:r>
                        <a:rPr lang="pt-BR" sz="1500" dirty="0" smtClean="0"/>
                        <a:t>Informações sensíveis sobre revendedores/clientes (inclusive crédito) </a:t>
                      </a:r>
                      <a:endParaRPr lang="pt-BR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itchFamily="2" charset="2"/>
                        <a:buChar char="ü"/>
                      </a:pPr>
                      <a:r>
                        <a:rPr lang="pt-BR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Problemas gerais da indústria que não envolvam estratégias comerciais</a:t>
                      </a:r>
                    </a:p>
                    <a:p>
                      <a:pPr marL="285750" indent="-28575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itchFamily="2" charset="2"/>
                        <a:buChar char="ü"/>
                      </a:pPr>
                      <a:r>
                        <a:rPr lang="pt-BR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Dados históricos agregados</a:t>
                      </a:r>
                    </a:p>
                    <a:p>
                      <a:pPr marL="285750" indent="-28575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itchFamily="2" charset="2"/>
                        <a:buChar char="ü"/>
                      </a:pPr>
                      <a:r>
                        <a:rPr lang="pt-BR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Relações institucionais e auxílio a autoridades na</a:t>
                      </a:r>
                      <a:r>
                        <a:rPr lang="pt-BR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regulamentação do setor</a:t>
                      </a:r>
                      <a:r>
                        <a:rPr lang="pt-BR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(desde que as normas não criem</a:t>
                      </a:r>
                      <a:r>
                        <a:rPr lang="pt-BR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barreiras irrazoáveis à competição)</a:t>
                      </a:r>
                      <a:endParaRPr lang="pt-BR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46" y="4265804"/>
            <a:ext cx="847630" cy="74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56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Local copy of B&amp;M">
      <a:dk1>
        <a:srgbClr val="5F5F5F"/>
      </a:dk1>
      <a:lt1>
        <a:srgbClr val="FFFFFF"/>
      </a:lt1>
      <a:dk2>
        <a:srgbClr val="000000"/>
      </a:dk2>
      <a:lt2>
        <a:srgbClr val="FFFFFF"/>
      </a:lt2>
      <a:accent1>
        <a:srgbClr val="A71930"/>
      </a:accent1>
      <a:accent2>
        <a:srgbClr val="EBB700"/>
      </a:accent2>
      <a:accent3>
        <a:srgbClr val="6773B6"/>
      </a:accent3>
      <a:accent4>
        <a:srgbClr val="A3AD00"/>
      </a:accent4>
      <a:accent5>
        <a:srgbClr val="5F5F5F"/>
      </a:accent5>
      <a:accent6>
        <a:srgbClr val="000000"/>
      </a:accent6>
      <a:hlink>
        <a:srgbClr val="A2AD00"/>
      </a:hlink>
      <a:folHlink>
        <a:srgbClr val="A2AD00"/>
      </a:folHlink>
    </a:clrScheme>
    <a:fontScheme name="B&amp;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&amp;M Presentation.potx" id="{828D5E9D-DC9A-4078-92FE-FA50AF84B209}" vid="{ADFA48D8-A678-4B47-88F1-839C434241D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</TotalTime>
  <Words>816</Words>
  <Application>Microsoft Macintosh PowerPoint</Application>
  <PresentationFormat>Apresentação na tela (4:3)</PresentationFormat>
  <Paragraphs>128</Paragraphs>
  <Slides>11</Slides>
  <Notes>8</Notes>
  <HiddenSlides>1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Times New Roman</vt:lpstr>
      <vt:lpstr>Wingdings</vt:lpstr>
      <vt:lpstr>Arial</vt:lpstr>
      <vt:lpstr>Theme1</vt:lpstr>
      <vt:lpstr>Congresso da AIGLP</vt:lpstr>
      <vt:lpstr>Defesa da Concorrência O que é? Por que importa?</vt:lpstr>
      <vt:lpstr>Defesa da concorrência – o que é?</vt:lpstr>
      <vt:lpstr>Compliance concorrencial – por quê?</vt:lpstr>
      <vt:lpstr>Compliance concorrencial – por quê?</vt:lpstr>
      <vt:lpstr>Compliance concorrencial – por quê?</vt:lpstr>
      <vt:lpstr>Como reduzir riscos?</vt:lpstr>
      <vt:lpstr>Tenha um bom programa de compliance</vt:lpstr>
      <vt:lpstr>Reuniões e contatos entre concorrentes no âmbito da associação</vt:lpstr>
      <vt:lpstr>Ações da associação que podem facilitar condutas uniformes</vt:lpstr>
      <vt:lpstr>Canais de Acesso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Fitzmaurice</dc:creator>
  <cp:lastModifiedBy>Tulio Coelho</cp:lastModifiedBy>
  <cp:revision>88</cp:revision>
  <cp:lastPrinted>2014-01-16T02:40:19Z</cp:lastPrinted>
  <dcterms:created xsi:type="dcterms:W3CDTF">2013-10-30T02:43:43Z</dcterms:created>
  <dcterms:modified xsi:type="dcterms:W3CDTF">2016-03-11T02:58:47Z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MPresentation">
    <vt:bool>true</vt:bool>
  </property>
  <property fmtid="{D5CDD505-2E9C-101B-9397-08002B2CF9AE}" pid="3" name="GlobalTemplate">
    <vt:bool>true</vt:bool>
  </property>
  <property fmtid="{D5CDD505-2E9C-101B-9397-08002B2CF9AE}" pid="4" name="OfficeIni">
    <vt:lpwstr>Brasilia - PORTUGUESE.ini</vt:lpwstr>
  </property>
  <property fmtid="{D5CDD505-2E9C-101B-9397-08002B2CF9AE}" pid="5" name="Colour">
    <vt:lpwstr>Green</vt:lpwstr>
  </property>
</Properties>
</file>