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9" r:id="rId2"/>
    <p:sldId id="400" r:id="rId3"/>
    <p:sldId id="401" r:id="rId4"/>
    <p:sldId id="402" r:id="rId5"/>
    <p:sldId id="403" r:id="rId6"/>
    <p:sldId id="404" r:id="rId7"/>
    <p:sldId id="405" r:id="rId8"/>
    <p:sldId id="434" r:id="rId9"/>
    <p:sldId id="406" r:id="rId10"/>
    <p:sldId id="407" r:id="rId11"/>
    <p:sldId id="435" r:id="rId12"/>
    <p:sldId id="408" r:id="rId13"/>
    <p:sldId id="436" r:id="rId14"/>
    <p:sldId id="409" r:id="rId15"/>
    <p:sldId id="410" r:id="rId16"/>
    <p:sldId id="438" r:id="rId17"/>
    <p:sldId id="437" r:id="rId18"/>
    <p:sldId id="439" r:id="rId19"/>
    <p:sldId id="417" r:id="rId20"/>
    <p:sldId id="418" r:id="rId21"/>
    <p:sldId id="419" r:id="rId22"/>
    <p:sldId id="420" r:id="rId23"/>
    <p:sldId id="421" r:id="rId24"/>
    <p:sldId id="422" r:id="rId25"/>
    <p:sldId id="433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3300"/>
    <a:srgbClr val="FFFF66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4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B3BA-D6E7-4C4C-8EBA-B6A6CA622714}" type="datetimeFigureOut">
              <a:rPr lang="pt-BR" smtClean="0"/>
              <a:pPr/>
              <a:t>06/04/2011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5C0DC-CBE8-43C7-926C-FE58227A20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C550D-9E10-4109-9E20-7AEA2F952046}" type="datetimeFigureOut">
              <a:rPr lang="pt-BR" smtClean="0"/>
              <a:pPr/>
              <a:t>06/04/2011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5B200-B60A-47A1-8775-4A29F25E2D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opcoa04_cap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34" y="0"/>
            <a:ext cx="9138931" cy="6858000"/>
          </a:xfrm>
          <a:prstGeom prst="rect">
            <a:avLst/>
          </a:prstGeom>
        </p:spPr>
      </p:pic>
      <p:sp>
        <p:nvSpPr>
          <p:cNvPr id="69635" name="Title Placeholder 1"/>
          <p:cNvSpPr>
            <a:spLocks noGrp="1"/>
          </p:cNvSpPr>
          <p:nvPr>
            <p:ph type="ctrTitle"/>
          </p:nvPr>
        </p:nvSpPr>
        <p:spPr>
          <a:xfrm>
            <a:off x="685800" y="1458909"/>
            <a:ext cx="7772400" cy="1470025"/>
          </a:xfrm>
        </p:spPr>
        <p:txBody>
          <a:bodyPr/>
          <a:lstStyle>
            <a:lvl1pPr algn="l">
              <a:defRPr sz="3600" smtClean="0"/>
            </a:lvl1pPr>
          </a:lstStyle>
          <a:p>
            <a:r>
              <a:rPr lang="pt-BR" dirty="0" smtClean="0"/>
              <a:t>Clique para editar o estilo do título mestre</a:t>
            </a:r>
          </a:p>
        </p:txBody>
      </p:sp>
      <p:sp>
        <p:nvSpPr>
          <p:cNvPr id="69636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3071810"/>
            <a:ext cx="6400800" cy="642942"/>
          </a:xfrm>
        </p:spPr>
        <p:txBody>
          <a:bodyPr/>
          <a:lstStyle>
            <a:lvl1pPr marL="0" indent="0" algn="l">
              <a:buFont typeface="Arial" charset="0"/>
              <a:buNone/>
              <a:defRPr sz="2400" smtClean="0"/>
            </a:lvl1pPr>
          </a:lstStyle>
          <a:p>
            <a:r>
              <a:rPr lang="pt-BR" dirty="0" smtClean="0"/>
              <a:t>Clique para editar o estilo do subtítulo mestre</a:t>
            </a:r>
          </a:p>
        </p:txBody>
      </p:sp>
      <p:pic>
        <p:nvPicPr>
          <p:cNvPr id="6" name="Imagem 5" descr="shv_assinatur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7632" y="6286520"/>
            <a:ext cx="1182086" cy="5138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7"/>
            <a:ext cx="8229600" cy="4768865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opcoa04_mestr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534" y="0"/>
            <a:ext cx="9138931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461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err="1" smtClean="0"/>
              <a:t>Click</a:t>
            </a:r>
            <a:r>
              <a:rPr lang="pt-BR" dirty="0" smtClean="0"/>
              <a:t> to </a:t>
            </a:r>
            <a:r>
              <a:rPr lang="pt-BR" dirty="0" err="1" smtClean="0"/>
              <a:t>edit</a:t>
            </a:r>
            <a:r>
              <a:rPr lang="pt-BR" dirty="0" smtClean="0"/>
              <a:t> </a:t>
            </a:r>
            <a:r>
              <a:rPr lang="pt-BR" dirty="0" err="1" smtClean="0"/>
              <a:t>Master</a:t>
            </a:r>
            <a:r>
              <a:rPr lang="pt-BR" dirty="0" smtClean="0"/>
              <a:t> </a:t>
            </a:r>
            <a:r>
              <a:rPr lang="pt-BR" dirty="0" err="1" smtClean="0"/>
              <a:t>title</a:t>
            </a:r>
            <a:r>
              <a:rPr lang="pt-BR" dirty="0" smtClean="0"/>
              <a:t>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err="1" smtClean="0"/>
              <a:t>Click</a:t>
            </a:r>
            <a:r>
              <a:rPr lang="pt-BR" dirty="0" smtClean="0"/>
              <a:t> to </a:t>
            </a:r>
            <a:r>
              <a:rPr lang="pt-BR" dirty="0" err="1" smtClean="0"/>
              <a:t>edit</a:t>
            </a:r>
            <a:r>
              <a:rPr lang="pt-BR" dirty="0" smtClean="0"/>
              <a:t> </a:t>
            </a:r>
            <a:r>
              <a:rPr lang="pt-BR" dirty="0" err="1" smtClean="0"/>
              <a:t>Master</a:t>
            </a:r>
            <a:r>
              <a:rPr lang="pt-BR" dirty="0" smtClean="0"/>
              <a:t> </a:t>
            </a:r>
            <a:r>
              <a:rPr lang="pt-BR" dirty="0" err="1" smtClean="0"/>
              <a:t>text</a:t>
            </a:r>
            <a:r>
              <a:rPr lang="pt-BR" dirty="0" smtClean="0"/>
              <a:t> styles</a:t>
            </a:r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</p:txBody>
      </p:sp>
      <p:pic>
        <p:nvPicPr>
          <p:cNvPr id="6" name="Imagem 5" descr="shv_assinatura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747632" y="6286520"/>
            <a:ext cx="1182086" cy="5138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6">
              <a:lumMod val="75000"/>
            </a:schemeClr>
          </a:solidFill>
          <a:latin typeface="+mj-lt"/>
          <a:ea typeface="ＭＳ Ｐゴシック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60000"/>
        <a:buFont typeface="Arial" charset="0"/>
        <a:buBlip>
          <a:blip r:embed="rId16"/>
        </a:buBlip>
        <a:defRPr sz="3200" kern="1200">
          <a:solidFill>
            <a:schemeClr val="accent6">
              <a:lumMod val="75000"/>
            </a:schemeClr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veja.abril.com.br/images/logo-impressao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155699"/>
          </a:xfrm>
        </p:spPr>
        <p:txBody>
          <a:bodyPr/>
          <a:lstStyle/>
          <a:p>
            <a:r>
              <a:rPr lang="pt-BR" sz="3200" dirty="0" smtClean="0"/>
              <a:t>Abastecimento Contínuo – Estudo de Caso Brasil</a:t>
            </a:r>
            <a:br>
              <a:rPr lang="pt-BR" sz="3200" dirty="0" smtClean="0"/>
            </a:br>
            <a:r>
              <a:rPr lang="es-CL" sz="2400" b="0" i="1" dirty="0" smtClean="0"/>
              <a:t>Continuidad de suministro bajo condiciones adversas</a:t>
            </a:r>
            <a:endParaRPr lang="es-CL" sz="3200" b="0" i="1" dirty="0"/>
          </a:p>
        </p:txBody>
      </p:sp>
      <p:sp>
        <p:nvSpPr>
          <p:cNvPr id="2054" name="Rectangle 6"/>
          <p:cNvSpPr>
            <a:spLocks noGrp="1"/>
          </p:cNvSpPr>
          <p:nvPr>
            <p:ph type="subTitle" idx="1"/>
          </p:nvPr>
        </p:nvSpPr>
        <p:spPr>
          <a:xfrm>
            <a:off x="685800" y="3286124"/>
            <a:ext cx="6400800" cy="757244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Santiago - Chile</a:t>
            </a:r>
          </a:p>
          <a:p>
            <a:pPr algn="l"/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Abril 2011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 bwMode="auto">
          <a:xfrm>
            <a:off x="457200" y="188913"/>
            <a:ext cx="461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Novembro de 2008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Chuvas causam enchentes no Sul do país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6" name="Espaço Reservado para Conteúdo 9"/>
          <p:cNvSpPr txBox="1">
            <a:spLocks/>
          </p:cNvSpPr>
          <p:nvPr/>
        </p:nvSpPr>
        <p:spPr>
          <a:xfrm>
            <a:off x="4648200" y="2500306"/>
            <a:ext cx="4038600" cy="2757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2"/>
              </a:buBlip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Conserto do gasoduto é paralisado em razão de chuvas e deslizamentos.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2"/>
              </a:buBlip>
              <a:tabLst/>
              <a:defRPr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Em Santa Catarina fornecimento interrompido em 140 indústrias e 80 postos de GNV (</a:t>
            </a:r>
            <a:r>
              <a:rPr lang="pt-BR" sz="2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autogas</a:t>
            </a: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).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2"/>
              </a:buBlip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No Rio Grande do Sul são 87 indústrias  e 59 postos de GNV.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Blip>
                <a:blip r:embed="rId3"/>
              </a:buBlip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403589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000100" y="1641920"/>
            <a:ext cx="26693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i="1" dirty="0" smtClean="0"/>
              <a:t>Jornal  Folha de São Paulo– 02 de dezembro de 2008</a:t>
            </a:r>
            <a:endParaRPr lang="pt-BR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 bwMode="auto">
          <a:xfrm>
            <a:off x="457200" y="188913"/>
            <a:ext cx="461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Novembro de 2008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Chuvas causam enchentes no Sul do país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6" name="Espaço Reservado para Conteúdo 9"/>
          <p:cNvSpPr txBox="1">
            <a:spLocks/>
          </p:cNvSpPr>
          <p:nvPr/>
        </p:nvSpPr>
        <p:spPr>
          <a:xfrm>
            <a:off x="4819680" y="3457588"/>
            <a:ext cx="4038600" cy="1971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2"/>
              </a:buBlip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Indústria cerâmica altamente dependente do gás.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2"/>
              </a:buBlip>
              <a:tabLst/>
              <a:defRPr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1.200 funcionários em férias coletivas.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2"/>
              </a:buBlip>
              <a:tabLst/>
              <a:defRPr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Prejuízos de R$7milhões diários.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Blip>
                <a:blip r:embed="rId3"/>
              </a:buBlip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42802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28596" y="1500174"/>
            <a:ext cx="2510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i="1" dirty="0" smtClean="0"/>
              <a:t>Jornal Valor Econômico– 25 de novembro de 2008</a:t>
            </a:r>
            <a:endParaRPr lang="pt-BR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 bwMode="auto">
          <a:xfrm>
            <a:off x="457200" y="188913"/>
            <a:ext cx="461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Novembro de 2008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Chuvas causam enchentes no Sul do país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6" name="Espaço Reservado para Conteúdo 9"/>
          <p:cNvSpPr txBox="1">
            <a:spLocks/>
          </p:cNvSpPr>
          <p:nvPr/>
        </p:nvSpPr>
        <p:spPr>
          <a:xfrm>
            <a:off x="4786314" y="3957655"/>
            <a:ext cx="4038600" cy="1543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2"/>
              </a:buBlip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Gás LP é a melhor alternativa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disponível!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2"/>
              </a:buBlip>
              <a:tabLst/>
              <a:defRPr/>
            </a:pP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Petrobrás e Distribuidoras estudam plano de contingência.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2"/>
              </a:buBlip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Blip>
                <a:blip r:embed="rId3"/>
              </a:buBlip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146" y="1428736"/>
            <a:ext cx="433885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e 6"/>
          <p:cNvSpPr/>
          <p:nvPr/>
        </p:nvSpPr>
        <p:spPr>
          <a:xfrm>
            <a:off x="2214546" y="3143248"/>
            <a:ext cx="2571768" cy="92869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28596" y="1284730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i="1" dirty="0" smtClean="0"/>
              <a:t>Jornal do Brasil – 27 de novembro de 2008</a:t>
            </a:r>
            <a:endParaRPr lang="pt-BR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 bwMode="auto">
          <a:xfrm>
            <a:off x="457200" y="188913"/>
            <a:ext cx="461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Novembro de 2008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Chuvas causam enchentes no Sul do país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6" name="Espaço Reservado para Conteúdo 9"/>
          <p:cNvSpPr txBox="1">
            <a:spLocks/>
          </p:cNvSpPr>
          <p:nvPr/>
        </p:nvSpPr>
        <p:spPr>
          <a:xfrm>
            <a:off x="4786314" y="3286124"/>
            <a:ext cx="40386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2"/>
              </a:buBlip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44% dos fornos foram religados com Gás LP.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2"/>
              </a:buBlip>
              <a:tabLst/>
              <a:defRPr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Empresas como Eliane, Cecrisa, </a:t>
            </a:r>
            <a:r>
              <a:rPr lang="pt-BR" sz="2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Moliza</a:t>
            </a: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pt-BR" sz="2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Angelgres</a:t>
            </a: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pt-BR" sz="2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Itagres</a:t>
            </a: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e </a:t>
            </a:r>
            <a:r>
              <a:rPr lang="pt-BR" sz="2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Portobello</a:t>
            </a: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estão usando Gás LP.</a:t>
            </a:r>
            <a:endParaRPr kumimoji="0" lang="pt-BR" sz="2000" b="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2"/>
              </a:buBlip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Blip>
                <a:blip r:embed="rId3"/>
              </a:buBlip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759" y="1756915"/>
            <a:ext cx="4461441" cy="267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lipse 8"/>
          <p:cNvSpPr/>
          <p:nvPr/>
        </p:nvSpPr>
        <p:spPr>
          <a:xfrm>
            <a:off x="2357422" y="2214554"/>
            <a:ext cx="2143140" cy="121444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14348" y="1570482"/>
            <a:ext cx="25683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i="1" dirty="0" smtClean="0"/>
              <a:t>Jornal  Valor Econômico – 09 de dezembro de 2008</a:t>
            </a:r>
            <a:endParaRPr lang="pt-BR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 bwMode="auto">
          <a:xfrm>
            <a:off x="457200" y="188913"/>
            <a:ext cx="461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Novembro de 2008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Chuvas causam enchentes no Sul do país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6" name="Espaço Reservado para Conteúdo 9"/>
          <p:cNvSpPr txBox="1">
            <a:spLocks/>
          </p:cNvSpPr>
          <p:nvPr/>
        </p:nvSpPr>
        <p:spPr>
          <a:xfrm>
            <a:off x="4648200" y="2428868"/>
            <a:ext cx="4038600" cy="3400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2"/>
              </a:buBlip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Restrições legais ao uso do Gás LP em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caldeiras, e motores para co-geração impedem atender situações de emergência.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2"/>
              </a:buBlip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Restrição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é antiga e vem desde a Guerra do Golfo em 1991.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2"/>
              </a:buBlip>
              <a:tabLst/>
              <a:defRPr/>
            </a:pPr>
            <a:r>
              <a:rPr lang="pt-BR" sz="2000" baseline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Quadro</a:t>
            </a: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atual de disponibilidade do produto e preços não justifica a manutenção das atuais restrições na legislação.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Blip>
                <a:blip r:embed="rId3"/>
              </a:buBlip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00174"/>
            <a:ext cx="342266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472" y="1356168"/>
            <a:ext cx="21739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i="1" dirty="0" smtClean="0"/>
              <a:t>Jornal  O Globo – 05 de dezembro de 2008</a:t>
            </a:r>
            <a:endParaRPr lang="pt-BR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/>
          </p:cNvSpPr>
          <p:nvPr>
            <p:ph type="ctrTitle"/>
          </p:nvPr>
        </p:nvSpPr>
        <p:spPr>
          <a:xfrm>
            <a:off x="685800" y="2630491"/>
            <a:ext cx="7772400" cy="1155699"/>
          </a:xfrm>
        </p:spPr>
        <p:txBody>
          <a:bodyPr/>
          <a:lstStyle/>
          <a:p>
            <a:pPr lvl="0">
              <a:defRPr/>
            </a:pPr>
            <a:r>
              <a:rPr lang="pt-BR" sz="3200" dirty="0"/>
              <a:t>Janeiro de 2011</a:t>
            </a:r>
            <a:br>
              <a:rPr lang="pt-BR" sz="3200" dirty="0"/>
            </a:br>
            <a:r>
              <a:rPr lang="pt-BR" sz="3200" dirty="0"/>
              <a:t>Chuvas causam destruição na Região Serrana do Rio de Janeiro </a:t>
            </a:r>
          </a:p>
        </p:txBody>
      </p:sp>
      <p:pic>
        <p:nvPicPr>
          <p:cNvPr id="7" name="Imagem 6" descr="mapa5_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98120"/>
            <a:ext cx="2787392" cy="2681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7"/>
          <p:cNvSpPr txBox="1">
            <a:spLocks noGrp="1"/>
          </p:cNvSpPr>
          <p:nvPr>
            <p:ph type="title"/>
          </p:nvPr>
        </p:nvSpPr>
        <p:spPr bwMode="auto">
          <a:xfrm>
            <a:off x="457200" y="182987"/>
            <a:ext cx="4619625" cy="88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latin typeface="+mj-lt"/>
                <a:cs typeface="+mj-cs"/>
              </a:rPr>
              <a:t>Janeiro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de 2011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Chuvas causam destruição na Região Serrana do Rio de Janeiro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14348" y="1428736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Tragédia na Região Serrana do RJ já deixa mais de 500 mortos</a:t>
            </a:r>
          </a:p>
          <a:p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Chuva na Região Serrana é maior tragédia climática da história do país.</a:t>
            </a:r>
            <a:br>
              <a:rPr lang="pt-BR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Segundo a Polícia Civil, 470 corpos já foram identificados pelo IML. </a:t>
            </a:r>
          </a:p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Rodrigo Vianna  -  do G1 RJ  13/01/2011</a:t>
            </a:r>
          </a:p>
        </p:txBody>
      </p:sp>
      <p:pic>
        <p:nvPicPr>
          <p:cNvPr id="11" name="Picture 4" descr="enchentes_no_rio_de_janeiro_petropo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5505975" cy="3517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8965" y="5087321"/>
            <a:ext cx="485778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1600" b="1" dirty="0"/>
              <a:t>Região serrana do Rio tem mais de 25 mil desabrigados e desalojados em 16 cidades, diz secretaria</a:t>
            </a:r>
          </a:p>
          <a:p>
            <a:r>
              <a:rPr lang="pt-BR" sz="1000" dirty="0"/>
              <a:t>Do UOL Notícias </a:t>
            </a:r>
            <a:r>
              <a:rPr lang="pt-BR" sz="1000" dirty="0" smtClean="0"/>
              <a:t>em </a:t>
            </a:r>
            <a:r>
              <a:rPr lang="pt-BR" sz="1000" dirty="0"/>
              <a:t>São Paulo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85852" y="3179390"/>
            <a:ext cx="49641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b="1" dirty="0"/>
              <a:t>Chuva em Nova Friburgo foi a mais intensa em 45 anos</a:t>
            </a:r>
          </a:p>
          <a:p>
            <a:r>
              <a:rPr lang="pt-BR" sz="800" dirty="0"/>
              <a:t>Autor(</a:t>
            </a:r>
            <a:r>
              <a:rPr lang="pt-BR" sz="800" dirty="0" err="1"/>
              <a:t>es</a:t>
            </a:r>
            <a:r>
              <a:rPr lang="pt-BR" sz="800" dirty="0"/>
              <a:t>): Samantha Maia | De São </a:t>
            </a:r>
            <a:r>
              <a:rPr lang="pt-BR" sz="800" dirty="0" smtClean="0"/>
              <a:t>Paulo Valor </a:t>
            </a:r>
            <a:r>
              <a:rPr lang="pt-BR" sz="800" dirty="0"/>
              <a:t>Econômico - 14/01/2011 </a:t>
            </a:r>
          </a:p>
          <a:p>
            <a:endParaRPr lang="pt-BR" sz="800" dirty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128965" y="1362071"/>
            <a:ext cx="5568959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800" dirty="0"/>
              <a:t>Edição do dia 12/01/2011 </a:t>
            </a:r>
          </a:p>
          <a:p>
            <a:r>
              <a:rPr lang="pt-BR" sz="800" dirty="0"/>
              <a:t>12/01/2011 21h40 - Atualizado em 12/01/2011 22h39 </a:t>
            </a:r>
            <a:endParaRPr lang="pt-BR" sz="800" b="1" dirty="0"/>
          </a:p>
          <a:p>
            <a:r>
              <a:rPr lang="pt-BR" b="1" dirty="0"/>
              <a:t>Temporais </a:t>
            </a:r>
            <a:r>
              <a:rPr lang="pt-BR" sz="1600" b="1" dirty="0"/>
              <a:t>provocam</a:t>
            </a:r>
            <a:r>
              <a:rPr lang="pt-BR" b="1" dirty="0"/>
              <a:t> maior tragédia da história na Região Serrana do Rio</a:t>
            </a:r>
          </a:p>
          <a:p>
            <a:r>
              <a:rPr lang="pt-BR" sz="1000" b="1" dirty="0"/>
              <a:t>As cidades de Petrópolis, Teresópolis e Nova Friburgo foram as mais atingidas pelas chuvas. Bombeiros não conseguiram chegar a todos os pontos atingidos porque muitas áreas foram bloqueadas por lama e pedras</a:t>
            </a:r>
          </a:p>
          <a:p>
            <a:endParaRPr lang="pt-BR" sz="1000" dirty="0"/>
          </a:p>
        </p:txBody>
      </p:sp>
      <p:pic>
        <p:nvPicPr>
          <p:cNvPr id="2057" name="Picture 9" descr="reg serr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2352696" cy="1762360"/>
          </a:xfrm>
          <a:prstGeom prst="rect">
            <a:avLst/>
          </a:prstGeom>
          <a:noFill/>
        </p:spPr>
      </p:pic>
      <p:pic>
        <p:nvPicPr>
          <p:cNvPr id="2060" name="Picture 12" descr="reg serran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81494"/>
            <a:ext cx="2520950" cy="1890712"/>
          </a:xfrm>
          <a:prstGeom prst="rect">
            <a:avLst/>
          </a:prstGeom>
          <a:noFill/>
        </p:spPr>
      </p:pic>
      <p:sp>
        <p:nvSpPr>
          <p:cNvPr id="10" name="Título 7"/>
          <p:cNvSpPr txBox="1">
            <a:spLocks noGrp="1"/>
          </p:cNvSpPr>
          <p:nvPr>
            <p:ph type="title"/>
          </p:nvPr>
        </p:nvSpPr>
        <p:spPr bwMode="auto">
          <a:xfrm>
            <a:off x="457200" y="182987"/>
            <a:ext cx="4619625" cy="88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latin typeface="+mj-lt"/>
                <a:cs typeface="+mj-cs"/>
              </a:rPr>
              <a:t>Janeiro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de 2011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Chuvas causam destruição na Região Serrana do Rio de Janeiro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pic>
        <p:nvPicPr>
          <p:cNvPr id="9" name="Picture 4" descr="te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9967" y="2714620"/>
            <a:ext cx="2762269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 bwMode="auto">
          <a:xfrm>
            <a:off x="457200" y="295257"/>
            <a:ext cx="461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+mj-cs"/>
              </a:rPr>
              <a:t>Janeiro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de 2011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Chuvas causam destruição na Região Serrana do Rio de Janeiro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pic>
        <p:nvPicPr>
          <p:cNvPr id="7" name="Picture 4" descr="deslizamento-g-2010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375307"/>
            <a:ext cx="3690940" cy="276820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Picture 1" descr="VEJA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14314" y="1500174"/>
            <a:ext cx="785786" cy="374917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314" y="1928802"/>
            <a:ext cx="4862511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Chuvas 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dirty="0" smtClean="0">
                <a:ln>
                  <a:noFill/>
                </a:ln>
                <a:solidFill>
                  <a:srgbClr val="9B9B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 de Fevereiro de 2011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CCCC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Tragédia no Rio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Número de mortos na Região Serrana já passa de 900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Ainda restam 405 pessoas desaparecidas, segundo o Ministério Público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número de mortes provocadas pela tragédia na Região Serrana do Rio de Janeiro chegou a 902 nesta terça-feira, segundo boletim divulgado pela Polícia Civil.</a:t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acordo com as autoridades, Nova Friburgo detém o maior número de mortos, com 426. Em seguida está Teresópolis, onde 379 pessoas morreram. Petrópolis conta 71 mortos e Sumidouro, 21. Outras quatro pessoas morreram em São José do Vale do Rio Preto e uma em Bom Jardim.</a:t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Ministério Público do Rio de Janeiro reduziu para 405 o número de desaparecidos após as chuvas que arrasaram a região no mês passado. O número de pessoas que perderam suas casas por causa da tragédia é de cerca de 35.000, segundo levantamentos das prefeituras.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pt-BR" sz="1000" b="0" i="1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 agência EFE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 bwMode="auto">
          <a:xfrm>
            <a:off x="457200" y="295257"/>
            <a:ext cx="461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+mj-cs"/>
              </a:rPr>
              <a:t>Janeiro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de 2011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Chuvas causam destruição na Região Serrana do Rio de Janeiro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6" name="Espaço Reservado para Conteúdo 9"/>
          <p:cNvSpPr txBox="1">
            <a:spLocks/>
          </p:cNvSpPr>
          <p:nvPr/>
        </p:nvSpPr>
        <p:spPr>
          <a:xfrm>
            <a:off x="3214678" y="1428736"/>
            <a:ext cx="4038600" cy="1571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2"/>
              </a:buBlip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Abastecimento de Gás Natural é interrompido.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2"/>
              </a:buBlip>
              <a:tabLst/>
              <a:defRPr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1.047 consumidores ficam sem produto.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357562"/>
            <a:ext cx="3999569" cy="279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2984"/>
            <a:ext cx="14287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857628"/>
            <a:ext cx="266268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11674"/>
          </a:xfrm>
        </p:spPr>
        <p:txBody>
          <a:bodyPr/>
          <a:lstStyle/>
          <a:p>
            <a:r>
              <a:rPr lang="pt-BR" sz="2800" dirty="0" smtClean="0"/>
              <a:t>Características do Brasil em termos de desastres naturais</a:t>
            </a:r>
          </a:p>
          <a:p>
            <a:endParaRPr lang="pt-BR" sz="2800" dirty="0" smtClean="0"/>
          </a:p>
          <a:p>
            <a:r>
              <a:rPr lang="pt-BR" sz="2800" dirty="0" smtClean="0"/>
              <a:t>Relato de dois casos recentes</a:t>
            </a:r>
          </a:p>
          <a:p>
            <a:endParaRPr lang="pt-BR" sz="2800" dirty="0" smtClean="0"/>
          </a:p>
          <a:p>
            <a:r>
              <a:rPr lang="pt-BR" sz="2800" dirty="0" smtClean="0"/>
              <a:t>Papel do Gás LP em condições adversas</a:t>
            </a:r>
          </a:p>
          <a:p>
            <a:endParaRPr lang="pt-BR" sz="2800" dirty="0" smtClean="0"/>
          </a:p>
          <a:p>
            <a:r>
              <a:rPr lang="pt-BR" sz="2800" dirty="0" smtClean="0"/>
              <a:t>Conclusões &amp; Desafios</a:t>
            </a:r>
          </a:p>
          <a:p>
            <a:endParaRPr lang="pt-BR" sz="2800" dirty="0" smtClean="0"/>
          </a:p>
          <a:p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otijao nas cos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535738" cy="4495800"/>
          </a:xfrm>
          <a:prstGeom prst="rect">
            <a:avLst/>
          </a:prstGeom>
          <a:noFill/>
        </p:spPr>
      </p:pic>
      <p:sp>
        <p:nvSpPr>
          <p:cNvPr id="4" name="Título 7"/>
          <p:cNvSpPr txBox="1">
            <a:spLocks/>
          </p:cNvSpPr>
          <p:nvPr/>
        </p:nvSpPr>
        <p:spPr bwMode="auto">
          <a:xfrm>
            <a:off x="457200" y="295257"/>
            <a:ext cx="461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+mj-cs"/>
              </a:rPr>
              <a:t>Janeiro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de 2011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Chuvas causam destruição na Região Serrana do Rio de Janeiro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155699"/>
          </a:xfrm>
        </p:spPr>
        <p:txBody>
          <a:bodyPr/>
          <a:lstStyle/>
          <a:p>
            <a:r>
              <a:rPr lang="pt-BR" sz="3200" dirty="0" smtClean="0"/>
              <a:t>Conclusões e Desafios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66695"/>
            <a:ext cx="4619625" cy="561975"/>
          </a:xfrm>
        </p:spPr>
        <p:txBody>
          <a:bodyPr/>
          <a:lstStyle/>
          <a:p>
            <a:r>
              <a:rPr lang="pt-BR" sz="2400" dirty="0" smtClean="0"/>
              <a:t>O Gás LP é uma excelente alternativa energética em condições adversas no Brasil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Pode ser estocado.</a:t>
            </a:r>
          </a:p>
          <a:p>
            <a:r>
              <a:rPr lang="pt-BR" sz="2800" dirty="0" smtClean="0"/>
              <a:t>Não depende de infra-estrutura complexa, como redes de distribuição e tubulação.</a:t>
            </a:r>
          </a:p>
          <a:p>
            <a:r>
              <a:rPr lang="pt-BR" sz="2800" dirty="0" smtClean="0"/>
              <a:t>Possui enorme capilaridade, presente em todo território nacional.</a:t>
            </a:r>
          </a:p>
          <a:p>
            <a:r>
              <a:rPr lang="pt-BR" sz="2800" dirty="0" smtClean="0"/>
              <a:t>Não é uma atividade monopolista. </a:t>
            </a:r>
          </a:p>
          <a:p>
            <a:r>
              <a:rPr lang="pt-BR" sz="2800" dirty="0" smtClean="0"/>
              <a:t>Opera em ambiente competitivo, com regime de livre mercado, com várias distribuidoras ofertando diferentes propostas de valor para o consumidor.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95" y="1816330"/>
            <a:ext cx="3999529" cy="396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214282" y="197771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O Gás LP está disponível em todo país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16330"/>
            <a:ext cx="4080130" cy="396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114932" cy="561975"/>
          </a:xfrm>
        </p:spPr>
        <p:txBody>
          <a:bodyPr/>
          <a:lstStyle/>
          <a:p>
            <a:r>
              <a:rPr lang="pt-BR" dirty="0" smtClean="0"/>
              <a:t>Mas o Setor de Gás LP ainda tem desafios a serem vencidos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46217"/>
            <a:ext cx="8229600" cy="4768865"/>
          </a:xfrm>
        </p:spPr>
        <p:txBody>
          <a:bodyPr/>
          <a:lstStyle/>
          <a:p>
            <a:r>
              <a:rPr lang="pt-BR" sz="2800" dirty="0" smtClean="0"/>
              <a:t>Ajuste da legislação, com a total liberação dos usos.</a:t>
            </a:r>
          </a:p>
          <a:p>
            <a:endParaRPr lang="pt-BR" sz="2800" dirty="0" smtClean="0"/>
          </a:p>
          <a:p>
            <a:r>
              <a:rPr lang="pt-BR" sz="2800" dirty="0" smtClean="0"/>
              <a:t>Equipamentos para o uso eficiente do Gás LP:</a:t>
            </a:r>
          </a:p>
          <a:p>
            <a:pPr lvl="1"/>
            <a:r>
              <a:rPr lang="pt-BR" sz="2400" dirty="0" smtClean="0"/>
              <a:t>O consumo do Gás LP só existe se houver o desenvolvimento de aplicações eficientes no mercado.</a:t>
            </a:r>
          </a:p>
          <a:p>
            <a:pPr lvl="1"/>
            <a:r>
              <a:rPr lang="pt-BR" sz="2400" dirty="0" smtClean="0"/>
              <a:t>Alguns equipamentos que utilizam Gás LP ainda são caros se comparados com outras fontes de energia, exemplo de geradores e ar condicionado.</a:t>
            </a:r>
          </a:p>
          <a:p>
            <a:pPr lvl="1"/>
            <a:r>
              <a:rPr lang="pt-BR" sz="2400" dirty="0" smtClean="0"/>
              <a:t>Temos o desafio de investir maciçamente em desenvolvimento tecnológico.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155699"/>
          </a:xfrm>
        </p:spPr>
        <p:txBody>
          <a:bodyPr/>
          <a:lstStyle/>
          <a:p>
            <a:r>
              <a:rPr lang="pt-BR" sz="3200" i="1" dirty="0" err="1" smtClean="0"/>
              <a:t>Muchas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Gracias</a:t>
            </a:r>
            <a:endParaRPr lang="pt-BR" sz="3200" i="1" dirty="0"/>
          </a:p>
        </p:txBody>
      </p:sp>
      <p:sp>
        <p:nvSpPr>
          <p:cNvPr id="5" name="Rectangle 6"/>
          <p:cNvSpPr>
            <a:spLocks noGrp="1"/>
          </p:cNvSpPr>
          <p:nvPr>
            <p:ph type="subTitle" idx="1"/>
          </p:nvPr>
        </p:nvSpPr>
        <p:spPr>
          <a:xfrm>
            <a:off x="685800" y="2643182"/>
            <a:ext cx="6400800" cy="757244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Rubem Mesquita Vieira</a:t>
            </a:r>
          </a:p>
          <a:p>
            <a:pPr algn="l"/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Diretor de Planejamento e Marketing – SHV </a:t>
            </a:r>
            <a:r>
              <a:rPr lang="pt-B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Gas</a:t>
            </a: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Brasil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95257"/>
            <a:ext cx="5043494" cy="561975"/>
          </a:xfrm>
        </p:spPr>
        <p:txBody>
          <a:bodyPr/>
          <a:lstStyle/>
          <a:p>
            <a:r>
              <a:rPr lang="pt-BR" sz="2400" dirty="0" smtClean="0"/>
              <a:t>Não há risco de abalos sísmicos no Brasil, mas efeitos climáticos tropicais</a:t>
            </a:r>
            <a:endParaRPr lang="pt-BR" sz="2400" dirty="0"/>
          </a:p>
        </p:txBody>
      </p:sp>
      <p:pic>
        <p:nvPicPr>
          <p:cNvPr id="4" name="Imagem 3" descr="PLacas Tecnonica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00174"/>
            <a:ext cx="4286279" cy="3989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Espaço Reservado para Conteúdo 9"/>
          <p:cNvSpPr txBox="1">
            <a:spLocks/>
          </p:cNvSpPr>
          <p:nvPr/>
        </p:nvSpPr>
        <p:spPr>
          <a:xfrm>
            <a:off x="4572000" y="4000504"/>
            <a:ext cx="3995766" cy="1928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 maiores desastres naturais no Brasil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são decorrência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chuvas fortes e seus efeitos: inundações, deslizamentos de terra,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etc.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Blip>
                <a:blip r:embed="rId3"/>
              </a:buBlip>
              <a:tabLst/>
              <a:defRPr/>
            </a:pPr>
            <a:r>
              <a:rPr lang="pt-BR" sz="2000" baseline="0" dirty="0" smtClean="0">
                <a:solidFill>
                  <a:schemeClr val="accent6">
                    <a:lumMod val="75000"/>
                  </a:schemeClr>
                </a:solidFill>
              </a:rPr>
              <a:t>Potencializado com a ação do homem.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/>
          </p:cNvSpPr>
          <p:nvPr>
            <p:ph type="ctrTitle"/>
          </p:nvPr>
        </p:nvSpPr>
        <p:spPr>
          <a:xfrm>
            <a:off x="685800" y="2416177"/>
            <a:ext cx="7772400" cy="1155699"/>
          </a:xfrm>
        </p:spPr>
        <p:txBody>
          <a:bodyPr/>
          <a:lstStyle/>
          <a:p>
            <a:r>
              <a:rPr lang="pt-BR" sz="3200" dirty="0"/>
              <a:t>Novembro de 2008</a:t>
            </a:r>
            <a:br>
              <a:rPr lang="pt-BR" sz="3200" dirty="0"/>
            </a:br>
            <a:r>
              <a:rPr lang="pt-BR" sz="3200" dirty="0"/>
              <a:t>Chuvas causam enchentes no Sul do país </a:t>
            </a:r>
          </a:p>
        </p:txBody>
      </p:sp>
      <p:pic>
        <p:nvPicPr>
          <p:cNvPr id="6" name="Imagem 5" descr="mapa4_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13362"/>
            <a:ext cx="2644939" cy="2544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0" y="1357298"/>
            <a:ext cx="359128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Novembro de 2008</a:t>
            </a:r>
            <a:br>
              <a:rPr lang="pt-BR" sz="2400" dirty="0" smtClean="0"/>
            </a:br>
            <a:r>
              <a:rPr lang="pt-BR" sz="2000" dirty="0" smtClean="0"/>
              <a:t>Chuvas causam enchentes no Sul do país </a:t>
            </a:r>
            <a:endParaRPr lang="pt-BR" sz="2400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2"/>
          </p:nvPr>
        </p:nvSpPr>
        <p:spPr>
          <a:xfrm>
            <a:off x="4648200" y="3429000"/>
            <a:ext cx="3995766" cy="1714512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Chuvas fortes, enchentes, desmoronamento de encostas matam mais de 50 </a:t>
            </a:r>
          </a:p>
          <a:p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43 mil pessoas desalojadas e desabrigadas</a:t>
            </a: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472" y="1142984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i="1" dirty="0" smtClean="0"/>
              <a:t>Jornal do Brasil – 25 de novembro de 2008</a:t>
            </a:r>
            <a:endParaRPr lang="pt-BR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0438"/>
            <a:ext cx="3301344" cy="220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83" y="3500438"/>
            <a:ext cx="25732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571612"/>
            <a:ext cx="3429004" cy="172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ítulo 7"/>
          <p:cNvSpPr txBox="1">
            <a:spLocks/>
          </p:cNvSpPr>
          <p:nvPr/>
        </p:nvSpPr>
        <p:spPr bwMode="auto">
          <a:xfrm>
            <a:off x="457200" y="188913"/>
            <a:ext cx="461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Novembro de 2008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Chuvas causam enchentes no Sul do país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6842" y="1415163"/>
            <a:ext cx="3524248" cy="247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048144"/>
            <a:ext cx="33337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118" y="2357430"/>
            <a:ext cx="331195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ítulo 7"/>
          <p:cNvSpPr txBox="1">
            <a:spLocks/>
          </p:cNvSpPr>
          <p:nvPr/>
        </p:nvSpPr>
        <p:spPr bwMode="auto">
          <a:xfrm>
            <a:off x="457200" y="188913"/>
            <a:ext cx="461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Novembro de 2008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Chuvas causam enchentes no Sul do país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 bwMode="auto">
          <a:xfrm>
            <a:off x="457200" y="188913"/>
            <a:ext cx="461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Novembro de 2008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Chuvas causam enchentes no Sul do país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57298"/>
            <a:ext cx="4959995" cy="467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6000760" y="3357562"/>
            <a:ext cx="292895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Rota de passagem do gasoduto Brasil-Bolívia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3857620" y="3714752"/>
            <a:ext cx="2071702" cy="8572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62482"/>
            <a:ext cx="3786214" cy="49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ítulo 7"/>
          <p:cNvSpPr txBox="1">
            <a:spLocks/>
          </p:cNvSpPr>
          <p:nvPr/>
        </p:nvSpPr>
        <p:spPr bwMode="auto">
          <a:xfrm>
            <a:off x="457200" y="188913"/>
            <a:ext cx="461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Novembro de 2008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Chuvas causam enchentes no Sul do país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6" name="Espaço Reservado para Conteúdo 9"/>
          <p:cNvSpPr txBox="1">
            <a:spLocks/>
          </p:cNvSpPr>
          <p:nvPr/>
        </p:nvSpPr>
        <p:spPr>
          <a:xfrm>
            <a:off x="4786314" y="3086104"/>
            <a:ext cx="4038600" cy="2543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3"/>
              </a:buBlip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Tubulação do gasoduto Brasil-Bolívia se rompe e explode.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3"/>
              </a:buBlip>
              <a:tabLst/>
              <a:defRPr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Suprimento de gás natural cortado em todo Estado de Santa Catarina.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Blip>
                <a:blip r:embed="rId3"/>
              </a:buBlip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Fornecimento para Rio Grande do Sul também suspenso.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charset="0"/>
              <a:buBlip>
                <a:blip r:embed="rId4"/>
              </a:buBlip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85786" y="1142984"/>
            <a:ext cx="27045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i="1" dirty="0" smtClean="0"/>
              <a:t>Jornal Estado de São Paulo– 25 de novembro de 2008</a:t>
            </a:r>
            <a:endParaRPr lang="pt-BR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2983</TotalTime>
  <Words>780</Words>
  <Application>Microsoft Macintosh PowerPoint</Application>
  <PresentationFormat>Apresentação na tela (4:3)</PresentationFormat>
  <Paragraphs>95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Office Theme</vt:lpstr>
      <vt:lpstr>Abastecimento Contínuo – Estudo de Caso Brasil Continuidad de suministro bajo condiciones adversas</vt:lpstr>
      <vt:lpstr>Agenda</vt:lpstr>
      <vt:lpstr>Não há risco de abalos sísmicos no Brasil, mas efeitos climáticos tropicais</vt:lpstr>
      <vt:lpstr>Novembro de 2008 Chuvas causam enchentes no Sul do país </vt:lpstr>
      <vt:lpstr>Novembro de 2008 Chuvas causam enchentes no Sul do país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Janeiro de 2011 Chuvas causam destruição na Região Serrana do Rio de Janeiro </vt:lpstr>
      <vt:lpstr>Janeiro de 2011 Chuvas causam destruição na Região Serrana do Rio de Janeiro </vt:lpstr>
      <vt:lpstr>Janeiro de 2011 Chuvas causam destruição na Região Serrana do Rio de Janeiro </vt:lpstr>
      <vt:lpstr>Slide 18</vt:lpstr>
      <vt:lpstr>Slide 19</vt:lpstr>
      <vt:lpstr>Slide 20</vt:lpstr>
      <vt:lpstr>Conclusões e Desafios</vt:lpstr>
      <vt:lpstr>O Gás LP é uma excelente alternativa energética em condições adversas no Brasil</vt:lpstr>
      <vt:lpstr>Slide 23</vt:lpstr>
      <vt:lpstr>Mas o Setor de Gás LP ainda tem desafios a serem vencidos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Plano B</dc:creator>
  <cp:lastModifiedBy>rvieira</cp:lastModifiedBy>
  <cp:revision>310</cp:revision>
  <dcterms:created xsi:type="dcterms:W3CDTF">2010-08-11T20:42:15Z</dcterms:created>
  <dcterms:modified xsi:type="dcterms:W3CDTF">2011-04-06T18:58:28Z</dcterms:modified>
</cp:coreProperties>
</file>