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8" r:id="rId2"/>
    <p:sldId id="261" r:id="rId3"/>
    <p:sldId id="257" r:id="rId4"/>
    <p:sldId id="378" r:id="rId5"/>
    <p:sldId id="393" r:id="rId6"/>
    <p:sldId id="417" r:id="rId7"/>
    <p:sldId id="418" r:id="rId8"/>
    <p:sldId id="394" r:id="rId9"/>
    <p:sldId id="419" r:id="rId10"/>
    <p:sldId id="420" r:id="rId11"/>
    <p:sldId id="421" r:id="rId12"/>
    <p:sldId id="388" r:id="rId13"/>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FA0D"/>
    <a:srgbClr val="00FA7D"/>
    <a:srgbClr val="E6F2FF"/>
    <a:srgbClr val="00AEEF"/>
    <a:srgbClr val="008F00"/>
    <a:srgbClr val="FFD579"/>
    <a:srgbClr val="7B9A49"/>
    <a:srgbClr val="945200"/>
    <a:srgbClr val="929000"/>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6" autoAdjust="0"/>
    <p:restoredTop sz="92982" autoAdjust="0"/>
  </p:normalViewPr>
  <p:slideViewPr>
    <p:cSldViewPr>
      <p:cViewPr varScale="1">
        <p:scale>
          <a:sx n="76" d="100"/>
          <a:sy n="76" d="100"/>
        </p:scale>
        <p:origin x="241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920"/>
    </p:cViewPr>
  </p:sorterViewPr>
  <p:notesViewPr>
    <p:cSldViewPr>
      <p:cViewPr varScale="1">
        <p:scale>
          <a:sx n="70" d="100"/>
          <a:sy n="70" d="100"/>
        </p:scale>
        <p:origin x="-14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Pasta%20de%20trabalho3"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var/folders/z4/gj0b4kr16n1_7ph3z7nvb2hc0000gn/T/com.microsoft.Outlook/Temp%20do%20Outlook/graficodevazamentodeglp_CBM.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pt-BR" sz="1600" b="1">
                <a:solidFill>
                  <a:schemeClr val="tx1"/>
                </a:solidFill>
              </a:rPr>
              <a:t>Numero de</a:t>
            </a:r>
            <a:r>
              <a:rPr lang="pt-BR" sz="1600" b="1" baseline="0">
                <a:solidFill>
                  <a:schemeClr val="tx1"/>
                </a:solidFill>
              </a:rPr>
              <a:t> canjes - Millones</a:t>
            </a:r>
            <a:endParaRPr lang="pt-BR" sz="1600" b="1">
              <a:solidFill>
                <a:schemeClr val="tx1"/>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pt-BR"/>
        </a:p>
      </c:txPr>
    </c:title>
    <c:autoTitleDeleted val="0"/>
    <c:plotArea>
      <c:layout/>
      <c:lineChart>
        <c:grouping val="standard"/>
        <c:varyColors val="0"/>
        <c:ser>
          <c:idx val="1"/>
          <c:order val="0"/>
          <c:spPr>
            <a:ln w="28575" cap="rnd">
              <a:solidFill>
                <a:schemeClr val="accent2"/>
              </a:solidFill>
              <a:round/>
            </a:ln>
            <a:effectLst/>
          </c:spPr>
          <c:marker>
            <c:symbol val="none"/>
          </c:marker>
          <c:cat>
            <c:numRef>
              <c:f>Plan1!$F$5:$F$25</c:f>
              <c:numCache>
                <c:formatCode>General</c:formatCode>
                <c:ptCount val="21"/>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pt idx="19">
                  <c:v>2015.0</c:v>
                </c:pt>
                <c:pt idx="20">
                  <c:v>2016.0</c:v>
                </c:pt>
              </c:numCache>
            </c:numRef>
          </c:cat>
          <c:val>
            <c:numRef>
              <c:f>Plan1!$G$5:$G$25</c:f>
              <c:numCache>
                <c:formatCode>_(* #,##0.00_);_(* \(#,##0.00\);_(* "-"??_);_(@_)</c:formatCode>
                <c:ptCount val="21"/>
                <c:pt idx="0">
                  <c:v>7754.0</c:v>
                </c:pt>
                <c:pt idx="1">
                  <c:v>84961.0</c:v>
                </c:pt>
                <c:pt idx="2">
                  <c:v>79998.0</c:v>
                </c:pt>
                <c:pt idx="3">
                  <c:v>85556.0</c:v>
                </c:pt>
                <c:pt idx="4">
                  <c:v>92097.0</c:v>
                </c:pt>
                <c:pt idx="5">
                  <c:v>94752.0</c:v>
                </c:pt>
                <c:pt idx="6">
                  <c:v>97835.0</c:v>
                </c:pt>
                <c:pt idx="7">
                  <c:v>94049.0</c:v>
                </c:pt>
                <c:pt idx="8">
                  <c:v>100929.0</c:v>
                </c:pt>
                <c:pt idx="9">
                  <c:v>98750.0</c:v>
                </c:pt>
                <c:pt idx="10">
                  <c:v>95380.0</c:v>
                </c:pt>
                <c:pt idx="11">
                  <c:v>97933.0</c:v>
                </c:pt>
                <c:pt idx="12">
                  <c:v>98782.0</c:v>
                </c:pt>
                <c:pt idx="13">
                  <c:v>97486.0</c:v>
                </c:pt>
                <c:pt idx="14">
                  <c:v>96729.0</c:v>
                </c:pt>
                <c:pt idx="15">
                  <c:v>104026.0</c:v>
                </c:pt>
                <c:pt idx="16">
                  <c:v>108430.0</c:v>
                </c:pt>
                <c:pt idx="17">
                  <c:v>109088.0</c:v>
                </c:pt>
                <c:pt idx="18">
                  <c:v>106037.0</c:v>
                </c:pt>
                <c:pt idx="19">
                  <c:v>110373.0</c:v>
                </c:pt>
                <c:pt idx="20">
                  <c:v>116867.0</c:v>
                </c:pt>
              </c:numCache>
            </c:numRef>
          </c:val>
          <c:smooth val="0"/>
          <c:extLst xmlns:c16r2="http://schemas.microsoft.com/office/drawing/2015/06/chart">
            <c:ext xmlns:c16="http://schemas.microsoft.com/office/drawing/2014/chart" uri="{C3380CC4-5D6E-409C-BE32-E72D297353CC}">
              <c16:uniqueId val="{00000000-5B24-4F0B-AE6C-96C9655C5939}"/>
            </c:ext>
          </c:extLst>
        </c:ser>
        <c:dLbls>
          <c:showLegendKey val="0"/>
          <c:showVal val="0"/>
          <c:showCatName val="0"/>
          <c:showSerName val="0"/>
          <c:showPercent val="0"/>
          <c:showBubbleSize val="0"/>
        </c:dLbls>
        <c:smooth val="0"/>
        <c:axId val="-1973491600"/>
        <c:axId val="-1973490240"/>
      </c:lineChart>
      <c:catAx>
        <c:axId val="-197349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pt-BR"/>
          </a:p>
        </c:txPr>
        <c:crossAx val="-1973490240"/>
        <c:crosses val="autoZero"/>
        <c:auto val="1"/>
        <c:lblAlgn val="ctr"/>
        <c:lblOffset val="100"/>
        <c:noMultiLvlLbl val="0"/>
      </c:catAx>
      <c:valAx>
        <c:axId val="-197349024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pt-BR"/>
          </a:p>
        </c:txPr>
        <c:crossAx val="-197349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BR" b="1"/>
              <a:t>Ocurrencias con vazamiento</a:t>
            </a:r>
            <a:r>
              <a:rPr lang="pt-BR" b="1" baseline="0"/>
              <a:t> de Gas LP - SP</a:t>
            </a:r>
            <a:endParaRPr lang="pt-BR"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spPr>
            <a:ln w="28575" cap="rnd">
              <a:solidFill>
                <a:schemeClr val="accent1"/>
              </a:solidFill>
              <a:round/>
            </a:ln>
            <a:effectLst/>
          </c:spPr>
          <c:marker>
            <c:symbol val="none"/>
          </c:marker>
          <c:cat>
            <c:numRef>
              <c:f>'SÃO PAULO'!$A$13:$A$28</c:f>
              <c:numCache>
                <c:formatCode>_-* #,##0_-;_-* #,##0\-;_-* "-"??_-;_-@_-</c:formatCode>
                <c:ptCount val="16"/>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formatCode="#,##0">
                  <c:v>2008.0</c:v>
                </c:pt>
                <c:pt idx="14" formatCode="#,##0">
                  <c:v>2009.0</c:v>
                </c:pt>
                <c:pt idx="15">
                  <c:v>2010.0</c:v>
                </c:pt>
              </c:numCache>
            </c:numRef>
          </c:cat>
          <c:val>
            <c:numRef>
              <c:f>'SÃO PAULO'!$D$13:$D$28</c:f>
              <c:numCache>
                <c:formatCode>_-* #,##0_-;_-* #,##0\-;_-* "-"??_-;_-@_-</c:formatCode>
                <c:ptCount val="16"/>
                <c:pt idx="0">
                  <c:v>6510.0</c:v>
                </c:pt>
                <c:pt idx="1">
                  <c:v>6360.0</c:v>
                </c:pt>
                <c:pt idx="2">
                  <c:v>6168.0</c:v>
                </c:pt>
                <c:pt idx="3">
                  <c:v>5957.0</c:v>
                </c:pt>
                <c:pt idx="4">
                  <c:v>5048.0</c:v>
                </c:pt>
                <c:pt idx="5">
                  <c:v>4719.0</c:v>
                </c:pt>
                <c:pt idx="6">
                  <c:v>4321.0</c:v>
                </c:pt>
                <c:pt idx="7">
                  <c:v>3620.0</c:v>
                </c:pt>
                <c:pt idx="8">
                  <c:v>3488.0</c:v>
                </c:pt>
                <c:pt idx="9">
                  <c:v>2911.0</c:v>
                </c:pt>
                <c:pt idx="10">
                  <c:v>2749.0</c:v>
                </c:pt>
                <c:pt idx="11">
                  <c:v>2926.0</c:v>
                </c:pt>
                <c:pt idx="12">
                  <c:v>3300.0</c:v>
                </c:pt>
                <c:pt idx="13">
                  <c:v>3364.0</c:v>
                </c:pt>
                <c:pt idx="14">
                  <c:v>3200.0</c:v>
                </c:pt>
                <c:pt idx="15">
                  <c:v>2859.0</c:v>
                </c:pt>
              </c:numCache>
            </c:numRef>
          </c:val>
          <c:smooth val="0"/>
        </c:ser>
        <c:dLbls>
          <c:showLegendKey val="0"/>
          <c:showVal val="0"/>
          <c:showCatName val="0"/>
          <c:showSerName val="0"/>
          <c:showPercent val="0"/>
          <c:showBubbleSize val="0"/>
        </c:dLbls>
        <c:smooth val="0"/>
        <c:axId val="-1940435680"/>
        <c:axId val="-1940433360"/>
      </c:lineChart>
      <c:catAx>
        <c:axId val="-19404356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40433360"/>
        <c:crosses val="autoZero"/>
        <c:auto val="1"/>
        <c:lblAlgn val="ctr"/>
        <c:lblOffset val="100"/>
        <c:noMultiLvlLbl val="0"/>
      </c:catAx>
      <c:valAx>
        <c:axId val="-1940433360"/>
        <c:scaling>
          <c:orientation val="minMax"/>
          <c:max val="7000.0"/>
          <c:min val="1500.0"/>
        </c:scaling>
        <c:delete val="0"/>
        <c:axPos val="l"/>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40435680"/>
        <c:crosses val="autoZero"/>
        <c:crossBetween val="between"/>
        <c:majorUnit val="2500.0"/>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116A8-4D05-7945-A188-1AB62197078B}" type="datetimeFigureOut">
              <a:rPr lang="pt-BR" smtClean="0"/>
              <a:t>02/05/17</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EDC04-FE7F-D445-8540-3066584EE1B6}" type="slidenum">
              <a:rPr lang="pt-BR" smtClean="0"/>
              <a:t>‹n.º›</a:t>
            </a:fld>
            <a:endParaRPr lang="pt-BR"/>
          </a:p>
        </p:txBody>
      </p:sp>
    </p:spTree>
    <p:extLst>
      <p:ext uri="{BB962C8B-B14F-4D97-AF65-F5344CB8AC3E}">
        <p14:creationId xmlns:p14="http://schemas.microsoft.com/office/powerpoint/2010/main" val="164742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AABCBBC-D127-7145-B079-914A722739F1}" type="datetimeFigureOut">
              <a:rPr lang="pt-BR"/>
              <a:pPr>
                <a:defRPr/>
              </a:pPr>
              <a:t>02/05/17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FD98A3F-A86D-5B46-BC34-8BD7414B8EDA}" type="slidenum">
              <a:rPr lang="pt-BR"/>
              <a:pPr>
                <a:defRPr/>
              </a:pPr>
              <a:t>‹n.º›</a:t>
            </a:fld>
            <a:endParaRPr lang="pt-BR"/>
          </a:p>
        </p:txBody>
      </p:sp>
    </p:spTree>
    <p:extLst>
      <p:ext uri="{BB962C8B-B14F-4D97-AF65-F5344CB8AC3E}">
        <p14:creationId xmlns:p14="http://schemas.microsoft.com/office/powerpoint/2010/main" val="1587118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3</a:t>
            </a:fld>
            <a:endParaRPr lang="pt-BR"/>
          </a:p>
        </p:txBody>
      </p:sp>
    </p:spTree>
    <p:extLst>
      <p:ext uri="{BB962C8B-B14F-4D97-AF65-F5344CB8AC3E}">
        <p14:creationId xmlns:p14="http://schemas.microsoft.com/office/powerpoint/2010/main" val="77991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6</a:t>
            </a:fld>
            <a:endParaRPr lang="pt-BR"/>
          </a:p>
        </p:txBody>
      </p:sp>
    </p:spTree>
    <p:extLst>
      <p:ext uri="{BB962C8B-B14F-4D97-AF65-F5344CB8AC3E}">
        <p14:creationId xmlns:p14="http://schemas.microsoft.com/office/powerpoint/2010/main" val="178141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a:t>!!! Fonte, juntar gráfico</a:t>
            </a:r>
          </a:p>
        </p:txBody>
      </p:sp>
      <p:sp>
        <p:nvSpPr>
          <p:cNvPr id="4" name="Espaço Reservado para Número de Slide 3"/>
          <p:cNvSpPr>
            <a:spLocks noGrp="1"/>
          </p:cNvSpPr>
          <p:nvPr>
            <p:ph type="sldNum" sz="quarter" idx="5"/>
          </p:nvPr>
        </p:nvSpPr>
        <p:spPr/>
        <p:txBody>
          <a:bodyPr/>
          <a:lstStyle/>
          <a:p>
            <a:pPr>
              <a:defRPr/>
            </a:pPr>
            <a:fld id="{5ED8356F-CCE8-7947-98F7-CDDE92F452C5}" type="slidenum">
              <a:rPr lang="pt-BR" smtClean="0"/>
              <a:pPr>
                <a:defRPr/>
              </a:pPr>
              <a:t>8</a:t>
            </a:fld>
            <a:endParaRPr lang="pt-BR"/>
          </a:p>
        </p:txBody>
      </p:sp>
    </p:spTree>
    <p:extLst>
      <p:ext uri="{BB962C8B-B14F-4D97-AF65-F5344CB8AC3E}">
        <p14:creationId xmlns:p14="http://schemas.microsoft.com/office/powerpoint/2010/main" val="50975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a:t>!!! Fonte, juntar gráfico</a:t>
            </a:r>
          </a:p>
        </p:txBody>
      </p:sp>
      <p:sp>
        <p:nvSpPr>
          <p:cNvPr id="4" name="Espaço Reservado para Número de Slide 3"/>
          <p:cNvSpPr>
            <a:spLocks noGrp="1"/>
          </p:cNvSpPr>
          <p:nvPr>
            <p:ph type="sldNum" sz="quarter" idx="5"/>
          </p:nvPr>
        </p:nvSpPr>
        <p:spPr/>
        <p:txBody>
          <a:bodyPr/>
          <a:lstStyle/>
          <a:p>
            <a:pPr>
              <a:defRPr/>
            </a:pPr>
            <a:fld id="{5ED8356F-CCE8-7947-98F7-CDDE92F452C5}" type="slidenum">
              <a:rPr lang="pt-BR" smtClean="0"/>
              <a:pPr>
                <a:defRPr/>
              </a:pPr>
              <a:t>9</a:t>
            </a:fld>
            <a:endParaRPr lang="pt-BR"/>
          </a:p>
        </p:txBody>
      </p:sp>
    </p:spTree>
    <p:extLst>
      <p:ext uri="{BB962C8B-B14F-4D97-AF65-F5344CB8AC3E}">
        <p14:creationId xmlns:p14="http://schemas.microsoft.com/office/powerpoint/2010/main" val="96969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10</a:t>
            </a:fld>
            <a:endParaRPr lang="pt-BR"/>
          </a:p>
        </p:txBody>
      </p:sp>
    </p:spTree>
    <p:extLst>
      <p:ext uri="{BB962C8B-B14F-4D97-AF65-F5344CB8AC3E}">
        <p14:creationId xmlns:p14="http://schemas.microsoft.com/office/powerpoint/2010/main" val="131755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12</a:t>
            </a:fld>
            <a:endParaRPr lang="pt-BR"/>
          </a:p>
        </p:txBody>
      </p:sp>
    </p:spTree>
    <p:extLst>
      <p:ext uri="{BB962C8B-B14F-4D97-AF65-F5344CB8AC3E}">
        <p14:creationId xmlns:p14="http://schemas.microsoft.com/office/powerpoint/2010/main" val="187512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g com tit em 1 linh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6443663"/>
            <a:ext cx="94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58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g com tit em 2 linha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6443663"/>
            <a:ext cx="94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86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7"/>
          <p:cNvSpPr/>
          <p:nvPr userDrawn="1"/>
        </p:nvSpPr>
        <p:spPr>
          <a:xfrm>
            <a:off x="0" y="0"/>
            <a:ext cx="136525" cy="68580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9"/>
          <p:cNvSpPr txBox="1">
            <a:spLocks noChangeArrowheads="1"/>
          </p:cNvSpPr>
          <p:nvPr userDrawn="1"/>
        </p:nvSpPr>
        <p:spPr bwMode="auto">
          <a:xfrm>
            <a:off x="457200" y="1447800"/>
            <a:ext cx="8229600" cy="36988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pt-BR" altLang="pt-BR">
              <a:latin typeface="Arial" charset="0"/>
              <a:ea typeface="Arial" charset="0"/>
              <a:cs typeface="Arial" charset="0"/>
            </a:endParaRPr>
          </a:p>
        </p:txBody>
      </p:sp>
      <p:sp>
        <p:nvSpPr>
          <p:cNvPr id="2" name="Title 1"/>
          <p:cNvSpPr>
            <a:spLocks noGrp="1"/>
          </p:cNvSpPr>
          <p:nvPr>
            <p:ph type="title"/>
          </p:nvPr>
        </p:nvSpPr>
        <p:spPr>
          <a:xfrm>
            <a:off x="457200" y="274638"/>
            <a:ext cx="8229600" cy="715962"/>
          </a:xfrm>
          <a:prstGeom prst="rect">
            <a:avLst/>
          </a:prstGeom>
        </p:spPr>
        <p:txBody>
          <a:bodyPr>
            <a:normAutofit/>
          </a:bodyPr>
          <a:lstStyle>
            <a:lvl1pPr>
              <a:defRPr sz="2200" cap="all" baseline="0">
                <a:solidFill>
                  <a:srgbClr val="6F6F6F"/>
                </a:solidFill>
              </a:defRPr>
            </a:lvl1pPr>
          </a:lstStyle>
          <a:p>
            <a:r>
              <a:rPr lang="pt-BR"/>
              <a:t>Clique para editar o estilo do título mestre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6F6F6F"/>
                </a:solidFill>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3"/>
          </p:nvPr>
        </p:nvSpPr>
        <p:spPr>
          <a:xfrm>
            <a:off x="457200" y="990600"/>
            <a:ext cx="8229600" cy="338554"/>
          </a:xfrm>
          <a:prstGeom prst="rect">
            <a:avLst/>
          </a:prstGeom>
        </p:spPr>
        <p:txBody>
          <a:bodyPr>
            <a:spAutoFit/>
          </a:bodyPr>
          <a:lstStyle>
            <a:lvl1pPr>
              <a:buNone/>
              <a:defRPr b="1" cap="all" baseline="0">
                <a:solidFill>
                  <a:srgbClr val="387C9A"/>
                </a:solidFill>
              </a:defRPr>
            </a:lvl1pPr>
            <a:lvl2pPr>
              <a:buNone/>
              <a:defRPr>
                <a:solidFill>
                  <a:srgbClr val="00B0F0"/>
                </a:solidFill>
              </a:defRPr>
            </a:lvl2pPr>
            <a:lvl3pPr>
              <a:buNone/>
              <a:defRPr>
                <a:solidFill>
                  <a:srgbClr val="00B0F0"/>
                </a:solidFill>
              </a:defRPr>
            </a:lvl3pPr>
            <a:lvl4pPr>
              <a:buNone/>
              <a:defRPr>
                <a:solidFill>
                  <a:srgbClr val="00B0F0"/>
                </a:solidFill>
              </a:defRPr>
            </a:lvl4pPr>
            <a:lvl5pPr>
              <a:buNone/>
              <a:defRPr>
                <a:solidFill>
                  <a:srgbClr val="00B0F0"/>
                </a:solidFill>
              </a:defRPr>
            </a:lvl5pPr>
          </a:lstStyle>
          <a:p>
            <a:pPr lvl="0"/>
            <a:r>
              <a:rPr lang="en-US"/>
              <a:t>Click to edit Master text styles</a:t>
            </a:r>
          </a:p>
        </p:txBody>
      </p:sp>
      <p:sp>
        <p:nvSpPr>
          <p:cNvPr id="7" name="Date Placeholder 3"/>
          <p:cNvSpPr>
            <a:spLocks noGrp="1"/>
          </p:cNvSpPr>
          <p:nvPr>
            <p:ph type="dt" sz="half" idx="14"/>
          </p:nvPr>
        </p:nvSpPr>
        <p:spPr>
          <a:xfrm>
            <a:off x="457200" y="6530975"/>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4"/>
          <p:cNvSpPr>
            <a:spLocks noGrp="1"/>
          </p:cNvSpPr>
          <p:nvPr>
            <p:ph type="ftr" sz="quarter" idx="15"/>
          </p:nvPr>
        </p:nvSpPr>
        <p:spPr>
          <a:xfrm>
            <a:off x="3124200" y="6530975"/>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6"/>
          </p:nvPr>
        </p:nvSpPr>
        <p:spPr>
          <a:xfrm>
            <a:off x="7010400" y="6530975"/>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27A77E8-32E8-1540-8792-1CA17EDC4BBC}" type="slidenum">
              <a:rPr lang="en-US"/>
              <a:pPr>
                <a:defRPr/>
              </a:pPr>
              <a:t>‹n.º›</a:t>
            </a:fld>
            <a:endParaRPr lang="en-US"/>
          </a:p>
        </p:txBody>
      </p:sp>
    </p:spTree>
    <p:extLst>
      <p:ext uri="{BB962C8B-B14F-4D97-AF65-F5344CB8AC3E}">
        <p14:creationId xmlns:p14="http://schemas.microsoft.com/office/powerpoint/2010/main" val="137390664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pic>
        <p:nvPicPr>
          <p:cNvPr id="3" name="Imagem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98500"/>
            <a:ext cx="9525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2"/>
          <p:cNvSpPr/>
          <p:nvPr userDrawn="1"/>
        </p:nvSpPr>
        <p:spPr>
          <a:xfrm rot="21275351">
            <a:off x="-1811338" y="-1362075"/>
            <a:ext cx="12438063" cy="2481263"/>
          </a:xfrm>
          <a:prstGeom prst="ellipse">
            <a:avLst/>
          </a:prstGeom>
          <a:no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Título 1"/>
          <p:cNvSpPr>
            <a:spLocks noGrp="1"/>
          </p:cNvSpPr>
          <p:nvPr>
            <p:ph type="title"/>
          </p:nvPr>
        </p:nvSpPr>
        <p:spPr>
          <a:xfrm>
            <a:off x="501724" y="404664"/>
            <a:ext cx="7886700" cy="821507"/>
          </a:xfrm>
          <a:prstGeom prst="rect">
            <a:avLst/>
          </a:prstGeom>
        </p:spPr>
        <p:txBody>
          <a:bodyPr/>
          <a:lstStyle>
            <a:lvl1pPr algn="l">
              <a:defRPr sz="2000" b="0">
                <a:solidFill>
                  <a:srgbClr val="00B1EB"/>
                </a:solidFill>
                <a:latin typeface="Helvetica" panose="020B0604020202020204" pitchFamily="34" charset="0"/>
                <a:cs typeface="Helvetica" panose="020B0604020202020204" pitchFamily="34" charset="0"/>
              </a:defRPr>
            </a:lvl1pPr>
          </a:lstStyle>
          <a:p>
            <a:r>
              <a:rPr lang="pt-BR" dirty="0"/>
              <a:t>Clique para editar o título mestre</a:t>
            </a:r>
          </a:p>
        </p:txBody>
      </p:sp>
    </p:spTree>
    <p:extLst>
      <p:ext uri="{BB962C8B-B14F-4D97-AF65-F5344CB8AC3E}">
        <p14:creationId xmlns:p14="http://schemas.microsoft.com/office/powerpoint/2010/main" val="14148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sindigas.org.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emf"/><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chart" Target="../charts/chart1.xm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1691680" y="3789040"/>
            <a:ext cx="715261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eaLnBrk="1" hangingPunct="1"/>
            <a:r>
              <a:rPr lang="es-ES_tradnl" altLang="pt-BR" sz="4800" baseline="30000" dirty="0">
                <a:solidFill>
                  <a:srgbClr val="00AEEF"/>
                </a:solidFill>
              </a:rPr>
              <a:t>Mercado</a:t>
            </a:r>
            <a:r>
              <a:rPr lang="es-ES_tradnl" altLang="pt-BR" sz="4800" dirty="0">
                <a:solidFill>
                  <a:srgbClr val="00AEEF"/>
                </a:solidFill>
              </a:rPr>
              <a:t> </a:t>
            </a:r>
            <a:r>
              <a:rPr lang="es-ES_tradnl" altLang="pt-BR" sz="4800" baseline="30000" dirty="0">
                <a:solidFill>
                  <a:srgbClr val="00AEEF"/>
                </a:solidFill>
              </a:rPr>
              <a:t>Brasileño de Gas LP </a:t>
            </a:r>
            <a:endParaRPr lang="es-ES_tradnl" altLang="pt-BR" sz="3600" baseline="30000" dirty="0">
              <a:solidFill>
                <a:srgbClr val="00AEEF"/>
              </a:solidFill>
            </a:endParaRPr>
          </a:p>
          <a:p>
            <a:pPr algn="r" eaLnBrk="1" hangingPunct="1"/>
            <a:r>
              <a:rPr lang="es-ES_tradnl" altLang="pt-BR" sz="3600" baseline="30000" dirty="0">
                <a:solidFill>
                  <a:srgbClr val="00AEEF"/>
                </a:solidFill>
              </a:rPr>
              <a:t>Mayo de 2017</a:t>
            </a:r>
          </a:p>
          <a:p>
            <a:pPr algn="r" eaLnBrk="1" hangingPunct="1"/>
            <a:r>
              <a:rPr lang="es-ES_tradnl" altLang="pt-BR" sz="4800" baseline="30000" dirty="0">
                <a:solidFill>
                  <a:srgbClr val="00AEEF"/>
                </a:solidFill>
              </a:rPr>
              <a:t> </a:t>
            </a:r>
          </a:p>
        </p:txBody>
      </p:sp>
      <p:pic>
        <p:nvPicPr>
          <p:cNvPr id="819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6913" y="476250"/>
            <a:ext cx="25749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9"/>
          <p:cNvSpPr>
            <a:spLocks noChangeArrowheads="1"/>
          </p:cNvSpPr>
          <p:nvPr/>
        </p:nvSpPr>
        <p:spPr bwMode="auto">
          <a:xfrm>
            <a:off x="2555875" y="6086475"/>
            <a:ext cx="59166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eaLnBrk="1" hangingPunct="1"/>
            <a:r>
              <a:rPr lang="pt-BR" altLang="pt-BR" baseline="30000" dirty="0">
                <a:solidFill>
                  <a:srgbClr val="0095DA"/>
                </a:solidFill>
              </a:rPr>
              <a:t>Sindicato Nacional das Empresas Distribuidoras de Gás Liquefeito de Petróleo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bwMode="auto">
          <a:xfrm>
            <a:off x="-756593" y="3780926"/>
            <a:ext cx="10081121" cy="3464498"/>
          </a:xfrm>
          <a:prstGeom prst="rect">
            <a:avLst/>
          </a:prstGeom>
          <a:gradFill flip="none" rotWithShape="1">
            <a:gsLst>
              <a:gs pos="0">
                <a:schemeClr val="bg1">
                  <a:lumMod val="7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s-ES_tradnl" dirty="0">
              <a:latin typeface="Helvetica" charset="0"/>
              <a:ea typeface="Helvetica" charset="0"/>
              <a:cs typeface="Helvetica" charset="0"/>
            </a:endParaRPr>
          </a:p>
        </p:txBody>
      </p:sp>
      <p:sp>
        <p:nvSpPr>
          <p:cNvPr id="17" name="Elipse 21"/>
          <p:cNvSpPr/>
          <p:nvPr/>
        </p:nvSpPr>
        <p:spPr bwMode="auto">
          <a:xfrm rot="221181">
            <a:off x="-668926" y="5358339"/>
            <a:ext cx="11306175" cy="3090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s-ES_tradnl" dirty="0">
              <a:latin typeface="Helvetica" charset="0"/>
              <a:ea typeface="Helvetica" charset="0"/>
              <a:cs typeface="Helvetica" charset="0"/>
            </a:endParaRPr>
          </a:p>
        </p:txBody>
      </p:sp>
      <p:sp>
        <p:nvSpPr>
          <p:cNvPr id="19" name="Título 2"/>
          <p:cNvSpPr txBox="1">
            <a:spLocks/>
          </p:cNvSpPr>
          <p:nvPr/>
        </p:nvSpPr>
        <p:spPr bwMode="auto">
          <a:xfrm>
            <a:off x="213692" y="-27384"/>
            <a:ext cx="7886700" cy="671851"/>
          </a:xfrm>
          <a:prstGeom prst="rect">
            <a:avLst/>
          </a:prstGeom>
          <a:noFill/>
        </p:spPr>
        <p:txBody>
          <a:bodyPr wrap="square">
            <a:spAutoFit/>
          </a:bodyPr>
          <a:lstStyle>
            <a:defPPr>
              <a:defRPr lang="pt-BR"/>
            </a:defPPr>
            <a:lvl1pPr eaLnBrk="1" fontAlgn="auto" hangingPunct="1">
              <a:spcBef>
                <a:spcPts val="0"/>
              </a:spcBef>
              <a:spcAft>
                <a:spcPts val="0"/>
              </a:spcAft>
              <a:defRPr sz="4400" baseline="30000">
                <a:solidFill>
                  <a:srgbClr val="00AEEF"/>
                </a:solidFill>
                <a:latin typeface="+mj-lt"/>
              </a:defRPr>
            </a:lvl1pPr>
          </a:lstStyle>
          <a:p>
            <a:pPr lvl="0">
              <a:lnSpc>
                <a:spcPct val="150000"/>
              </a:lnSpc>
            </a:pPr>
            <a:r>
              <a:rPr lang="es-ES_tradnl" altLang="pt-BR" sz="2800" baseline="0" dirty="0"/>
              <a:t>Programa de </a:t>
            </a:r>
            <a:r>
              <a:rPr lang="es-ES_tradnl" altLang="pt-BR" sz="2800" baseline="0" dirty="0" smtClean="0"/>
              <a:t>recalificación </a:t>
            </a:r>
            <a:r>
              <a:rPr lang="es-ES_tradnl" altLang="pt-BR" sz="2800" baseline="0" dirty="0" smtClean="0"/>
              <a:t>- </a:t>
            </a:r>
            <a:r>
              <a:rPr lang="es-ES_tradnl" altLang="pt-BR" sz="1600" baseline="0" dirty="0" smtClean="0"/>
              <a:t>Cilindros 13kg </a:t>
            </a:r>
            <a:r>
              <a:rPr lang="es-ES_tradnl" altLang="pt-BR" sz="1600" baseline="0" dirty="0" smtClean="0"/>
              <a:t>(1996 </a:t>
            </a:r>
            <a:r>
              <a:rPr lang="mr-IN" altLang="pt-BR" sz="1600" baseline="0" dirty="0" smtClean="0"/>
              <a:t>–</a:t>
            </a:r>
            <a:r>
              <a:rPr lang="es-ES_tradnl" altLang="pt-BR" sz="1600" baseline="0" dirty="0" smtClean="0"/>
              <a:t> 2016)</a:t>
            </a:r>
            <a:endParaRPr lang="es-ES_tradnl" sz="2000" baseline="0" dirty="0">
              <a:sym typeface="Berlin Sans FB"/>
            </a:endParaRPr>
          </a:p>
        </p:txBody>
      </p:sp>
      <p:sp>
        <p:nvSpPr>
          <p:cNvPr id="23" name="Shape 98"/>
          <p:cNvSpPr/>
          <p:nvPr/>
        </p:nvSpPr>
        <p:spPr>
          <a:xfrm>
            <a:off x="736848" y="3823771"/>
            <a:ext cx="7670304" cy="1606502"/>
          </a:xfrm>
          <a:prstGeom prst="rect">
            <a:avLst/>
          </a:prstGeom>
          <a:noFill/>
          <a:ln w="25400">
            <a:noFill/>
          </a:ln>
          <a:effectLst>
            <a:outerShdw blurRad="38100" dist="23000" dir="5400000" rotWithShape="0">
              <a:srgbClr val="000000">
                <a:alpha val="35000"/>
              </a:srgbClr>
            </a:outerShdw>
          </a:effectLst>
        </p:spPr>
        <p:txBody>
          <a:bodyPr lIns="0" tIns="0" rIns="0" bIns="0" anchor="ctr"/>
          <a:lstStyle/>
          <a:p>
            <a:pPr lvl="0">
              <a:lnSpc>
                <a:spcPct val="150000"/>
              </a:lnSpc>
            </a:pPr>
            <a:endParaRPr sz="1600">
              <a:latin typeface="Helvetica" charset="0"/>
              <a:ea typeface="Helvetica" charset="0"/>
              <a:cs typeface="Helvetica" charset="0"/>
            </a:endParaRPr>
          </a:p>
        </p:txBody>
      </p:sp>
      <p:grpSp>
        <p:nvGrpSpPr>
          <p:cNvPr id="26" name="Group 103"/>
          <p:cNvGrpSpPr/>
          <p:nvPr/>
        </p:nvGrpSpPr>
        <p:grpSpPr>
          <a:xfrm>
            <a:off x="104072" y="1511895"/>
            <a:ext cx="3951403" cy="1442478"/>
            <a:chOff x="0" y="0"/>
            <a:chExt cx="3951401" cy="1442476"/>
          </a:xfrm>
        </p:grpSpPr>
        <p:sp>
          <p:nvSpPr>
            <p:cNvPr id="31" name="Shape 100"/>
            <p:cNvSpPr/>
            <p:nvPr/>
          </p:nvSpPr>
          <p:spPr>
            <a:xfrm>
              <a:off x="117701" y="0"/>
              <a:ext cx="3727940" cy="504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b="1">
                  <a:solidFill>
                    <a:srgbClr val="02136A"/>
                  </a:solidFill>
                  <a:latin typeface="Berlin Sans FB Demi"/>
                  <a:ea typeface="Berlin Sans FB Demi"/>
                  <a:cs typeface="Berlin Sans FB Demi"/>
                  <a:sym typeface="Berlin Sans FB Demi"/>
                </a:defRPr>
              </a:lvl1pPr>
            </a:lstStyle>
            <a:p>
              <a:pPr lvl="0">
                <a:lnSpc>
                  <a:spcPct val="150000"/>
                </a:lnSpc>
                <a:defRPr sz="1800" b="0">
                  <a:solidFill>
                    <a:srgbClr val="000000"/>
                  </a:solidFill>
                </a:defRPr>
              </a:pPr>
              <a:r>
                <a:rPr sz="2000" b="1" dirty="0">
                  <a:solidFill>
                    <a:srgbClr val="02136A"/>
                  </a:solidFill>
                  <a:latin typeface="Helvetica" charset="0"/>
                  <a:ea typeface="Helvetica" charset="0"/>
                  <a:cs typeface="Helvetica" charset="0"/>
                </a:rPr>
                <a:t>Inutilizados  ↔  </a:t>
              </a:r>
              <a:r>
                <a:rPr lang="pt-BR" sz="2000" b="1" dirty="0">
                  <a:solidFill>
                    <a:srgbClr val="FF0000"/>
                  </a:solidFill>
                  <a:latin typeface="Helvetica" charset="0"/>
                  <a:ea typeface="Helvetica" charset="0"/>
                  <a:cs typeface="Helvetica" charset="0"/>
                </a:rPr>
                <a:t>22,5 </a:t>
              </a:r>
              <a:r>
                <a:rPr lang="pt-BR" sz="2000" b="1" dirty="0" err="1">
                  <a:solidFill>
                    <a:srgbClr val="FF0000"/>
                  </a:solidFill>
                  <a:latin typeface="Helvetica" charset="0"/>
                  <a:ea typeface="Helvetica" charset="0"/>
                  <a:cs typeface="Helvetica" charset="0"/>
                </a:rPr>
                <a:t>millones</a:t>
              </a:r>
              <a:endParaRPr sz="2000" b="1" dirty="0">
                <a:solidFill>
                  <a:srgbClr val="FF0000"/>
                </a:solidFill>
                <a:latin typeface="Helvetica" charset="0"/>
                <a:ea typeface="Helvetica" charset="0"/>
                <a:cs typeface="Helvetica" charset="0"/>
              </a:endParaRPr>
            </a:p>
          </p:txBody>
        </p:sp>
        <p:sp>
          <p:nvSpPr>
            <p:cNvPr id="32" name="Shape 101"/>
            <p:cNvSpPr/>
            <p:nvPr/>
          </p:nvSpPr>
          <p:spPr>
            <a:xfrm>
              <a:off x="207925" y="508838"/>
              <a:ext cx="3440043" cy="412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800" b="1">
                  <a:solidFill>
                    <a:srgbClr val="02136A"/>
                  </a:solidFill>
                  <a:latin typeface="Berlin Sans FB Demi"/>
                  <a:ea typeface="Berlin Sans FB Demi"/>
                  <a:cs typeface="Berlin Sans FB Demi"/>
                  <a:sym typeface="Berlin Sans FB Demi"/>
                </a:defRPr>
              </a:lvl1pPr>
            </a:lstStyle>
            <a:p>
              <a:pPr lvl="0">
                <a:lnSpc>
                  <a:spcPct val="150000"/>
                </a:lnSpc>
                <a:defRPr sz="1800" b="0">
                  <a:solidFill>
                    <a:srgbClr val="000000"/>
                  </a:solidFill>
                </a:defRPr>
              </a:pPr>
              <a:r>
                <a:rPr sz="2000" b="1" dirty="0">
                  <a:solidFill>
                    <a:srgbClr val="02136A"/>
                  </a:solidFill>
                  <a:latin typeface="Helvetica" charset="0"/>
                  <a:ea typeface="Helvetica" charset="0"/>
                  <a:cs typeface="Helvetica" charset="0"/>
                </a:rPr>
                <a:t>Comprados  ↔  </a:t>
              </a:r>
              <a:r>
                <a:rPr lang="en-US" sz="2000" b="1" dirty="0">
                  <a:solidFill>
                    <a:srgbClr val="FF0000"/>
                  </a:solidFill>
                  <a:latin typeface="Helvetica" charset="0"/>
                  <a:ea typeface="Helvetica" charset="0"/>
                  <a:cs typeface="Helvetica" charset="0"/>
                </a:rPr>
                <a:t>55 </a:t>
              </a:r>
              <a:r>
                <a:rPr lang="en-US" sz="2000" b="1" dirty="0" err="1">
                  <a:solidFill>
                    <a:srgbClr val="FF0000"/>
                  </a:solidFill>
                  <a:latin typeface="Helvetica" charset="0"/>
                  <a:ea typeface="Helvetica" charset="0"/>
                  <a:cs typeface="Helvetica" charset="0"/>
                </a:rPr>
                <a:t>millones</a:t>
              </a:r>
              <a:endParaRPr sz="2000" b="1" dirty="0">
                <a:solidFill>
                  <a:srgbClr val="FF0000"/>
                </a:solidFill>
                <a:latin typeface="Helvetica" charset="0"/>
                <a:ea typeface="Helvetica" charset="0"/>
                <a:cs typeface="Helvetica" charset="0"/>
              </a:endParaRPr>
            </a:p>
          </p:txBody>
        </p:sp>
        <p:sp>
          <p:nvSpPr>
            <p:cNvPr id="33" name="Shape 102"/>
            <p:cNvSpPr/>
            <p:nvPr/>
          </p:nvSpPr>
          <p:spPr>
            <a:xfrm>
              <a:off x="0" y="1030377"/>
              <a:ext cx="3951401" cy="412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800" b="1">
                  <a:solidFill>
                    <a:srgbClr val="02136A"/>
                  </a:solidFill>
                  <a:latin typeface="Berlin Sans FB Demi"/>
                  <a:ea typeface="Berlin Sans FB Demi"/>
                  <a:cs typeface="Berlin Sans FB Demi"/>
                  <a:sym typeface="Berlin Sans FB Demi"/>
                </a:defRPr>
              </a:lvl1pPr>
            </a:lstStyle>
            <a:p>
              <a:pPr lvl="0">
                <a:lnSpc>
                  <a:spcPct val="150000"/>
                </a:lnSpc>
                <a:defRPr sz="1800" b="0">
                  <a:solidFill>
                    <a:srgbClr val="000000"/>
                  </a:solidFill>
                </a:defRPr>
              </a:pPr>
              <a:r>
                <a:rPr sz="2000" b="1" dirty="0">
                  <a:solidFill>
                    <a:srgbClr val="02136A"/>
                  </a:solidFill>
                  <a:latin typeface="Helvetica" charset="0"/>
                  <a:ea typeface="Helvetica" charset="0"/>
                  <a:cs typeface="Helvetica" charset="0"/>
                </a:rPr>
                <a:t>Recalificados ↔  </a:t>
              </a:r>
              <a:r>
                <a:rPr lang="en-US" sz="2000" b="1" dirty="0">
                  <a:solidFill>
                    <a:srgbClr val="FF0000"/>
                  </a:solidFill>
                  <a:latin typeface="Helvetica" charset="0"/>
                  <a:ea typeface="Helvetica" charset="0"/>
                  <a:cs typeface="Helvetica" charset="0"/>
                </a:rPr>
                <a:t>170,5 </a:t>
              </a:r>
              <a:r>
                <a:rPr lang="en-US" sz="2000" b="1" dirty="0" err="1">
                  <a:solidFill>
                    <a:srgbClr val="FF0000"/>
                  </a:solidFill>
                  <a:latin typeface="Helvetica" charset="0"/>
                  <a:ea typeface="Helvetica" charset="0"/>
                  <a:cs typeface="Helvetica" charset="0"/>
                </a:rPr>
                <a:t>millones</a:t>
              </a:r>
              <a:endParaRPr sz="2000" b="1" dirty="0">
                <a:solidFill>
                  <a:srgbClr val="FF0000"/>
                </a:solidFill>
                <a:latin typeface="Helvetica" charset="0"/>
                <a:ea typeface="Helvetica" charset="0"/>
                <a:cs typeface="Helvetica" charset="0"/>
              </a:endParaRPr>
            </a:p>
          </p:txBody>
        </p:sp>
      </p:grpSp>
      <p:sp>
        <p:nvSpPr>
          <p:cNvPr id="34" name="Shape 104"/>
          <p:cNvSpPr/>
          <p:nvPr/>
        </p:nvSpPr>
        <p:spPr>
          <a:xfrm>
            <a:off x="948718" y="4221088"/>
            <a:ext cx="6808913" cy="14773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42900" lvl="1" indent="-342900" algn="just">
              <a:lnSpc>
                <a:spcPct val="150000"/>
              </a:lnSpc>
            </a:pPr>
            <a:r>
              <a:rPr lang="es-ES_tradnl" sz="2000" dirty="0">
                <a:solidFill>
                  <a:srgbClr val="02136A"/>
                </a:solidFill>
                <a:latin typeface="Helvetica" charset="0"/>
                <a:ea typeface="Helvetica" charset="0"/>
                <a:cs typeface="Helvetica" charset="0"/>
                <a:sym typeface="Berlin Sans FB"/>
              </a:rPr>
              <a:t>US$ </a:t>
            </a:r>
            <a:r>
              <a:rPr lang="es-ES_tradnl" sz="2000" b="1" dirty="0" smtClean="0">
                <a:solidFill>
                  <a:srgbClr val="FF0000"/>
                </a:solidFill>
                <a:latin typeface="Helvetica" charset="0"/>
                <a:ea typeface="Helvetica" charset="0"/>
                <a:cs typeface="Helvetica" charset="0"/>
                <a:sym typeface="Berlin Sans FB"/>
              </a:rPr>
              <a:t>1,4</a:t>
            </a:r>
            <a:r>
              <a:rPr lang="es-ES_tradnl" sz="2000" dirty="0" smtClean="0">
                <a:solidFill>
                  <a:srgbClr val="02136A"/>
                </a:solidFill>
                <a:latin typeface="Helvetica" charset="0"/>
                <a:ea typeface="Helvetica" charset="0"/>
                <a:cs typeface="Helvetica" charset="0"/>
                <a:sym typeface="Berlin Sans FB"/>
              </a:rPr>
              <a:t> </a:t>
            </a:r>
            <a:r>
              <a:rPr lang="es-ES_tradnl" sz="2000" dirty="0">
                <a:solidFill>
                  <a:srgbClr val="02136A"/>
                </a:solidFill>
                <a:latin typeface="Helvetica" charset="0"/>
                <a:ea typeface="Helvetica" charset="0"/>
                <a:cs typeface="Helvetica" charset="0"/>
                <a:sym typeface="Berlin Sans FB"/>
              </a:rPr>
              <a:t>mil millones en recalificación</a:t>
            </a:r>
          </a:p>
          <a:p>
            <a:pPr marL="342900" lvl="1" indent="-342900" algn="just">
              <a:lnSpc>
                <a:spcPct val="150000"/>
              </a:lnSpc>
            </a:pPr>
            <a:r>
              <a:rPr lang="es-ES_tradnl" sz="2000" dirty="0">
                <a:solidFill>
                  <a:srgbClr val="02136A"/>
                </a:solidFill>
                <a:latin typeface="Helvetica" charset="0"/>
                <a:ea typeface="Helvetica" charset="0"/>
                <a:cs typeface="Helvetica" charset="0"/>
                <a:sym typeface="Berlin Sans FB"/>
              </a:rPr>
              <a:t>US$ </a:t>
            </a:r>
            <a:r>
              <a:rPr lang="es-ES_tradnl" sz="2000" b="1" dirty="0" smtClean="0">
                <a:solidFill>
                  <a:srgbClr val="FF0000"/>
                </a:solidFill>
                <a:latin typeface="Helvetica" charset="0"/>
                <a:ea typeface="Helvetica" charset="0"/>
                <a:cs typeface="Helvetica" charset="0"/>
                <a:sym typeface="Berlin Sans FB"/>
              </a:rPr>
              <a:t>1,8</a:t>
            </a:r>
            <a:r>
              <a:rPr lang="es-ES_tradnl" sz="2000" dirty="0" smtClean="0">
                <a:solidFill>
                  <a:srgbClr val="FF0000"/>
                </a:solidFill>
                <a:latin typeface="Helvetica" charset="0"/>
                <a:ea typeface="Helvetica" charset="0"/>
                <a:cs typeface="Helvetica" charset="0"/>
                <a:sym typeface="Berlin Sans FB"/>
              </a:rPr>
              <a:t> </a:t>
            </a:r>
            <a:r>
              <a:rPr lang="es-ES_tradnl" sz="2000" dirty="0">
                <a:solidFill>
                  <a:srgbClr val="02136A"/>
                </a:solidFill>
                <a:latin typeface="Helvetica" charset="0"/>
                <a:ea typeface="Helvetica" charset="0"/>
                <a:cs typeface="Helvetica" charset="0"/>
                <a:sym typeface="Berlin Sans FB"/>
              </a:rPr>
              <a:t>mil millones en reposición de cilindros inutilizados </a:t>
            </a:r>
          </a:p>
          <a:p>
            <a:pPr marL="342900" lvl="1" indent="-342900" algn="just">
              <a:lnSpc>
                <a:spcPct val="150000"/>
              </a:lnSpc>
            </a:pPr>
            <a:endParaRPr lang="es-ES_tradnl" sz="2000" dirty="0">
              <a:solidFill>
                <a:srgbClr val="02136A"/>
              </a:solidFill>
              <a:latin typeface="Helvetica" charset="0"/>
              <a:ea typeface="Helvetica" charset="0"/>
              <a:cs typeface="Helvetica" charset="0"/>
              <a:sym typeface="Berlin Sans FB"/>
            </a:endParaRPr>
          </a:p>
        </p:txBody>
      </p:sp>
      <p:sp>
        <p:nvSpPr>
          <p:cNvPr id="35" name="Shape 105"/>
          <p:cNvSpPr/>
          <p:nvPr/>
        </p:nvSpPr>
        <p:spPr>
          <a:xfrm>
            <a:off x="213692" y="4840692"/>
            <a:ext cx="8001559" cy="55399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1" indent="0" algn="just">
              <a:lnSpc>
                <a:spcPct val="150000"/>
              </a:lnSpc>
            </a:pPr>
            <a:endParaRPr sz="2000" dirty="0">
              <a:solidFill>
                <a:srgbClr val="02136A"/>
              </a:solidFill>
              <a:latin typeface="Helvetica" charset="0"/>
              <a:ea typeface="Helvetica" charset="0"/>
              <a:cs typeface="Helvetica" charset="0"/>
              <a:sym typeface="Berlin Sans FB"/>
            </a:endParaRPr>
          </a:p>
        </p:txBody>
      </p:sp>
      <p:sp>
        <p:nvSpPr>
          <p:cNvPr id="36" name="Shape 106"/>
          <p:cNvSpPr/>
          <p:nvPr/>
        </p:nvSpPr>
        <p:spPr>
          <a:xfrm>
            <a:off x="3594472" y="3630031"/>
            <a:ext cx="1517401" cy="4975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300" b="1">
                <a:solidFill>
                  <a:srgbClr val="02136A"/>
                </a:solidFill>
                <a:latin typeface="Berlin Sans FB Demi"/>
                <a:ea typeface="Berlin Sans FB Demi"/>
                <a:cs typeface="Berlin Sans FB Demi"/>
                <a:sym typeface="Berlin Sans FB Demi"/>
              </a:defRPr>
            </a:lvl1pPr>
          </a:lstStyle>
          <a:p>
            <a:pPr lvl="0">
              <a:lnSpc>
                <a:spcPct val="150000"/>
              </a:lnSpc>
              <a:defRPr sz="1800" b="0">
                <a:solidFill>
                  <a:srgbClr val="000000"/>
                </a:solidFill>
              </a:defRPr>
            </a:pPr>
            <a:r>
              <a:rPr sz="2000" b="1">
                <a:solidFill>
                  <a:srgbClr val="02136A"/>
                </a:solidFill>
                <a:latin typeface="Helvetica" charset="0"/>
                <a:ea typeface="Helvetica" charset="0"/>
                <a:cs typeface="Helvetica" charset="0"/>
              </a:rPr>
              <a:t>Inversiones</a:t>
            </a:r>
          </a:p>
        </p:txBody>
      </p:sp>
      <p:sp>
        <p:nvSpPr>
          <p:cNvPr id="37" name="Shape 107"/>
          <p:cNvSpPr/>
          <p:nvPr/>
        </p:nvSpPr>
        <p:spPr>
          <a:xfrm>
            <a:off x="104072" y="5843426"/>
            <a:ext cx="8888652" cy="741229"/>
          </a:xfrm>
          <a:prstGeom prst="rect">
            <a:avLst/>
          </a:prstGeom>
          <a:ln w="12700">
            <a:miter lim="400000"/>
          </a:ln>
          <a:effectLst/>
          <a:extLst>
            <a:ext uri="{C572A759-6A51-4108-AA02-DFA0A04FC94B}">
              <ma14:wrappingTextBoxFlag xmlns:ma14="http://schemas.microsoft.com/office/mac/drawingml/2011/main" val="1"/>
            </a:ext>
          </a:extLst>
        </p:spPr>
        <p:txBody>
          <a:bodyPr wrap="none" lIns="127000" tIns="127000" rIns="127000" bIns="127000">
            <a:spAutoFit/>
          </a:bodyPr>
          <a:lstStyle/>
          <a:p>
            <a:pPr lvl="1" indent="0" algn="just">
              <a:lnSpc>
                <a:spcPct val="150000"/>
              </a:lnSpc>
            </a:pPr>
            <a:r>
              <a:rPr sz="2100" b="1" dirty="0">
                <a:solidFill>
                  <a:srgbClr val="E41606"/>
                </a:solidFill>
                <a:latin typeface="Helvetica" charset="0"/>
                <a:ea typeface="Helvetica" charset="0"/>
                <a:cs typeface="Helvetica" charset="0"/>
                <a:sym typeface="Helvetica Neue"/>
              </a:rPr>
              <a:t>En 201</a:t>
            </a:r>
            <a:r>
              <a:rPr lang="en-US" sz="2100" b="1" dirty="0">
                <a:solidFill>
                  <a:srgbClr val="E41606"/>
                </a:solidFill>
                <a:latin typeface="Helvetica" charset="0"/>
                <a:ea typeface="Helvetica" charset="0"/>
                <a:cs typeface="Helvetica" charset="0"/>
                <a:sym typeface="Helvetica Neue"/>
              </a:rPr>
              <a:t>6</a:t>
            </a:r>
            <a:r>
              <a:rPr sz="2100" b="1" dirty="0">
                <a:solidFill>
                  <a:srgbClr val="E41606"/>
                </a:solidFill>
                <a:latin typeface="Helvetica" charset="0"/>
                <a:ea typeface="Helvetica" charset="0"/>
                <a:cs typeface="Helvetica" charset="0"/>
                <a:sym typeface="Helvetica Neue"/>
              </a:rPr>
              <a:t> fueron recalificados </a:t>
            </a:r>
            <a:r>
              <a:rPr lang="x-none" sz="2100" b="1" dirty="0">
                <a:solidFill>
                  <a:srgbClr val="E41606"/>
                </a:solidFill>
                <a:latin typeface="Helvetica" charset="0"/>
                <a:ea typeface="Helvetica" charset="0"/>
                <a:cs typeface="Helvetica" charset="0"/>
                <a:sym typeface="Helvetica Neue"/>
              </a:rPr>
              <a:t>cerca de</a:t>
            </a:r>
            <a:r>
              <a:rPr sz="2100" b="1" dirty="0">
                <a:solidFill>
                  <a:srgbClr val="E41606"/>
                </a:solidFill>
                <a:latin typeface="Helvetica" charset="0"/>
                <a:ea typeface="Helvetica" charset="0"/>
                <a:cs typeface="Helvetica" charset="0"/>
                <a:sym typeface="Helvetica Neue"/>
              </a:rPr>
              <a:t> </a:t>
            </a:r>
            <a:r>
              <a:rPr lang="en-US" sz="2100" b="1" dirty="0">
                <a:solidFill>
                  <a:srgbClr val="E41606"/>
                </a:solidFill>
                <a:latin typeface="Helvetica" charset="0"/>
                <a:ea typeface="Helvetica" charset="0"/>
                <a:cs typeface="Helvetica" charset="0"/>
                <a:sym typeface="Helvetica Neue"/>
              </a:rPr>
              <a:t>10,5</a:t>
            </a:r>
            <a:r>
              <a:rPr sz="2100" b="1" dirty="0">
                <a:solidFill>
                  <a:srgbClr val="E41606"/>
                </a:solidFill>
                <a:latin typeface="Helvetica" charset="0"/>
                <a:ea typeface="Helvetica" charset="0"/>
                <a:cs typeface="Helvetica" charset="0"/>
                <a:sym typeface="Helvetica Neue"/>
              </a:rPr>
              <a:t> millones de cilindros</a:t>
            </a:r>
          </a:p>
        </p:txBody>
      </p:sp>
      <p:graphicFrame>
        <p:nvGraphicFramePr>
          <p:cNvPr id="15" name="Gráfico 14"/>
          <p:cNvGraphicFramePr>
            <a:graphicFrameLocks/>
          </p:cNvGraphicFramePr>
          <p:nvPr>
            <p:extLst>
              <p:ext uri="{D42A27DB-BD31-4B8C-83A1-F6EECF244321}">
                <p14:modId xmlns:p14="http://schemas.microsoft.com/office/powerpoint/2010/main" val="1315665097"/>
              </p:ext>
            </p:extLst>
          </p:nvPr>
        </p:nvGraphicFramePr>
        <p:xfrm>
          <a:off x="4841051" y="1058052"/>
          <a:ext cx="4144095" cy="2370479"/>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p:cNvSpPr txBox="1"/>
          <p:nvPr/>
        </p:nvSpPr>
        <p:spPr>
          <a:xfrm>
            <a:off x="5148064" y="3356992"/>
            <a:ext cx="1351652" cy="200055"/>
          </a:xfrm>
          <a:prstGeom prst="rect">
            <a:avLst/>
          </a:prstGeom>
          <a:noFill/>
        </p:spPr>
        <p:txBody>
          <a:bodyPr wrap="none" rtlCol="0">
            <a:spAutoFit/>
          </a:bodyPr>
          <a:lstStyle/>
          <a:p>
            <a:r>
              <a:rPr lang="pt-BR" sz="700" dirty="0" smtClean="0"/>
              <a:t>Fuente: </a:t>
            </a:r>
            <a:r>
              <a:rPr lang="pt-BR" sz="700" dirty="0" err="1" smtClean="0"/>
              <a:t>Bomberos</a:t>
            </a:r>
            <a:r>
              <a:rPr lang="pt-BR" sz="700" dirty="0" smtClean="0"/>
              <a:t> de São Paulo</a:t>
            </a:r>
            <a:endParaRPr lang="pt-BR" sz="700" dirty="0"/>
          </a:p>
        </p:txBody>
      </p:sp>
    </p:spTree>
    <p:extLst>
      <p:ext uri="{BB962C8B-B14F-4D97-AF65-F5344CB8AC3E}">
        <p14:creationId xmlns:p14="http://schemas.microsoft.com/office/powerpoint/2010/main" val="1711088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bwMode="auto">
          <a:xfrm>
            <a:off x="213692" y="188640"/>
            <a:ext cx="7886700" cy="699487"/>
          </a:xfrm>
          <a:prstGeom prst="rect">
            <a:avLst/>
          </a:prstGeom>
          <a:noFill/>
        </p:spPr>
        <p:txBody>
          <a:bodyPr wrap="square">
            <a:spAutoFit/>
          </a:bodyPr>
          <a:lstStyle>
            <a:defPPr>
              <a:defRPr lang="pt-BR"/>
            </a:defPPr>
            <a:lvl1pPr eaLnBrk="1" fontAlgn="auto" hangingPunct="1">
              <a:spcBef>
                <a:spcPts val="0"/>
              </a:spcBef>
              <a:spcAft>
                <a:spcPts val="0"/>
              </a:spcAft>
              <a:defRPr sz="4400" baseline="30000">
                <a:solidFill>
                  <a:srgbClr val="00AEEF"/>
                </a:solidFill>
                <a:latin typeface="+mj-lt"/>
              </a:defRPr>
            </a:lvl1pPr>
          </a:lstStyle>
          <a:p>
            <a:pPr lvl="0">
              <a:lnSpc>
                <a:spcPct val="150000"/>
              </a:lnSpc>
            </a:pPr>
            <a:r>
              <a:rPr lang="es-ES_tradnl" altLang="pt-BR" dirty="0"/>
              <a:t>Conclusiones</a:t>
            </a:r>
          </a:p>
        </p:txBody>
      </p:sp>
      <p:sp>
        <p:nvSpPr>
          <p:cNvPr id="4" name="Shape 110"/>
          <p:cNvSpPr/>
          <p:nvPr/>
        </p:nvSpPr>
        <p:spPr>
          <a:xfrm>
            <a:off x="218954" y="1628800"/>
            <a:ext cx="8457501" cy="369331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311150" lvl="0" indent="-285750" algn="just">
              <a:lnSpc>
                <a:spcPct val="150000"/>
              </a:lnSpc>
              <a:buSzPct val="119000"/>
              <a:buFont typeface="Arial" charset="0"/>
              <a:buChar char="•"/>
            </a:pPr>
            <a:r>
              <a:rPr lang="es-ES_tradnl" sz="2000" dirty="0">
                <a:solidFill>
                  <a:schemeClr val="tx1">
                    <a:lumMod val="75000"/>
                    <a:lumOff val="25000"/>
                  </a:schemeClr>
                </a:solidFill>
                <a:latin typeface="Helvetica" charset="0"/>
                <a:ea typeface="Helvetica" charset="0"/>
                <a:cs typeface="Helvetica" charset="0"/>
                <a:sym typeface="Berlin Sans FB"/>
              </a:rPr>
              <a:t>Importante que el Consumidor final sea el foco de toda la discusión;</a:t>
            </a:r>
          </a:p>
          <a:p>
            <a:pPr marL="311150" lvl="0" indent="-285750" algn="just">
              <a:lnSpc>
                <a:spcPct val="150000"/>
              </a:lnSpc>
              <a:buSzPct val="119000"/>
              <a:buFont typeface="Arial" charset="0"/>
              <a:buChar char="•"/>
            </a:pPr>
            <a:r>
              <a:rPr lang="es-ES_tradnl" sz="2000" dirty="0">
                <a:solidFill>
                  <a:schemeClr val="tx1">
                    <a:lumMod val="75000"/>
                    <a:lumOff val="25000"/>
                  </a:schemeClr>
                </a:solidFill>
                <a:latin typeface="Helvetica" charset="0"/>
                <a:ea typeface="Helvetica" charset="0"/>
                <a:cs typeface="Helvetica" charset="0"/>
                <a:sym typeface="Berlin Sans FB"/>
              </a:rPr>
              <a:t>El respecto a la marca garantiza la trazabilidad de responsabilidades, además de garantizar un servicio de excelencia;</a:t>
            </a:r>
          </a:p>
          <a:p>
            <a:pPr marL="311150" lvl="0" indent="-285750" algn="just">
              <a:lnSpc>
                <a:spcPct val="150000"/>
              </a:lnSpc>
              <a:buSzPct val="119000"/>
              <a:buFont typeface="Arial" charset="0"/>
              <a:buChar char="•"/>
            </a:pPr>
            <a:r>
              <a:rPr lang="es-ES_tradnl" sz="2000" dirty="0">
                <a:solidFill>
                  <a:schemeClr val="tx1">
                    <a:lumMod val="75000"/>
                    <a:lumOff val="25000"/>
                  </a:schemeClr>
                </a:solidFill>
                <a:latin typeface="Helvetica" charset="0"/>
                <a:ea typeface="Helvetica" charset="0"/>
                <a:cs typeface="Helvetica" charset="0"/>
                <a:sym typeface="Berlin Sans FB"/>
              </a:rPr>
              <a:t>El respecto a la marca garantiza inversiones en mejoría del parque de cilindros;</a:t>
            </a:r>
          </a:p>
          <a:p>
            <a:pPr marL="311150" lvl="0" indent="-285750" algn="just">
              <a:lnSpc>
                <a:spcPct val="150000"/>
              </a:lnSpc>
              <a:buSzPct val="119000"/>
              <a:buFont typeface="Arial" charset="0"/>
              <a:buChar char="•"/>
            </a:pPr>
            <a:r>
              <a:rPr lang="es-ES_tradnl" sz="2000" dirty="0">
                <a:solidFill>
                  <a:schemeClr val="tx1">
                    <a:lumMod val="75000"/>
                    <a:lumOff val="25000"/>
                  </a:schemeClr>
                </a:solidFill>
                <a:latin typeface="Helvetica" charset="0"/>
                <a:ea typeface="Helvetica" charset="0"/>
                <a:cs typeface="Helvetica" charset="0"/>
                <a:sym typeface="Berlin Sans FB"/>
              </a:rPr>
              <a:t>La marca trae competitividad al sector;</a:t>
            </a:r>
          </a:p>
          <a:p>
            <a:pPr marL="311150" lvl="0" indent="-285750" algn="just">
              <a:lnSpc>
                <a:spcPct val="150000"/>
              </a:lnSpc>
              <a:buSzPct val="119000"/>
              <a:buFont typeface="Arial" charset="0"/>
              <a:buChar char="•"/>
            </a:pPr>
            <a:r>
              <a:rPr lang="es-ES_tradnl" sz="2000" dirty="0">
                <a:solidFill>
                  <a:schemeClr val="tx1">
                    <a:lumMod val="75000"/>
                    <a:lumOff val="25000"/>
                  </a:schemeClr>
                </a:solidFill>
                <a:latin typeface="Helvetica" charset="0"/>
                <a:ea typeface="Helvetica" charset="0"/>
                <a:cs typeface="Helvetica" charset="0"/>
                <a:sym typeface="Berlin Sans FB"/>
              </a:rPr>
              <a:t>La marca </a:t>
            </a:r>
            <a:r>
              <a:rPr lang="es-ES_tradnl" sz="2000" dirty="0" smtClean="0">
                <a:solidFill>
                  <a:schemeClr val="tx1">
                    <a:lumMod val="75000"/>
                    <a:lumOff val="25000"/>
                  </a:schemeClr>
                </a:solidFill>
                <a:latin typeface="Helvetica" charset="0"/>
                <a:ea typeface="Helvetica" charset="0"/>
                <a:cs typeface="Helvetica" charset="0"/>
                <a:sym typeface="Berlin Sans FB"/>
              </a:rPr>
              <a:t>hace posible </a:t>
            </a:r>
            <a:r>
              <a:rPr lang="es-ES_tradnl" sz="2000" dirty="0">
                <a:solidFill>
                  <a:schemeClr val="tx1">
                    <a:lumMod val="75000"/>
                    <a:lumOff val="25000"/>
                  </a:schemeClr>
                </a:solidFill>
                <a:latin typeface="Helvetica" charset="0"/>
                <a:ea typeface="Helvetica" charset="0"/>
                <a:cs typeface="Helvetica" charset="0"/>
                <a:sym typeface="Berlin Sans FB"/>
              </a:rPr>
              <a:t>el </a:t>
            </a:r>
            <a:r>
              <a:rPr lang="es-ES_tradnl" sz="2000" i="1" dirty="0" err="1">
                <a:solidFill>
                  <a:schemeClr val="tx1">
                    <a:lumMod val="75000"/>
                    <a:lumOff val="25000"/>
                  </a:schemeClr>
                </a:solidFill>
                <a:latin typeface="Helvetica" charset="0"/>
                <a:ea typeface="Helvetica" charset="0"/>
                <a:cs typeface="Helvetica" charset="0"/>
                <a:sym typeface="Berlin Sans FB"/>
              </a:rPr>
              <a:t>law</a:t>
            </a:r>
            <a:r>
              <a:rPr lang="es-ES_tradnl" sz="2000" i="1" dirty="0">
                <a:solidFill>
                  <a:schemeClr val="tx1">
                    <a:lumMod val="75000"/>
                    <a:lumOff val="25000"/>
                  </a:schemeClr>
                </a:solidFill>
                <a:latin typeface="Helvetica" charset="0"/>
                <a:ea typeface="Helvetica" charset="0"/>
                <a:cs typeface="Helvetica" charset="0"/>
                <a:sym typeface="Berlin Sans FB"/>
              </a:rPr>
              <a:t> </a:t>
            </a:r>
            <a:r>
              <a:rPr lang="es-ES_tradnl" sz="2000" i="1" dirty="0" err="1" smtClean="0">
                <a:solidFill>
                  <a:schemeClr val="tx1">
                    <a:lumMod val="75000"/>
                    <a:lumOff val="25000"/>
                  </a:schemeClr>
                </a:solidFill>
                <a:latin typeface="Helvetica" charset="0"/>
                <a:ea typeface="Helvetica" charset="0"/>
                <a:cs typeface="Helvetica" charset="0"/>
                <a:sym typeface="Berlin Sans FB"/>
              </a:rPr>
              <a:t>enforcement</a:t>
            </a:r>
            <a:r>
              <a:rPr lang="es-ES_tradnl" sz="2000" dirty="0">
                <a:solidFill>
                  <a:schemeClr val="tx1">
                    <a:lumMod val="75000"/>
                    <a:lumOff val="25000"/>
                  </a:schemeClr>
                </a:solidFill>
                <a:latin typeface="Helvetica" charset="0"/>
                <a:ea typeface="Helvetica" charset="0"/>
                <a:cs typeface="Helvetica" charset="0"/>
                <a:sym typeface="Berlin Sans FB"/>
              </a:rPr>
              <a:t>;</a:t>
            </a:r>
          </a:p>
          <a:p>
            <a:pPr marL="311150" lvl="0" indent="-285750" algn="just">
              <a:lnSpc>
                <a:spcPct val="150000"/>
              </a:lnSpc>
              <a:buSzPct val="119000"/>
              <a:buFont typeface="Arial" charset="0"/>
              <a:buChar char="•"/>
            </a:pPr>
            <a:r>
              <a:rPr lang="es-ES_tradnl" sz="2000" dirty="0">
                <a:solidFill>
                  <a:schemeClr val="tx1">
                    <a:lumMod val="75000"/>
                    <a:lumOff val="25000"/>
                  </a:schemeClr>
                </a:solidFill>
                <a:latin typeface="Helvetica" charset="0"/>
                <a:ea typeface="Helvetica" charset="0"/>
                <a:cs typeface="Helvetica" charset="0"/>
                <a:sym typeface="Berlin Sans FB"/>
              </a:rPr>
              <a:t>Mismo en Brasil que pose un mercado gigante se pudo cambiar;</a:t>
            </a:r>
          </a:p>
        </p:txBody>
      </p:sp>
    </p:spTree>
    <p:extLst>
      <p:ext uri="{BB962C8B-B14F-4D97-AF65-F5344CB8AC3E}">
        <p14:creationId xmlns:p14="http://schemas.microsoft.com/office/powerpoint/2010/main" val="1687746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p:cNvSpPr>
          <p:nvPr/>
        </p:nvSpPr>
        <p:spPr bwMode="auto">
          <a:xfrm>
            <a:off x="1907704" y="3429000"/>
            <a:ext cx="5288560" cy="6477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7200" baseline="30000" dirty="0">
                <a:solidFill>
                  <a:srgbClr val="00AEEF"/>
                </a:solidFill>
                <a:latin typeface="+mj-lt"/>
                <a:hlinkClick r:id="rId3"/>
              </a:rPr>
              <a:t>www.sindigas.org.br</a:t>
            </a:r>
            <a:endParaRPr lang="en-US" sz="7200" baseline="30000" dirty="0">
              <a:solidFill>
                <a:srgbClr val="00AEEF"/>
              </a:solidFill>
              <a:latin typeface="+mj-lt"/>
            </a:endParaRPr>
          </a:p>
          <a:p>
            <a:pPr algn="ctr" eaLnBrk="1" fontAlgn="auto" hangingPunct="1">
              <a:spcBef>
                <a:spcPts val="0"/>
              </a:spcBef>
              <a:spcAft>
                <a:spcPts val="0"/>
              </a:spcAft>
              <a:defRPr/>
            </a:pPr>
            <a:r>
              <a:rPr lang="en-US" sz="7200" baseline="30000" dirty="0">
                <a:solidFill>
                  <a:srgbClr val="00AEEF"/>
                </a:solidFill>
                <a:latin typeface="+mj-lt"/>
              </a:rPr>
              <a:t>(21) 3078 2850</a:t>
            </a:r>
          </a:p>
        </p:txBody>
      </p:sp>
    </p:spTree>
    <p:extLst>
      <p:ext uri="{BB962C8B-B14F-4D97-AF65-F5344CB8AC3E}">
        <p14:creationId xmlns:p14="http://schemas.microsoft.com/office/powerpoint/2010/main" val="138617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0" y="0"/>
            <a:ext cx="9144000" cy="6861464"/>
          </a:xfrm>
          <a:prstGeom prst="rect">
            <a:avLst/>
          </a:prstGeom>
          <a:gradFill>
            <a:gsLst>
              <a:gs pos="0">
                <a:srgbClr val="002060">
                  <a:alpha val="57000"/>
                </a:srgbClr>
              </a:gs>
              <a:gs pos="100000">
                <a:srgbClr val="0075BF"/>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p:cNvSpPr/>
          <p:nvPr/>
        </p:nvSpPr>
        <p:spPr>
          <a:xfrm rot="21144417">
            <a:off x="-2833688" y="5151438"/>
            <a:ext cx="14811376" cy="5157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TextBox 4"/>
          <p:cNvSpPr txBox="1">
            <a:spLocks noChangeArrowheads="1"/>
          </p:cNvSpPr>
          <p:nvPr/>
        </p:nvSpPr>
        <p:spPr bwMode="auto">
          <a:xfrm>
            <a:off x="3995738" y="725488"/>
            <a:ext cx="4386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pt-BR" altLang="pt-BR" sz="3600" b="1" baseline="30000" dirty="0">
                <a:solidFill>
                  <a:schemeClr val="bg1"/>
                </a:solidFill>
                <a:latin typeface="Helvetica" charset="0"/>
                <a:ea typeface="Open Sans" charset="0"/>
                <a:cs typeface="Helvetica" charset="0"/>
              </a:rPr>
              <a:t>Observância às </a:t>
            </a:r>
          </a:p>
          <a:p>
            <a:pPr eaLnBrk="1" hangingPunct="1"/>
            <a:r>
              <a:rPr lang="pt-BR" altLang="pt-BR" sz="3600" b="1" baseline="30000" dirty="0">
                <a:solidFill>
                  <a:schemeClr val="bg1"/>
                </a:solidFill>
                <a:latin typeface="Helvetica" charset="0"/>
                <a:ea typeface="Open Sans" charset="0"/>
                <a:cs typeface="Helvetica" charset="0"/>
              </a:rPr>
              <a:t>normas concorrenciais</a:t>
            </a:r>
          </a:p>
        </p:txBody>
      </p:sp>
      <p:sp>
        <p:nvSpPr>
          <p:cNvPr id="10" name="Elipse 8"/>
          <p:cNvSpPr/>
          <p:nvPr/>
        </p:nvSpPr>
        <p:spPr>
          <a:xfrm rot="21144417">
            <a:off x="-458788" y="-227013"/>
            <a:ext cx="15093951" cy="9758363"/>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1" name="CaixaDeTexto 10"/>
          <p:cNvSpPr txBox="1">
            <a:spLocks noChangeArrowheads="1"/>
          </p:cNvSpPr>
          <p:nvPr/>
        </p:nvSpPr>
        <p:spPr bwMode="auto">
          <a:xfrm>
            <a:off x="3995738" y="1416050"/>
            <a:ext cx="43862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110000"/>
              </a:lnSpc>
              <a:spcAft>
                <a:spcPts val="600"/>
              </a:spcAft>
            </a:pPr>
            <a:r>
              <a:rPr lang="pt-BR" altLang="pt-BR" sz="1100" dirty="0">
                <a:solidFill>
                  <a:schemeClr val="bg1"/>
                </a:solidFill>
                <a:latin typeface="Helvetica" charset="0"/>
                <a:ea typeface="Open Sans Light" charset="0"/>
                <a:cs typeface="Helvetica" charset="0"/>
              </a:rPr>
              <a:t>Todas as atividades desenvolvidas no âmbito do Sindigás obedecem às normas previstas no seu MANUAL DE OBEDIÊNCIA ÀS NORMAS DE DEFESA DA CONCORRÊNCIA (Manual do Sindigás), que foi criado em 2008 e sofreu aprimoramentos, aprovados pela Diretoria Executiva do Sindigás, em 16.09.2010, e atualizado em outubro de 2013. </a:t>
            </a:r>
          </a:p>
          <a:p>
            <a:pPr eaLnBrk="1" hangingPunct="1">
              <a:lnSpc>
                <a:spcPct val="110000"/>
              </a:lnSpc>
              <a:spcAft>
                <a:spcPts val="600"/>
              </a:spcAft>
            </a:pPr>
            <a:r>
              <a:rPr lang="pt-BR" altLang="pt-BR" sz="1100" dirty="0">
                <a:solidFill>
                  <a:schemeClr val="bg1"/>
                </a:solidFill>
                <a:latin typeface="Helvetica" charset="0"/>
                <a:ea typeface="Open Sans Light" charset="0"/>
                <a:cs typeface="Helvetica" charset="0"/>
              </a:rPr>
              <a:t>O Manual do Sindigás dita as melhores práticas direcionadas ao cumprimento da legislação de defesa da concorrência, a serem observadas pelos profissionais envolvidos com a entidade, os quais têm conhecimento do seu inteiro teor. </a:t>
            </a:r>
          </a:p>
          <a:p>
            <a:pPr eaLnBrk="1" hangingPunct="1">
              <a:lnSpc>
                <a:spcPct val="110000"/>
              </a:lnSpc>
              <a:spcAft>
                <a:spcPts val="600"/>
              </a:spcAft>
            </a:pPr>
            <a:r>
              <a:rPr lang="pt-BR" altLang="pt-BR" sz="1100" dirty="0">
                <a:solidFill>
                  <a:schemeClr val="bg1"/>
                </a:solidFill>
                <a:latin typeface="Helvetica" charset="0"/>
                <a:ea typeface="Open Sans Light" charset="0"/>
                <a:cs typeface="Helvetica" charset="0"/>
              </a:rPr>
              <a:t>O Sindigás dispõe de um </a:t>
            </a:r>
            <a:r>
              <a:rPr lang="ja-JP" altLang="pt-BR" sz="1100" dirty="0">
                <a:solidFill>
                  <a:schemeClr val="bg1"/>
                </a:solidFill>
                <a:latin typeface="Helvetica" charset="0"/>
                <a:ea typeface="MS PGothic" charset="-128"/>
                <a:cs typeface="Helvetica" charset="0"/>
              </a:rPr>
              <a:t>“</a:t>
            </a:r>
            <a:r>
              <a:rPr lang="pt-BR" altLang="pt-BR" sz="1100" dirty="0">
                <a:solidFill>
                  <a:schemeClr val="bg1"/>
                </a:solidFill>
                <a:latin typeface="Helvetica" charset="0"/>
                <a:ea typeface="Open Sans Light" charset="0"/>
                <a:cs typeface="Helvetica" charset="0"/>
              </a:rPr>
              <a:t>compliance </a:t>
            </a:r>
            <a:r>
              <a:rPr lang="pt-BR" altLang="pt-BR" sz="1100" dirty="0" err="1">
                <a:solidFill>
                  <a:schemeClr val="bg1"/>
                </a:solidFill>
                <a:latin typeface="Helvetica" charset="0"/>
                <a:ea typeface="Open Sans Light" charset="0"/>
                <a:cs typeface="Helvetica" charset="0"/>
              </a:rPr>
              <a:t>officer</a:t>
            </a:r>
            <a:r>
              <a:rPr lang="ja-JP" altLang="pt-BR" sz="1100" dirty="0">
                <a:solidFill>
                  <a:schemeClr val="bg1"/>
                </a:solidFill>
                <a:latin typeface="Helvetica" charset="0"/>
                <a:ea typeface="MS PGothic" charset="-128"/>
                <a:cs typeface="Helvetica" charset="0"/>
              </a:rPr>
              <a:t>”</a:t>
            </a:r>
            <a:r>
              <a:rPr lang="pt-BR" altLang="pt-BR" sz="1100" dirty="0">
                <a:solidFill>
                  <a:schemeClr val="bg1"/>
                </a:solidFill>
                <a:latin typeface="Helvetica" charset="0"/>
                <a:ea typeface="Open Sans Light" charset="0"/>
                <a:cs typeface="Helvetica" charset="0"/>
              </a:rPr>
              <a:t>, seu Advogado interno, que tem a função de fiscalizar de forma sistemática todas as atividades desenvolvidas no âmbito da entidade, no tocante ao cumprimento das normas previstas no Manual do Sindigás, assim como aplicar as medidas previstas no PROGRAMA DE PREVENÇÃO DE INFRAÇÕES, documento também aprovado por suas associadas, e parte integrante do Manual do Sindigás.</a:t>
            </a: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557338"/>
            <a:ext cx="4219575" cy="5030787"/>
          </a:xfrm>
          <a:prstGeom prst="rect">
            <a:avLst/>
          </a:prstGeom>
          <a:noFill/>
          <a:ln>
            <a:noFill/>
          </a:ln>
          <a:effectLst>
            <a:outerShdw blurRad="609600" dist="342900" dir="10800000" algn="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332538"/>
            <a:ext cx="952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lipse 10"/>
          <p:cNvSpPr>
            <a:spLocks/>
          </p:cNvSpPr>
          <p:nvPr/>
        </p:nvSpPr>
        <p:spPr>
          <a:xfrm>
            <a:off x="-3688282" y="2046288"/>
            <a:ext cx="16561840" cy="5760640"/>
          </a:xfrm>
          <a:prstGeom prst="ellipse">
            <a:avLst/>
          </a:prstGeom>
          <a:gradFill flip="none" rotWithShape="1">
            <a:gsLst>
              <a:gs pos="0">
                <a:schemeClr val="bg1">
                  <a:lumMod val="7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sp>
        <p:nvSpPr>
          <p:cNvPr id="2" name="TextBox 1"/>
          <p:cNvSpPr txBox="1"/>
          <p:nvPr/>
        </p:nvSpPr>
        <p:spPr>
          <a:xfrm>
            <a:off x="107504" y="292973"/>
            <a:ext cx="6372894" cy="543739"/>
          </a:xfrm>
          <a:prstGeom prst="rect">
            <a:avLst/>
          </a:prstGeom>
          <a:noFill/>
        </p:spPr>
        <p:txBody>
          <a:bodyPr wrap="square">
            <a:spAutoFit/>
          </a:bodyPr>
          <a:lstStyle/>
          <a:p>
            <a:pPr eaLnBrk="1" fontAlgn="auto" hangingPunct="1">
              <a:spcBef>
                <a:spcPts val="0"/>
              </a:spcBef>
              <a:spcAft>
                <a:spcPts val="0"/>
              </a:spcAft>
              <a:defRPr/>
            </a:pPr>
            <a:r>
              <a:rPr lang="es-ES_tradnl" sz="4400" baseline="30000" dirty="0">
                <a:solidFill>
                  <a:srgbClr val="00AEEF"/>
                </a:solidFill>
                <a:latin typeface="+mj-lt"/>
              </a:rPr>
              <a:t>El Sindigás y el sector de Gas LP en Brasil</a:t>
            </a:r>
          </a:p>
        </p:txBody>
      </p:sp>
      <p:grpSp>
        <p:nvGrpSpPr>
          <p:cNvPr id="11" name="Agrupar 1"/>
          <p:cNvGrpSpPr>
            <a:grpSpLocks/>
          </p:cNvGrpSpPr>
          <p:nvPr/>
        </p:nvGrpSpPr>
        <p:grpSpPr bwMode="auto">
          <a:xfrm>
            <a:off x="611188" y="1398588"/>
            <a:ext cx="6894512" cy="661987"/>
            <a:chOff x="611560" y="1398911"/>
            <a:chExt cx="6893843" cy="661937"/>
          </a:xfrm>
        </p:grpSpPr>
        <p:pic>
          <p:nvPicPr>
            <p:cNvPr id="12" name="Picture 3" descr="amazongasp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73693"/>
              <a:ext cx="820604" cy="3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logo final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300" y="1530308"/>
              <a:ext cx="824734" cy="39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Logo Fo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271" y="1518738"/>
              <a:ext cx="861922" cy="42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0" descr="logo S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9171" y="1633193"/>
              <a:ext cx="899937" cy="19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0141" y="1565015"/>
              <a:ext cx="861923" cy="32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m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6" y="1398911"/>
              <a:ext cx="989187" cy="6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m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75" y="2308225"/>
            <a:ext cx="3970338"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ângulo 18"/>
          <p:cNvSpPr>
            <a:spLocks noChangeArrowheads="1"/>
          </p:cNvSpPr>
          <p:nvPr/>
        </p:nvSpPr>
        <p:spPr bwMode="auto">
          <a:xfrm>
            <a:off x="6978650" y="4492625"/>
            <a:ext cx="198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es-ES_tradnl" altLang="pt-BR" sz="1600" b="1" dirty="0">
                <a:solidFill>
                  <a:srgbClr val="0075BF"/>
                </a:solidFill>
                <a:latin typeface="Helvetica" charset="0"/>
                <a:ea typeface="Helvetica" charset="0"/>
                <a:cs typeface="Helvetica" charset="0"/>
              </a:rPr>
              <a:t>R$ 5 mil millones</a:t>
            </a:r>
          </a:p>
          <a:p>
            <a:pPr eaLnBrk="1" hangingPunct="1"/>
            <a:r>
              <a:rPr lang="es-ES_tradnl" altLang="pt-BR" sz="1200" dirty="0">
                <a:solidFill>
                  <a:srgbClr val="0075BF"/>
                </a:solidFill>
                <a:latin typeface="Helvetica" charset="0"/>
                <a:ea typeface="Helvetica" charset="0"/>
                <a:cs typeface="Helvetica" charset="0"/>
              </a:rPr>
              <a:t>En tributos arrecadados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anualmente</a:t>
            </a:r>
          </a:p>
        </p:txBody>
      </p:sp>
      <p:sp>
        <p:nvSpPr>
          <p:cNvPr id="20" name="Retângulo 19"/>
          <p:cNvSpPr>
            <a:spLocks noChangeArrowheads="1"/>
          </p:cNvSpPr>
          <p:nvPr/>
        </p:nvSpPr>
        <p:spPr bwMode="auto">
          <a:xfrm>
            <a:off x="6978650" y="5635625"/>
            <a:ext cx="191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s-ES_tradnl" altLang="pt-BR" sz="1600" b="1" dirty="0">
                <a:solidFill>
                  <a:srgbClr val="0075BF"/>
                </a:solidFill>
                <a:latin typeface="Helvetica" charset="0"/>
                <a:ea typeface="Helvetica" charset="0"/>
                <a:cs typeface="Helvetica" charset="0"/>
              </a:rPr>
              <a:t>62 mil</a:t>
            </a:r>
          </a:p>
          <a:p>
            <a:r>
              <a:rPr lang="es-ES_tradnl" altLang="pt-BR" sz="1200" dirty="0">
                <a:solidFill>
                  <a:srgbClr val="0075BF"/>
                </a:solidFill>
                <a:latin typeface="Helvetica" charset="0"/>
                <a:ea typeface="Helvetica" charset="0"/>
                <a:cs typeface="Helvetica" charset="0"/>
              </a:rPr>
              <a:t>Revendas autorizadas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en todo o Brasil</a:t>
            </a:r>
          </a:p>
        </p:txBody>
      </p:sp>
      <p:sp>
        <p:nvSpPr>
          <p:cNvPr id="21" name="Retângulo 20"/>
          <p:cNvSpPr>
            <a:spLocks noChangeArrowheads="1"/>
          </p:cNvSpPr>
          <p:nvPr/>
        </p:nvSpPr>
        <p:spPr bwMode="auto">
          <a:xfrm>
            <a:off x="6978650" y="3471863"/>
            <a:ext cx="1770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spcAft>
                <a:spcPct val="35000"/>
              </a:spcAft>
            </a:pPr>
            <a:r>
              <a:rPr lang="es-ES_tradnl" altLang="pt-BR" sz="1600" b="1" dirty="0">
                <a:solidFill>
                  <a:srgbClr val="0075BF"/>
                </a:solidFill>
                <a:latin typeface="Helvetica" charset="0"/>
                <a:ea typeface="Helvetica" charset="0"/>
                <a:cs typeface="Helvetica" charset="0"/>
              </a:rPr>
              <a:t>Alto grado de</a:t>
            </a:r>
            <a:br>
              <a:rPr lang="es-ES_tradnl" altLang="pt-BR" sz="1600" b="1" dirty="0">
                <a:solidFill>
                  <a:srgbClr val="0075BF"/>
                </a:solidFill>
                <a:latin typeface="Helvetica" charset="0"/>
                <a:ea typeface="Helvetica" charset="0"/>
                <a:cs typeface="Helvetica" charset="0"/>
              </a:rPr>
            </a:br>
            <a:r>
              <a:rPr lang="es-ES_tradnl" altLang="pt-BR" sz="1600" b="1" dirty="0">
                <a:solidFill>
                  <a:srgbClr val="0075BF"/>
                </a:solidFill>
                <a:latin typeface="Helvetica" charset="0"/>
                <a:ea typeface="Helvetica" charset="0"/>
                <a:cs typeface="Helvetica" charset="0"/>
              </a:rPr>
              <a:t>competitividad</a:t>
            </a:r>
          </a:p>
        </p:txBody>
      </p:sp>
      <p:sp>
        <p:nvSpPr>
          <p:cNvPr id="22" name="CaixaDeTexto 21"/>
          <p:cNvSpPr txBox="1">
            <a:spLocks noChangeArrowheads="1"/>
          </p:cNvSpPr>
          <p:nvPr/>
        </p:nvSpPr>
        <p:spPr bwMode="auto">
          <a:xfrm>
            <a:off x="4572000" y="2492375"/>
            <a:ext cx="2235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es-ES_tradnl" altLang="pt-BR" sz="1600" b="1" dirty="0">
                <a:solidFill>
                  <a:srgbClr val="0075BF"/>
                </a:solidFill>
                <a:latin typeface="Helvetica" charset="0"/>
                <a:ea typeface="Helvetica" charset="0"/>
                <a:cs typeface="Helvetica" charset="0"/>
              </a:rPr>
              <a:t>9º mercado mundial de Gas LP</a:t>
            </a:r>
            <a:endParaRPr lang="es-ES_tradnl" altLang="pt-BR" sz="1600" dirty="0">
              <a:solidFill>
                <a:srgbClr val="0075BF"/>
              </a:solidFill>
              <a:latin typeface="Helvetica" charset="0"/>
              <a:ea typeface="Helvetica" charset="0"/>
              <a:cs typeface="Helvetica" charset="0"/>
            </a:endParaRPr>
          </a:p>
        </p:txBody>
      </p:sp>
      <p:sp>
        <p:nvSpPr>
          <p:cNvPr id="23" name="Retângulo 22"/>
          <p:cNvSpPr>
            <a:spLocks noChangeArrowheads="1"/>
          </p:cNvSpPr>
          <p:nvPr/>
        </p:nvSpPr>
        <p:spPr bwMode="auto">
          <a:xfrm>
            <a:off x="4572000" y="3395663"/>
            <a:ext cx="2235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es-ES_tradnl" altLang="pt-BR" sz="1600" b="1" dirty="0">
                <a:solidFill>
                  <a:srgbClr val="0075BF"/>
                </a:solidFill>
                <a:latin typeface="Helvetica" charset="0"/>
                <a:ea typeface="Helvetica" charset="0"/>
                <a:cs typeface="Helvetica" charset="0"/>
              </a:rPr>
              <a:t>33,5 millones</a:t>
            </a:r>
          </a:p>
          <a:p>
            <a:pPr eaLnBrk="1" hangingPunct="1"/>
            <a:r>
              <a:rPr lang="es-ES_tradnl" altLang="pt-BR" sz="1200" dirty="0">
                <a:solidFill>
                  <a:srgbClr val="0075BF"/>
                </a:solidFill>
                <a:latin typeface="Helvetica" charset="0"/>
                <a:ea typeface="Helvetica" charset="0"/>
                <a:cs typeface="Helvetica" charset="0"/>
              </a:rPr>
              <a:t>De cilindros entregues </a:t>
            </a:r>
            <a:r>
              <a:rPr lang="es-ES_tradnl" altLang="pt-BR" sz="1200" dirty="0" smtClean="0">
                <a:solidFill>
                  <a:srgbClr val="0075BF"/>
                </a:solidFill>
                <a:latin typeface="Helvetica" charset="0"/>
                <a:ea typeface="Helvetica" charset="0"/>
                <a:cs typeface="Helvetica" charset="0"/>
              </a:rPr>
              <a:t>mensualmente</a:t>
            </a:r>
            <a:endParaRPr lang="es-ES_tradnl" altLang="pt-BR" sz="1200" dirty="0">
              <a:solidFill>
                <a:srgbClr val="0075BF"/>
              </a:solidFill>
              <a:latin typeface="Helvetica" charset="0"/>
              <a:ea typeface="Helvetica" charset="0"/>
              <a:cs typeface="Helvetica" charset="0"/>
            </a:endParaRPr>
          </a:p>
        </p:txBody>
      </p:sp>
      <p:sp>
        <p:nvSpPr>
          <p:cNvPr id="24" name="Retângulo 23"/>
          <p:cNvSpPr>
            <a:spLocks noChangeArrowheads="1"/>
          </p:cNvSpPr>
          <p:nvPr/>
        </p:nvSpPr>
        <p:spPr bwMode="auto">
          <a:xfrm>
            <a:off x="4572000" y="4448175"/>
            <a:ext cx="1752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s-ES_tradnl" altLang="pt-BR" sz="1600" b="1" dirty="0">
                <a:solidFill>
                  <a:srgbClr val="0075BF"/>
                </a:solidFill>
                <a:latin typeface="Helvetica" charset="0"/>
                <a:ea typeface="Times New Roman" charset="0"/>
                <a:cs typeface="Helvetica" charset="0"/>
              </a:rPr>
              <a:t>12 cilindros</a:t>
            </a:r>
          </a:p>
          <a:p>
            <a:pPr eaLnBrk="1" hangingPunct="1"/>
            <a:r>
              <a:rPr lang="es-ES_tradnl" altLang="pt-BR" sz="1200" dirty="0">
                <a:solidFill>
                  <a:srgbClr val="0075BF"/>
                </a:solidFill>
                <a:latin typeface="Helvetica" charset="0"/>
                <a:ea typeface="Times New Roman" charset="0"/>
                <a:cs typeface="Helvetica" charset="0"/>
              </a:rPr>
              <a:t>Entregues por</a:t>
            </a:r>
            <a:br>
              <a:rPr lang="es-ES_tradnl" altLang="pt-BR" sz="1200" dirty="0">
                <a:solidFill>
                  <a:srgbClr val="0075BF"/>
                </a:solidFill>
                <a:latin typeface="Helvetica" charset="0"/>
                <a:ea typeface="Times New Roman" charset="0"/>
                <a:cs typeface="Helvetica" charset="0"/>
              </a:rPr>
            </a:br>
            <a:r>
              <a:rPr lang="es-ES_tradnl" altLang="pt-BR" sz="1200" dirty="0">
                <a:solidFill>
                  <a:srgbClr val="0075BF"/>
                </a:solidFill>
                <a:latin typeface="Helvetica" charset="0"/>
                <a:ea typeface="Times New Roman" charset="0"/>
                <a:cs typeface="Helvetica" charset="0"/>
              </a:rPr>
              <a:t>segundo no Brasil</a:t>
            </a:r>
          </a:p>
        </p:txBody>
      </p:sp>
      <p:sp>
        <p:nvSpPr>
          <p:cNvPr id="25" name="Retângulo 24"/>
          <p:cNvSpPr>
            <a:spLocks noChangeArrowheads="1"/>
          </p:cNvSpPr>
          <p:nvPr/>
        </p:nvSpPr>
        <p:spPr bwMode="auto">
          <a:xfrm>
            <a:off x="4572000" y="5476875"/>
            <a:ext cx="16557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es-ES_tradnl" altLang="pt-BR" sz="1600" b="1" dirty="0">
                <a:solidFill>
                  <a:srgbClr val="0075BF"/>
                </a:solidFill>
                <a:latin typeface="Helvetica" charset="0"/>
                <a:ea typeface="MS PGothic" charset="-128"/>
                <a:cs typeface="Helvetica" charset="0"/>
              </a:rPr>
              <a:t>7,4 millones</a:t>
            </a:r>
          </a:p>
          <a:p>
            <a:pPr eaLnBrk="1" hangingPunct="1"/>
            <a:r>
              <a:rPr lang="es-ES_tradnl" altLang="pt-BR" sz="1200" dirty="0">
                <a:solidFill>
                  <a:srgbClr val="0075BF"/>
                </a:solidFill>
                <a:latin typeface="Helvetica" charset="0"/>
                <a:ea typeface="MS PGothic" charset="-128"/>
                <a:cs typeface="Helvetica" charset="0"/>
              </a:rPr>
              <a:t>Toneladas de Gas</a:t>
            </a:r>
            <a:br>
              <a:rPr lang="es-ES_tradnl" altLang="pt-BR" sz="1200" dirty="0">
                <a:solidFill>
                  <a:srgbClr val="0075BF"/>
                </a:solidFill>
                <a:latin typeface="Helvetica" charset="0"/>
                <a:ea typeface="MS PGothic" charset="-128"/>
                <a:cs typeface="Helvetica" charset="0"/>
              </a:rPr>
            </a:br>
            <a:r>
              <a:rPr lang="es-ES_tradnl" altLang="pt-BR" sz="1200" dirty="0">
                <a:solidFill>
                  <a:srgbClr val="0075BF"/>
                </a:solidFill>
                <a:latin typeface="Helvetica" charset="0"/>
                <a:ea typeface="MS PGothic" charset="-128"/>
                <a:cs typeface="Helvetica" charset="0"/>
              </a:rPr>
              <a:t>comercializados</a:t>
            </a:r>
            <a:br>
              <a:rPr lang="es-ES_tradnl" altLang="pt-BR" sz="1200" dirty="0">
                <a:solidFill>
                  <a:srgbClr val="0075BF"/>
                </a:solidFill>
                <a:latin typeface="Helvetica" charset="0"/>
                <a:ea typeface="MS PGothic" charset="-128"/>
                <a:cs typeface="Helvetica" charset="0"/>
              </a:rPr>
            </a:br>
            <a:r>
              <a:rPr lang="es-ES_tradnl" altLang="pt-BR" sz="1200" dirty="0">
                <a:solidFill>
                  <a:srgbClr val="0075BF"/>
                </a:solidFill>
                <a:latin typeface="Helvetica" charset="0"/>
                <a:ea typeface="MS PGothic" charset="-128"/>
                <a:cs typeface="Helvetica" charset="0"/>
              </a:rPr>
              <a:t>en 2016</a:t>
            </a:r>
          </a:p>
        </p:txBody>
      </p:sp>
      <p:cxnSp>
        <p:nvCxnSpPr>
          <p:cNvPr id="26" name="Conector reto 24"/>
          <p:cNvCxnSpPr/>
          <p:nvPr/>
        </p:nvCxnSpPr>
        <p:spPr>
          <a:xfrm flipH="1">
            <a:off x="4572000" y="2584450"/>
            <a:ext cx="20638" cy="408491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5"/>
          <p:cNvCxnSpPr/>
          <p:nvPr/>
        </p:nvCxnSpPr>
        <p:spPr>
          <a:xfrm>
            <a:off x="6978650" y="3573463"/>
            <a:ext cx="0" cy="309589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750"/>
                                        <p:tgtEl>
                                          <p:spTgt spid="18"/>
                                        </p:tgtEl>
                                      </p:cBhvr>
                                    </p:animEffect>
                                    <p:anim calcmode="lin" valueType="num">
                                      <p:cBhvr>
                                        <p:cTn id="11" dur="3750" fill="hold"/>
                                        <p:tgtEl>
                                          <p:spTgt spid="18"/>
                                        </p:tgtEl>
                                        <p:attrNameLst>
                                          <p:attrName>ppt_x</p:attrName>
                                        </p:attrNameLst>
                                      </p:cBhvr>
                                      <p:tavLst>
                                        <p:tav tm="0">
                                          <p:val>
                                            <p:strVal val="#ppt_x"/>
                                          </p:val>
                                        </p:tav>
                                        <p:tav tm="100000">
                                          <p:val>
                                            <p:strVal val="#ppt_x"/>
                                          </p:val>
                                        </p:tav>
                                      </p:tavLst>
                                    </p:anim>
                                    <p:anim calcmode="lin" valueType="num">
                                      <p:cBhvr>
                                        <p:cTn id="12" dur="3750" fill="hold"/>
                                        <p:tgtEl>
                                          <p:spTgt spid="18"/>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00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5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30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3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40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ipse 38"/>
          <p:cNvSpPr>
            <a:spLocks/>
          </p:cNvSpPr>
          <p:nvPr/>
        </p:nvSpPr>
        <p:spPr>
          <a:xfrm>
            <a:off x="-2196752" y="2132856"/>
            <a:ext cx="16561840" cy="5760640"/>
          </a:xfrm>
          <a:prstGeom prst="ellipse">
            <a:avLst/>
          </a:prstGeom>
          <a:gradFill flip="none" rotWithShape="1">
            <a:gsLst>
              <a:gs pos="0">
                <a:schemeClr val="bg1">
                  <a:lumMod val="75000"/>
                </a:schemeClr>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cxnSp>
        <p:nvCxnSpPr>
          <p:cNvPr id="5" name="Conector reto 24"/>
          <p:cNvCxnSpPr/>
          <p:nvPr/>
        </p:nvCxnSpPr>
        <p:spPr>
          <a:xfrm flipH="1">
            <a:off x="4567238" y="2493392"/>
            <a:ext cx="4762" cy="403195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to 25"/>
          <p:cNvCxnSpPr/>
          <p:nvPr/>
        </p:nvCxnSpPr>
        <p:spPr>
          <a:xfrm>
            <a:off x="2328863" y="3572892"/>
            <a:ext cx="0" cy="295245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tângulo 6"/>
          <p:cNvSpPr>
            <a:spLocks noChangeArrowheads="1"/>
          </p:cNvSpPr>
          <p:nvPr/>
        </p:nvSpPr>
        <p:spPr bwMode="auto">
          <a:xfrm>
            <a:off x="2832100" y="2445767"/>
            <a:ext cx="1735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a:solidFill>
                  <a:srgbClr val="0075BF"/>
                </a:solidFill>
                <a:latin typeface="Helvetica" charset="0"/>
                <a:ea typeface="Helvetica" charset="0"/>
                <a:cs typeface="Helvetica" charset="0"/>
              </a:rPr>
              <a:t>100%</a:t>
            </a:r>
          </a:p>
          <a:p>
            <a:pPr algn="r" eaLnBrk="1" hangingPunct="1"/>
            <a:r>
              <a:rPr lang="es-ES_tradnl" altLang="pt-BR" sz="1200" dirty="0">
                <a:solidFill>
                  <a:srgbClr val="0075BF"/>
                </a:solidFill>
                <a:latin typeface="Helvetica" charset="0"/>
                <a:ea typeface="Helvetica" charset="0"/>
                <a:cs typeface="Helvetica" charset="0"/>
              </a:rPr>
              <a:t>Municipios atendidos </a:t>
            </a:r>
            <a:br>
              <a:rPr lang="es-ES_tradnl" altLang="pt-BR" sz="1200" dirty="0">
                <a:solidFill>
                  <a:srgbClr val="0075BF"/>
                </a:solidFill>
                <a:latin typeface="Helvetica" charset="0"/>
                <a:ea typeface="Helvetica" charset="0"/>
                <a:cs typeface="Helvetica" charset="0"/>
              </a:rPr>
            </a:br>
            <a:r>
              <a:rPr lang="es-ES_tradnl" altLang="pt-BR" sz="1200" dirty="0" smtClean="0">
                <a:solidFill>
                  <a:srgbClr val="0075BF"/>
                </a:solidFill>
                <a:latin typeface="Helvetica" charset="0"/>
                <a:ea typeface="Helvetica" charset="0"/>
                <a:cs typeface="Helvetica" charset="0"/>
              </a:rPr>
              <a:t>por el </a:t>
            </a:r>
            <a:r>
              <a:rPr lang="es-ES_tradnl" altLang="pt-BR" sz="1200" dirty="0">
                <a:solidFill>
                  <a:srgbClr val="0075BF"/>
                </a:solidFill>
                <a:latin typeface="Helvetica" charset="0"/>
                <a:ea typeface="Helvetica" charset="0"/>
                <a:cs typeface="Helvetica" charset="0"/>
              </a:rPr>
              <a:t>Gas LP</a:t>
            </a:r>
          </a:p>
        </p:txBody>
      </p:sp>
      <p:sp>
        <p:nvSpPr>
          <p:cNvPr id="8" name="Retângulo 7"/>
          <p:cNvSpPr>
            <a:spLocks noChangeArrowheads="1"/>
          </p:cNvSpPr>
          <p:nvPr/>
        </p:nvSpPr>
        <p:spPr bwMode="auto">
          <a:xfrm>
            <a:off x="2328863" y="3485580"/>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a:solidFill>
                  <a:srgbClr val="0075BF"/>
                </a:solidFill>
                <a:latin typeface="Helvetica" charset="0"/>
                <a:ea typeface="Helvetica" charset="0"/>
                <a:cs typeface="Helvetica" charset="0"/>
              </a:rPr>
              <a:t>Mercado libre</a:t>
            </a:r>
          </a:p>
          <a:p>
            <a:pPr algn="r" eaLnBrk="1" hangingPunct="1"/>
            <a:r>
              <a:rPr lang="es-ES_tradnl" altLang="pt-BR" sz="1200" dirty="0">
                <a:solidFill>
                  <a:srgbClr val="0075BF"/>
                </a:solidFill>
                <a:latin typeface="Helvetica" charset="0"/>
                <a:ea typeface="Helvetica" charset="0"/>
                <a:cs typeface="Helvetica" charset="0"/>
              </a:rPr>
              <a:t>Sin control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de precios</a:t>
            </a:r>
          </a:p>
        </p:txBody>
      </p:sp>
      <p:sp>
        <p:nvSpPr>
          <p:cNvPr id="9" name="Retângulo 8"/>
          <p:cNvSpPr>
            <a:spLocks noChangeArrowheads="1"/>
          </p:cNvSpPr>
          <p:nvPr/>
        </p:nvSpPr>
        <p:spPr bwMode="auto">
          <a:xfrm>
            <a:off x="2179638" y="4523805"/>
            <a:ext cx="23876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es-ES_tradnl" altLang="pt-BR" sz="1600" b="1" dirty="0">
                <a:solidFill>
                  <a:srgbClr val="0075BF"/>
                </a:solidFill>
                <a:latin typeface="Helvetica" charset="0"/>
                <a:ea typeface="Helvetica" charset="0"/>
                <a:cs typeface="Helvetica" charset="0"/>
              </a:rPr>
              <a:t>27%</a:t>
            </a:r>
          </a:p>
          <a:p>
            <a:pPr algn="r"/>
            <a:r>
              <a:rPr lang="es-ES_tradnl" altLang="pt-BR" sz="1200" dirty="0">
                <a:solidFill>
                  <a:srgbClr val="0075BF"/>
                </a:solidFill>
                <a:latin typeface="Helvetica" charset="0"/>
                <a:ea typeface="Helvetica" charset="0"/>
                <a:cs typeface="Helvetica" charset="0"/>
              </a:rPr>
              <a:t>Participación en la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Matriz Energética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Residencial</a:t>
            </a:r>
            <a:r>
              <a:rPr lang="es-ES_tradnl" altLang="pt-BR" sz="1200" b="1" dirty="0">
                <a:solidFill>
                  <a:srgbClr val="0075BF"/>
                </a:solidFill>
                <a:latin typeface="Helvetica" charset="0"/>
                <a:ea typeface="Helvetica" charset="0"/>
                <a:cs typeface="Helvetica" charset="0"/>
              </a:rPr>
              <a:t> </a:t>
            </a:r>
            <a:endParaRPr lang="es-ES_tradnl" altLang="pt-BR" sz="1200" dirty="0">
              <a:solidFill>
                <a:srgbClr val="0075BF"/>
              </a:solidFill>
              <a:latin typeface="Helvetica" charset="0"/>
              <a:ea typeface="Helvetica" charset="0"/>
              <a:cs typeface="Helvetica" charset="0"/>
            </a:endParaRPr>
          </a:p>
        </p:txBody>
      </p:sp>
      <p:sp>
        <p:nvSpPr>
          <p:cNvPr id="10" name="Retângulo 9"/>
          <p:cNvSpPr>
            <a:spLocks noChangeArrowheads="1"/>
          </p:cNvSpPr>
          <p:nvPr/>
        </p:nvSpPr>
        <p:spPr bwMode="auto">
          <a:xfrm>
            <a:off x="2724150" y="5563617"/>
            <a:ext cx="1843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a:solidFill>
                  <a:srgbClr val="0075BF"/>
                </a:solidFill>
                <a:latin typeface="Helvetica" charset="0"/>
                <a:ea typeface="Helvetica" charset="0"/>
                <a:cs typeface="Helvetica" charset="0"/>
              </a:rPr>
              <a:t>350.000</a:t>
            </a:r>
          </a:p>
          <a:p>
            <a:pPr algn="r" eaLnBrk="1" hangingPunct="1"/>
            <a:r>
              <a:rPr lang="es-ES_tradnl" altLang="pt-BR" sz="1200" dirty="0">
                <a:solidFill>
                  <a:srgbClr val="0075BF"/>
                </a:solidFill>
                <a:latin typeface="Helvetica" charset="0"/>
                <a:ea typeface="Helvetica" charset="0"/>
                <a:cs typeface="Helvetica" charset="0"/>
              </a:rPr>
              <a:t>Empleos directos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e indirectos</a:t>
            </a:r>
          </a:p>
        </p:txBody>
      </p:sp>
      <p:sp>
        <p:nvSpPr>
          <p:cNvPr id="11" name="CaixaDeTexto 10"/>
          <p:cNvSpPr txBox="1">
            <a:spLocks noChangeArrowheads="1"/>
          </p:cNvSpPr>
          <p:nvPr/>
        </p:nvSpPr>
        <p:spPr bwMode="auto">
          <a:xfrm>
            <a:off x="174625" y="5508055"/>
            <a:ext cx="2165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smtClean="0">
                <a:solidFill>
                  <a:srgbClr val="0075BF"/>
                </a:solidFill>
                <a:latin typeface="Helvetica" charset="0"/>
                <a:ea typeface="Helvetica" charset="0"/>
                <a:cs typeface="Helvetica" charset="0"/>
              </a:rPr>
              <a:t>US</a:t>
            </a:r>
            <a:r>
              <a:rPr lang="es-ES_tradnl" altLang="pt-BR" sz="1600" b="1" dirty="0" smtClean="0">
                <a:solidFill>
                  <a:srgbClr val="0075BF"/>
                </a:solidFill>
                <a:latin typeface="Helvetica" charset="0"/>
                <a:ea typeface="Helvetica" charset="0"/>
                <a:cs typeface="Helvetica" charset="0"/>
              </a:rPr>
              <a:t>$ 180 </a:t>
            </a:r>
            <a:r>
              <a:rPr lang="es-ES_tradnl" altLang="pt-BR" sz="1600" b="1" dirty="0">
                <a:solidFill>
                  <a:srgbClr val="0075BF"/>
                </a:solidFill>
                <a:latin typeface="Helvetica" charset="0"/>
                <a:ea typeface="Helvetica" charset="0"/>
                <a:cs typeface="Helvetica" charset="0"/>
              </a:rPr>
              <a:t>Millones</a:t>
            </a:r>
          </a:p>
          <a:p>
            <a:pPr algn="r" eaLnBrk="1" hangingPunct="1"/>
            <a:r>
              <a:rPr lang="es-ES_tradnl" altLang="pt-BR" sz="1200" dirty="0">
                <a:solidFill>
                  <a:srgbClr val="0075BF"/>
                </a:solidFill>
                <a:latin typeface="Helvetica" charset="0"/>
                <a:ea typeface="Helvetica" charset="0"/>
                <a:cs typeface="Helvetica" charset="0"/>
              </a:rPr>
              <a:t>Mantenimiento y nuevos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recipientes en </a:t>
            </a:r>
            <a:r>
              <a:rPr lang="es-ES_tradnl" altLang="pt-BR" sz="1200" dirty="0" smtClean="0">
                <a:solidFill>
                  <a:srgbClr val="0075BF"/>
                </a:solidFill>
                <a:latin typeface="Helvetica" charset="0"/>
                <a:ea typeface="Helvetica" charset="0"/>
                <a:cs typeface="Helvetica" charset="0"/>
              </a:rPr>
              <a:t>2016 </a:t>
            </a:r>
            <a:endParaRPr lang="es-ES_tradnl" altLang="pt-BR" sz="1200" dirty="0">
              <a:solidFill>
                <a:srgbClr val="0075BF"/>
              </a:solidFill>
              <a:latin typeface="Helvetica" charset="0"/>
              <a:ea typeface="Helvetica" charset="0"/>
              <a:cs typeface="Helvetica" charset="0"/>
            </a:endParaRPr>
          </a:p>
        </p:txBody>
      </p:sp>
      <p:sp>
        <p:nvSpPr>
          <p:cNvPr id="12" name="Retângulo 11"/>
          <p:cNvSpPr>
            <a:spLocks noChangeArrowheads="1"/>
          </p:cNvSpPr>
          <p:nvPr/>
        </p:nvSpPr>
        <p:spPr bwMode="auto">
          <a:xfrm>
            <a:off x="450850" y="3490342"/>
            <a:ext cx="1889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a:solidFill>
                  <a:srgbClr val="0075BF"/>
                </a:solidFill>
                <a:latin typeface="Helvetica" charset="0"/>
                <a:ea typeface="Helvetica" charset="0"/>
                <a:cs typeface="Helvetica" charset="0"/>
              </a:rPr>
              <a:t>150.000</a:t>
            </a:r>
          </a:p>
          <a:p>
            <a:pPr algn="r" eaLnBrk="1" hangingPunct="1"/>
            <a:r>
              <a:rPr lang="es-ES_tradnl" altLang="pt-BR" sz="1200" dirty="0">
                <a:solidFill>
                  <a:srgbClr val="0075BF"/>
                </a:solidFill>
                <a:latin typeface="Helvetica" charset="0"/>
                <a:ea typeface="Helvetica" charset="0"/>
                <a:cs typeface="Helvetica" charset="0"/>
              </a:rPr>
              <a:t>Empresas abastecidas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con Gas LP</a:t>
            </a:r>
          </a:p>
        </p:txBody>
      </p:sp>
      <p:sp>
        <p:nvSpPr>
          <p:cNvPr id="14" name="Retângulo 13"/>
          <p:cNvSpPr>
            <a:spLocks noChangeArrowheads="1"/>
          </p:cNvSpPr>
          <p:nvPr/>
        </p:nvSpPr>
        <p:spPr bwMode="auto">
          <a:xfrm>
            <a:off x="488950" y="4499992"/>
            <a:ext cx="1851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a:solidFill>
                  <a:srgbClr val="0075BF"/>
                </a:solidFill>
                <a:latin typeface="Helvetica" charset="0"/>
                <a:ea typeface="Helvetica" charset="0"/>
                <a:cs typeface="Helvetica" charset="0"/>
              </a:rPr>
              <a:t>+ 1,1 Millón</a:t>
            </a:r>
          </a:p>
          <a:p>
            <a:pPr algn="r" eaLnBrk="1" hangingPunct="1"/>
            <a:r>
              <a:rPr lang="es-ES_tradnl" altLang="pt-BR" sz="1200" dirty="0">
                <a:solidFill>
                  <a:srgbClr val="0075BF"/>
                </a:solidFill>
                <a:latin typeface="Helvetica" charset="0"/>
                <a:ea typeface="Helvetica" charset="0"/>
                <a:cs typeface="Helvetica" charset="0"/>
              </a:rPr>
              <a:t>Cilindros de 13kg </a:t>
            </a:r>
            <a:br>
              <a:rPr lang="es-ES_tradnl" altLang="pt-BR" sz="1200" dirty="0">
                <a:solidFill>
                  <a:srgbClr val="0075BF"/>
                </a:solidFill>
                <a:latin typeface="Helvetica" charset="0"/>
                <a:ea typeface="Helvetica" charset="0"/>
                <a:cs typeface="Helvetica" charset="0"/>
              </a:rPr>
            </a:br>
            <a:r>
              <a:rPr lang="es-ES_tradnl" altLang="pt-BR" sz="1200" dirty="0">
                <a:solidFill>
                  <a:srgbClr val="0075BF"/>
                </a:solidFill>
                <a:latin typeface="Helvetica" charset="0"/>
                <a:ea typeface="Helvetica" charset="0"/>
                <a:cs typeface="Helvetica" charset="0"/>
              </a:rPr>
              <a:t>recalificados </a:t>
            </a:r>
            <a:r>
              <a:rPr lang="es-ES_tradnl" altLang="pt-BR" sz="1200" dirty="0" smtClean="0">
                <a:solidFill>
                  <a:srgbClr val="0075BF"/>
                </a:solidFill>
                <a:latin typeface="Helvetica" charset="0"/>
                <a:ea typeface="Helvetica" charset="0"/>
                <a:cs typeface="Helvetica" charset="0"/>
              </a:rPr>
              <a:t>al </a:t>
            </a:r>
            <a:r>
              <a:rPr lang="es-ES_tradnl" altLang="pt-BR" sz="1200" dirty="0">
                <a:solidFill>
                  <a:srgbClr val="0075BF"/>
                </a:solidFill>
                <a:latin typeface="Helvetica" charset="0"/>
                <a:ea typeface="Helvetica" charset="0"/>
                <a:cs typeface="Helvetica" charset="0"/>
              </a:rPr>
              <a:t>mes </a:t>
            </a:r>
          </a:p>
        </p:txBody>
      </p:sp>
      <p:pic>
        <p:nvPicPr>
          <p:cNvPr id="15" name="Imagem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6513" y="2348930"/>
            <a:ext cx="38893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Agrupar 20"/>
          <p:cNvGrpSpPr>
            <a:grpSpLocks/>
          </p:cNvGrpSpPr>
          <p:nvPr/>
        </p:nvGrpSpPr>
        <p:grpSpPr bwMode="auto">
          <a:xfrm>
            <a:off x="611188" y="1398588"/>
            <a:ext cx="6894512" cy="661987"/>
            <a:chOff x="611560" y="1398911"/>
            <a:chExt cx="6893843" cy="661937"/>
          </a:xfrm>
        </p:grpSpPr>
        <p:pic>
          <p:nvPicPr>
            <p:cNvPr id="20" name="Picture 3" descr="amazongasp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73693"/>
              <a:ext cx="820604" cy="3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logo final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300" y="1530308"/>
              <a:ext cx="824734" cy="39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Logo Fo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271" y="1518738"/>
              <a:ext cx="861922" cy="42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m 10" descr="logo S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9171" y="1633193"/>
              <a:ext cx="899937" cy="19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0141" y="1565015"/>
              <a:ext cx="861923" cy="32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m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6" y="1398911"/>
              <a:ext cx="989187" cy="6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1"/>
          <p:cNvSpPr txBox="1"/>
          <p:nvPr/>
        </p:nvSpPr>
        <p:spPr>
          <a:xfrm>
            <a:off x="107504" y="292973"/>
            <a:ext cx="6372894" cy="543739"/>
          </a:xfrm>
          <a:prstGeom prst="rect">
            <a:avLst/>
          </a:prstGeom>
          <a:noFill/>
        </p:spPr>
        <p:txBody>
          <a:bodyPr wrap="square">
            <a:spAutoFit/>
          </a:bodyPr>
          <a:lstStyle/>
          <a:p>
            <a:pPr eaLnBrk="1" fontAlgn="auto" hangingPunct="1">
              <a:spcBef>
                <a:spcPts val="0"/>
              </a:spcBef>
              <a:spcAft>
                <a:spcPts val="0"/>
              </a:spcAft>
              <a:defRPr/>
            </a:pPr>
            <a:r>
              <a:rPr lang="es-ES_tradnl" sz="4400" baseline="30000" dirty="0">
                <a:solidFill>
                  <a:srgbClr val="00AEEF"/>
                </a:solidFill>
                <a:latin typeface="+mj-lt"/>
              </a:rPr>
              <a:t>El Sindigás y el sector de Gas LP en Brasil</a:t>
            </a:r>
          </a:p>
        </p:txBody>
      </p:sp>
    </p:spTree>
    <p:extLst>
      <p:ext uri="{BB962C8B-B14F-4D97-AF65-F5344CB8AC3E}">
        <p14:creationId xmlns:p14="http://schemas.microsoft.com/office/powerpoint/2010/main" val="16834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0"/>
                                        <p:tgtEl>
                                          <p:spTgt spid="15"/>
                                        </p:tgtEl>
                                      </p:cBhvr>
                                    </p:animEffect>
                                    <p:anim calcmode="lin" valueType="num">
                                      <p:cBhvr>
                                        <p:cTn id="8" dur="5000" fill="hold"/>
                                        <p:tgtEl>
                                          <p:spTgt spid="15"/>
                                        </p:tgtEl>
                                        <p:attrNameLst>
                                          <p:attrName>ppt_x</p:attrName>
                                        </p:attrNameLst>
                                      </p:cBhvr>
                                      <p:tavLst>
                                        <p:tav tm="0">
                                          <p:val>
                                            <p:strVal val="#ppt_x"/>
                                          </p:val>
                                        </p:tav>
                                        <p:tav tm="100000">
                                          <p:val>
                                            <p:strVal val="#ppt_x"/>
                                          </p:val>
                                        </p:tav>
                                      </p:tavLst>
                                    </p:anim>
                                    <p:anim calcmode="lin" valueType="num">
                                      <p:cBhvr>
                                        <p:cTn id="9" dur="5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4" decel="10000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0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8" decel="100000" fill="hold" nodeType="withEffect">
                                  <p:stCondLst>
                                    <p:cond delay="25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4" decel="100000" fill="hold" grpId="0" nodeType="withEffect">
                                  <p:stCondLst>
                                    <p:cond delay="30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5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40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ipse 38"/>
          <p:cNvSpPr>
            <a:spLocks/>
          </p:cNvSpPr>
          <p:nvPr/>
        </p:nvSpPr>
        <p:spPr>
          <a:xfrm>
            <a:off x="-2196752" y="2132856"/>
            <a:ext cx="16561840" cy="5760640"/>
          </a:xfrm>
          <a:prstGeom prst="ellipse">
            <a:avLst/>
          </a:prstGeom>
          <a:gradFill flip="none" rotWithShape="1">
            <a:gsLst>
              <a:gs pos="0">
                <a:schemeClr val="bg1">
                  <a:lumMod val="75000"/>
                </a:schemeClr>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cxnSp>
        <p:nvCxnSpPr>
          <p:cNvPr id="6" name="Conector reto 25"/>
          <p:cNvCxnSpPr/>
          <p:nvPr/>
        </p:nvCxnSpPr>
        <p:spPr>
          <a:xfrm>
            <a:off x="3450480" y="2780928"/>
            <a:ext cx="0" cy="393483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tângulo 6"/>
          <p:cNvSpPr>
            <a:spLocks noChangeArrowheads="1"/>
          </p:cNvSpPr>
          <p:nvPr/>
        </p:nvSpPr>
        <p:spPr bwMode="auto">
          <a:xfrm>
            <a:off x="1560491" y="4749058"/>
            <a:ext cx="17351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a:solidFill>
                  <a:srgbClr val="0075BF"/>
                </a:solidFill>
                <a:latin typeface="Helvetica" charset="0"/>
                <a:ea typeface="Helvetica" charset="0"/>
                <a:cs typeface="Helvetica" charset="0"/>
              </a:rPr>
              <a:t>80%</a:t>
            </a:r>
          </a:p>
          <a:p>
            <a:pPr algn="r" eaLnBrk="1" hangingPunct="1"/>
            <a:r>
              <a:rPr lang="es-ES_tradnl" altLang="pt-BR" sz="1200" dirty="0" smtClean="0">
                <a:solidFill>
                  <a:srgbClr val="0075BF"/>
                </a:solidFill>
                <a:latin typeface="Helvetica" charset="0"/>
                <a:ea typeface="Helvetica" charset="0"/>
                <a:cs typeface="Helvetica" charset="0"/>
              </a:rPr>
              <a:t>Evalúan </a:t>
            </a:r>
            <a:r>
              <a:rPr lang="es-ES_tradnl" altLang="pt-BR" sz="1200" dirty="0">
                <a:solidFill>
                  <a:srgbClr val="0075BF"/>
                </a:solidFill>
                <a:latin typeface="Helvetica" charset="0"/>
                <a:ea typeface="Helvetica" charset="0"/>
                <a:cs typeface="Helvetica" charset="0"/>
              </a:rPr>
              <a:t>el servicio de distribución / revenda como excelente</a:t>
            </a:r>
          </a:p>
        </p:txBody>
      </p:sp>
      <p:sp>
        <p:nvSpPr>
          <p:cNvPr id="11" name="CaixaDeTexto 10"/>
          <p:cNvSpPr txBox="1">
            <a:spLocks noChangeArrowheads="1"/>
          </p:cNvSpPr>
          <p:nvPr/>
        </p:nvSpPr>
        <p:spPr bwMode="auto">
          <a:xfrm>
            <a:off x="1131692" y="3546384"/>
            <a:ext cx="21653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BR"/>
            </a:defPPr>
            <a:lvl1pPr algn="r" defTabSz="889000" eaLnBrk="1" hangingPunct="1">
              <a:defRPr sz="1600" b="1">
                <a:solidFill>
                  <a:srgbClr val="0075BF"/>
                </a:solidFill>
                <a:latin typeface="Helvetica" charset="0"/>
                <a:ea typeface="Helvetica" charset="0"/>
                <a:cs typeface="Helvetica" charset="0"/>
              </a:defRPr>
            </a:lvl1pPr>
            <a:lvl2pPr marL="742950" indent="-285750" defTabSz="889000"/>
            <a:lvl3pPr marL="1143000" indent="-228600" defTabSz="889000"/>
            <a:lvl4pPr marL="1600200" indent="-228600" defTabSz="889000"/>
            <a:lvl5pPr marL="2057400" indent="-228600" defTabSz="889000"/>
            <a:lvl6pPr marL="2514600" indent="-228600" defTabSz="889000" eaLnBrk="0" fontAlgn="base" hangingPunct="0">
              <a:spcBef>
                <a:spcPct val="0"/>
              </a:spcBef>
              <a:spcAft>
                <a:spcPct val="0"/>
              </a:spcAft>
            </a:lvl6pPr>
            <a:lvl7pPr marL="2971800" indent="-228600" defTabSz="889000" eaLnBrk="0" fontAlgn="base" hangingPunct="0">
              <a:spcBef>
                <a:spcPct val="0"/>
              </a:spcBef>
              <a:spcAft>
                <a:spcPct val="0"/>
              </a:spcAft>
            </a:lvl7pPr>
            <a:lvl8pPr marL="3429000" indent="-228600" defTabSz="889000" eaLnBrk="0" fontAlgn="base" hangingPunct="0">
              <a:spcBef>
                <a:spcPct val="0"/>
              </a:spcBef>
              <a:spcAft>
                <a:spcPct val="0"/>
              </a:spcAft>
            </a:lvl8pPr>
            <a:lvl9pPr marL="3886200" indent="-228600" defTabSz="889000" eaLnBrk="0" fontAlgn="base" hangingPunct="0">
              <a:spcBef>
                <a:spcPct val="0"/>
              </a:spcBef>
              <a:spcAft>
                <a:spcPct val="0"/>
              </a:spcAft>
            </a:lvl9pPr>
          </a:lstStyle>
          <a:p>
            <a:r>
              <a:rPr lang="es-ES_tradnl" altLang="pt-BR" dirty="0"/>
              <a:t>EXCÊLENCIA</a:t>
            </a:r>
          </a:p>
          <a:p>
            <a:r>
              <a:rPr lang="es-ES_tradnl" altLang="pt-BR" sz="1200" b="0" dirty="0"/>
              <a:t>Más bien evaluado que bancos, celulares , agua, servicios de tv a cable, etc.</a:t>
            </a:r>
          </a:p>
        </p:txBody>
      </p:sp>
      <p:sp>
        <p:nvSpPr>
          <p:cNvPr id="12" name="Retângulo 11"/>
          <p:cNvSpPr>
            <a:spLocks noChangeArrowheads="1"/>
          </p:cNvSpPr>
          <p:nvPr/>
        </p:nvSpPr>
        <p:spPr bwMode="auto">
          <a:xfrm>
            <a:off x="1419029" y="2713042"/>
            <a:ext cx="188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a:solidFill>
                  <a:srgbClr val="0075BF"/>
                </a:solidFill>
                <a:latin typeface="Helvetica" charset="0"/>
                <a:ea typeface="Helvetica" charset="0"/>
                <a:cs typeface="Helvetica" charset="0"/>
              </a:rPr>
              <a:t>COPERNICUS</a:t>
            </a:r>
          </a:p>
          <a:p>
            <a:pPr algn="r" eaLnBrk="1" hangingPunct="1"/>
            <a:r>
              <a:rPr lang="es-ES_tradnl" altLang="pt-BR" sz="1200" dirty="0">
                <a:solidFill>
                  <a:srgbClr val="0075BF"/>
                </a:solidFill>
                <a:latin typeface="Helvetica" charset="0"/>
                <a:ea typeface="Helvetica" charset="0"/>
                <a:cs typeface="Helvetica" charset="0"/>
              </a:rPr>
              <a:t>Pesquisa</a:t>
            </a:r>
            <a:endParaRPr lang="es-ES_tradnl" altLang="pt-BR" sz="1050" dirty="0">
              <a:solidFill>
                <a:srgbClr val="0075BF"/>
              </a:solidFill>
              <a:latin typeface="Helvetica" charset="0"/>
              <a:ea typeface="Helvetica" charset="0"/>
              <a:cs typeface="Helvetica" charset="0"/>
            </a:endParaRPr>
          </a:p>
        </p:txBody>
      </p:sp>
      <p:sp>
        <p:nvSpPr>
          <p:cNvPr id="14" name="Retângulo 13"/>
          <p:cNvSpPr>
            <a:spLocks noChangeArrowheads="1"/>
          </p:cNvSpPr>
          <p:nvPr/>
        </p:nvSpPr>
        <p:spPr bwMode="auto">
          <a:xfrm>
            <a:off x="1457129" y="5951731"/>
            <a:ext cx="18510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r>
              <a:rPr lang="es-ES_tradnl" altLang="pt-BR" sz="1600" b="1" dirty="0">
                <a:solidFill>
                  <a:srgbClr val="0075BF"/>
                </a:solidFill>
                <a:latin typeface="Helvetica" charset="0"/>
                <a:ea typeface="Helvetica" charset="0"/>
                <a:cs typeface="Helvetica" charset="0"/>
              </a:rPr>
              <a:t>PROCON</a:t>
            </a:r>
          </a:p>
          <a:p>
            <a:pPr algn="r" eaLnBrk="1" hangingPunct="1"/>
            <a:r>
              <a:rPr lang="es-ES_tradnl" altLang="pt-BR" sz="1200" dirty="0">
                <a:solidFill>
                  <a:srgbClr val="0075BF"/>
                </a:solidFill>
                <a:latin typeface="Helvetica" charset="0"/>
                <a:ea typeface="Helvetica" charset="0"/>
                <a:cs typeface="Helvetica" charset="0"/>
              </a:rPr>
              <a:t>No consta en el listado de los productos con más reclamaciones</a:t>
            </a:r>
          </a:p>
        </p:txBody>
      </p:sp>
      <p:pic>
        <p:nvPicPr>
          <p:cNvPr id="15" name="Imagem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089" y="2348930"/>
            <a:ext cx="38893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Agrupar 20"/>
          <p:cNvGrpSpPr>
            <a:grpSpLocks/>
          </p:cNvGrpSpPr>
          <p:nvPr/>
        </p:nvGrpSpPr>
        <p:grpSpPr bwMode="auto">
          <a:xfrm>
            <a:off x="611188" y="1398588"/>
            <a:ext cx="6894512" cy="661987"/>
            <a:chOff x="611560" y="1398911"/>
            <a:chExt cx="6893843" cy="661937"/>
          </a:xfrm>
        </p:grpSpPr>
        <p:pic>
          <p:nvPicPr>
            <p:cNvPr id="20" name="Picture 3" descr="amazongasp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73693"/>
              <a:ext cx="820604" cy="3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logo final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300" y="1530308"/>
              <a:ext cx="824734" cy="39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Logo Fo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271" y="1518738"/>
              <a:ext cx="861922" cy="42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m 10" descr="logo S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9171" y="1633193"/>
              <a:ext cx="899937" cy="19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0141" y="1565015"/>
              <a:ext cx="861923" cy="32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m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6" y="1398911"/>
              <a:ext cx="989187" cy="6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1"/>
          <p:cNvSpPr txBox="1"/>
          <p:nvPr/>
        </p:nvSpPr>
        <p:spPr>
          <a:xfrm>
            <a:off x="107504" y="292973"/>
            <a:ext cx="6372894" cy="995144"/>
          </a:xfrm>
          <a:prstGeom prst="rect">
            <a:avLst/>
          </a:prstGeom>
          <a:noFill/>
        </p:spPr>
        <p:txBody>
          <a:bodyPr wrap="square">
            <a:spAutoFit/>
          </a:bodyPr>
          <a:lstStyle/>
          <a:p>
            <a:pPr eaLnBrk="1" fontAlgn="auto" hangingPunct="1">
              <a:spcBef>
                <a:spcPts val="0"/>
              </a:spcBef>
              <a:spcAft>
                <a:spcPts val="0"/>
              </a:spcAft>
              <a:defRPr/>
            </a:pPr>
            <a:r>
              <a:rPr lang="es-ES_tradnl" sz="4400" baseline="30000" dirty="0">
                <a:solidFill>
                  <a:srgbClr val="00AEEF"/>
                </a:solidFill>
                <a:latin typeface="+mj-lt"/>
              </a:rPr>
              <a:t>Satisfacción del Cliente con alto nivel de servicio</a:t>
            </a:r>
          </a:p>
        </p:txBody>
      </p:sp>
    </p:spTree>
    <p:extLst>
      <p:ext uri="{BB962C8B-B14F-4D97-AF65-F5344CB8AC3E}">
        <p14:creationId xmlns:p14="http://schemas.microsoft.com/office/powerpoint/2010/main" val="58321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0"/>
                                        <p:tgtEl>
                                          <p:spTgt spid="15"/>
                                        </p:tgtEl>
                                      </p:cBhvr>
                                    </p:animEffect>
                                    <p:anim calcmode="lin" valueType="num">
                                      <p:cBhvr>
                                        <p:cTn id="8" dur="5000" fill="hold"/>
                                        <p:tgtEl>
                                          <p:spTgt spid="15"/>
                                        </p:tgtEl>
                                        <p:attrNameLst>
                                          <p:attrName>ppt_x</p:attrName>
                                        </p:attrNameLst>
                                      </p:cBhvr>
                                      <p:tavLst>
                                        <p:tav tm="0">
                                          <p:val>
                                            <p:strVal val="#ppt_x"/>
                                          </p:val>
                                        </p:tav>
                                        <p:tav tm="100000">
                                          <p:val>
                                            <p:strVal val="#ppt_x"/>
                                          </p:val>
                                        </p:tav>
                                      </p:tavLst>
                                    </p:anim>
                                    <p:anim calcmode="lin" valueType="num">
                                      <p:cBhvr>
                                        <p:cTn id="9" dur="5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4" decel="10000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8" decel="100000" fill="hold" nodeType="withEffect">
                                  <p:stCondLst>
                                    <p:cond delay="2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30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3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40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5"/>
          <p:cNvGrpSpPr>
            <a:grpSpLocks/>
          </p:cNvGrpSpPr>
          <p:nvPr/>
        </p:nvGrpSpPr>
        <p:grpSpPr bwMode="auto">
          <a:xfrm>
            <a:off x="-1965325" y="3155950"/>
            <a:ext cx="11306175" cy="3729038"/>
            <a:chOff x="-1965043" y="3128394"/>
            <a:chExt cx="11305256" cy="3729606"/>
          </a:xfrm>
        </p:grpSpPr>
        <p:sp>
          <p:nvSpPr>
            <p:cNvPr id="16" name="Retângulo 15"/>
            <p:cNvSpPr/>
            <p:nvPr/>
          </p:nvSpPr>
          <p:spPr>
            <a:xfrm>
              <a:off x="0" y="4653136"/>
              <a:ext cx="9144000" cy="2204864"/>
            </a:xfrm>
            <a:prstGeom prst="rect">
              <a:avLst/>
            </a:prstGeom>
            <a:gradFill flip="none" rotWithShape="1">
              <a:gsLst>
                <a:gs pos="0">
                  <a:schemeClr val="bg1">
                    <a:lumMod val="7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sp>
          <p:nvSpPr>
            <p:cNvPr id="17" name="Elipse 21"/>
            <p:cNvSpPr/>
            <p:nvPr/>
          </p:nvSpPr>
          <p:spPr>
            <a:xfrm rot="221181">
              <a:off x="-1965043" y="3128394"/>
              <a:ext cx="11305256" cy="3091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grpSp>
      <p:sp>
        <p:nvSpPr>
          <p:cNvPr id="18" name="Retângulo 17"/>
          <p:cNvSpPr/>
          <p:nvPr/>
        </p:nvSpPr>
        <p:spPr>
          <a:xfrm>
            <a:off x="467544" y="1340768"/>
            <a:ext cx="4320480" cy="4320480"/>
          </a:xfrm>
          <a:prstGeom prst="rect">
            <a:avLst/>
          </a:prstGeom>
          <a:solidFill>
            <a:srgbClr val="D3F3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sp>
        <p:nvSpPr>
          <p:cNvPr id="19" name="Título 2"/>
          <p:cNvSpPr txBox="1">
            <a:spLocks/>
          </p:cNvSpPr>
          <p:nvPr/>
        </p:nvSpPr>
        <p:spPr bwMode="auto">
          <a:xfrm>
            <a:off x="213692" y="116632"/>
            <a:ext cx="7886700" cy="913070"/>
          </a:xfrm>
          <a:prstGeom prst="rect">
            <a:avLst/>
          </a:prstGeom>
          <a:noFill/>
        </p:spPr>
        <p:txBody>
          <a:bodyPr wrap="square">
            <a:spAutoFit/>
          </a:bodyPr>
          <a:lstStyle>
            <a:defPPr>
              <a:defRPr lang="pt-BR"/>
            </a:defPPr>
            <a:lvl1pPr eaLnBrk="1" fontAlgn="auto" hangingPunct="1">
              <a:spcBef>
                <a:spcPts val="0"/>
              </a:spcBef>
              <a:spcAft>
                <a:spcPts val="0"/>
              </a:spcAft>
              <a:defRPr sz="4400" baseline="30000">
                <a:solidFill>
                  <a:srgbClr val="00AEEF"/>
                </a:solidFill>
                <a:latin typeface="+mj-lt"/>
              </a:defRPr>
            </a:lvl1pPr>
          </a:lstStyle>
          <a:p>
            <a:pPr lvl="0"/>
            <a:r>
              <a:rPr lang="es-ES_tradnl" altLang="pt-BR" dirty="0"/>
              <a:t>Años 80 y 90 en Brasil </a:t>
            </a:r>
          </a:p>
          <a:p>
            <a:pPr lvl="0"/>
            <a:r>
              <a:rPr lang="es-ES_tradnl" sz="3600" dirty="0">
                <a:sym typeface="Berlin Sans FB"/>
              </a:rPr>
              <a:t>Sector Con Problemas Estructurales</a:t>
            </a:r>
          </a:p>
        </p:txBody>
      </p:sp>
      <p:sp>
        <p:nvSpPr>
          <p:cNvPr id="20" name="CaixaDeTexto 19"/>
          <p:cNvSpPr txBox="1">
            <a:spLocks noChangeArrowheads="1"/>
          </p:cNvSpPr>
          <p:nvPr/>
        </p:nvSpPr>
        <p:spPr bwMode="auto">
          <a:xfrm>
            <a:off x="755576" y="1556792"/>
            <a:ext cx="3606113"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charset="0"/>
              </a:defRPr>
            </a:lvl1pPr>
            <a:lvl2pPr>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nSpc>
                <a:spcPct val="120000"/>
              </a:lnSpc>
              <a:spcAft>
                <a:spcPts val="2400"/>
              </a:spcAft>
            </a:pPr>
            <a:r>
              <a:rPr lang="es-ES_tradnl" altLang="pt-BR" sz="1600" dirty="0" smtClean="0">
                <a:solidFill>
                  <a:srgbClr val="0075BF"/>
                </a:solidFill>
                <a:latin typeface="Helvetica" charset="0"/>
                <a:ea typeface="Open Sans Light" charset="0"/>
                <a:cs typeface="Helvetica" charset="0"/>
              </a:rPr>
              <a:t>No siempre fuimos cómo hoy;</a:t>
            </a:r>
          </a:p>
          <a:p>
            <a:pPr>
              <a:lnSpc>
                <a:spcPct val="120000"/>
              </a:lnSpc>
              <a:spcAft>
                <a:spcPts val="2400"/>
              </a:spcAft>
            </a:pPr>
            <a:r>
              <a:rPr lang="es-ES_tradnl" altLang="pt-BR" sz="1600" dirty="0" smtClean="0">
                <a:solidFill>
                  <a:srgbClr val="0075BF"/>
                </a:solidFill>
                <a:latin typeface="Helvetica" charset="0"/>
                <a:ea typeface="Open Sans Light" charset="0"/>
                <a:cs typeface="Helvetica" charset="0"/>
              </a:rPr>
              <a:t>Intervención </a:t>
            </a:r>
            <a:r>
              <a:rPr lang="es-ES_tradnl" altLang="pt-BR" sz="1600" dirty="0">
                <a:solidFill>
                  <a:srgbClr val="0075BF"/>
                </a:solidFill>
                <a:latin typeface="Helvetica" charset="0"/>
                <a:ea typeface="Open Sans Light" charset="0"/>
                <a:cs typeface="Helvetica" charset="0"/>
              </a:rPr>
              <a:t>excesiva del estado en el control de </a:t>
            </a:r>
            <a:r>
              <a:rPr lang="es-ES_tradnl" altLang="pt-BR" sz="1600" dirty="0" smtClean="0">
                <a:solidFill>
                  <a:srgbClr val="0075BF"/>
                </a:solidFill>
                <a:latin typeface="Helvetica" charset="0"/>
                <a:ea typeface="Open Sans Light" charset="0"/>
                <a:cs typeface="Helvetica" charset="0"/>
              </a:rPr>
              <a:t>precios;</a:t>
            </a:r>
            <a:endParaRPr lang="es-ES_tradnl" altLang="pt-BR" sz="1600" dirty="0">
              <a:solidFill>
                <a:srgbClr val="0075BF"/>
              </a:solidFill>
              <a:latin typeface="Helvetica" charset="0"/>
              <a:ea typeface="Open Sans Light" charset="0"/>
              <a:cs typeface="Helvetica" charset="0"/>
            </a:endParaRPr>
          </a:p>
          <a:p>
            <a:pPr lvl="0" indent="-342900">
              <a:lnSpc>
                <a:spcPct val="120000"/>
              </a:lnSpc>
              <a:spcAft>
                <a:spcPts val="2400"/>
              </a:spcAft>
              <a:buClr>
                <a:srgbClr val="808080"/>
              </a:buClr>
              <a:buFont typeface="Arial"/>
            </a:pPr>
            <a:r>
              <a:rPr lang="es-ES_tradnl" sz="1600" dirty="0">
                <a:solidFill>
                  <a:srgbClr val="0075BF"/>
                </a:solidFill>
                <a:latin typeface="Helvetica" charset="0"/>
                <a:ea typeface="Open Sans Light" charset="0"/>
                <a:cs typeface="Helvetica" charset="0"/>
                <a:sym typeface="Berlin Sans FB Demi"/>
              </a:rPr>
              <a:t>Control de la inflación, transfiriéndose los costos a los </a:t>
            </a:r>
            <a:r>
              <a:rPr lang="es-ES_tradnl" sz="1600" dirty="0" smtClean="0">
                <a:solidFill>
                  <a:srgbClr val="0075BF"/>
                </a:solidFill>
                <a:latin typeface="Helvetica" charset="0"/>
                <a:ea typeface="Open Sans Light" charset="0"/>
                <a:cs typeface="Helvetica" charset="0"/>
                <a:sym typeface="Berlin Sans FB Demi"/>
              </a:rPr>
              <a:t>privados;</a:t>
            </a:r>
            <a:endParaRPr lang="es-ES_tradnl" sz="1600" dirty="0">
              <a:solidFill>
                <a:srgbClr val="0075BF"/>
              </a:solidFill>
              <a:latin typeface="Helvetica" charset="0"/>
              <a:ea typeface="Open Sans Light" charset="0"/>
              <a:cs typeface="Helvetica" charset="0"/>
              <a:sym typeface="Berlin Sans FB Demi"/>
            </a:endParaRPr>
          </a:p>
          <a:p>
            <a:pPr marL="0" lvl="1">
              <a:lnSpc>
                <a:spcPct val="120000"/>
              </a:lnSpc>
              <a:spcAft>
                <a:spcPts val="2400"/>
              </a:spcAft>
            </a:pPr>
            <a:r>
              <a:rPr lang="es-ES_tradnl" sz="1600" dirty="0">
                <a:solidFill>
                  <a:srgbClr val="0075BF"/>
                </a:solidFill>
                <a:latin typeface="Helvetica" charset="0"/>
                <a:ea typeface="Open Sans Light" charset="0"/>
                <a:cs typeface="Helvetica" charset="0"/>
              </a:rPr>
              <a:t>Sector entra en </a:t>
            </a:r>
            <a:r>
              <a:rPr lang="es-ES_tradnl" sz="1600" dirty="0" smtClean="0">
                <a:solidFill>
                  <a:srgbClr val="0075BF"/>
                </a:solidFill>
                <a:latin typeface="Helvetica" charset="0"/>
                <a:ea typeface="Open Sans Light" charset="0"/>
                <a:cs typeface="Helvetica" charset="0"/>
              </a:rPr>
              <a:t>colapso;</a:t>
            </a:r>
            <a:endParaRPr lang="es-ES_tradnl" sz="1600" dirty="0">
              <a:solidFill>
                <a:srgbClr val="0075BF"/>
              </a:solidFill>
              <a:latin typeface="Helvetica" charset="0"/>
              <a:ea typeface="Open Sans Light" charset="0"/>
              <a:cs typeface="Helvetica" charset="0"/>
            </a:endParaRPr>
          </a:p>
          <a:p>
            <a:r>
              <a:rPr lang="es-ES_tradnl" sz="1600" dirty="0">
                <a:solidFill>
                  <a:srgbClr val="0075BF"/>
                </a:solidFill>
                <a:latin typeface="Helvetica" charset="0"/>
                <a:ea typeface="Open Sans Light" charset="0"/>
                <a:cs typeface="Helvetica" charset="0"/>
              </a:rPr>
              <a:t>Retirada de </a:t>
            </a:r>
            <a:r>
              <a:rPr lang="es-ES_tradnl" sz="1600" dirty="0" smtClean="0">
                <a:solidFill>
                  <a:srgbClr val="0075BF"/>
                </a:solidFill>
                <a:latin typeface="Helvetica" charset="0"/>
                <a:ea typeface="Open Sans Light" charset="0"/>
                <a:cs typeface="Helvetica" charset="0"/>
              </a:rPr>
              <a:t>inversiones.</a:t>
            </a:r>
            <a:endParaRPr lang="es-ES_tradnl" sz="1600" dirty="0">
              <a:solidFill>
                <a:srgbClr val="0075BF"/>
              </a:solidFill>
              <a:latin typeface="Helvetica" charset="0"/>
              <a:ea typeface="Open Sans Light" charset="0"/>
              <a:cs typeface="Helvetica" charset="0"/>
            </a:endParaRPr>
          </a:p>
        </p:txBody>
      </p:sp>
      <p:pic>
        <p:nvPicPr>
          <p:cNvPr id="29" name="image14.jpg" descr="http://exame.abril.com.br/assets/pictures/41378/size_590_botijoes-gas.jpg?1318539747"/>
          <p:cNvPicPr/>
          <p:nvPr/>
        </p:nvPicPr>
        <p:blipFill>
          <a:blip r:embed="rId3" cstate="print">
            <a:extLst/>
          </a:blip>
          <a:srcRect b="30964"/>
          <a:stretch>
            <a:fillRect/>
          </a:stretch>
        </p:blipFill>
        <p:spPr>
          <a:xfrm>
            <a:off x="5509935" y="3667761"/>
            <a:ext cx="2734473" cy="1417423"/>
          </a:xfrm>
          <a:prstGeom prst="roundRect">
            <a:avLst/>
          </a:prstGeom>
          <a:ln w="63500">
            <a:solidFill>
              <a:srgbClr val="FFFFFF"/>
            </a:solidFill>
            <a:miter lim="400000"/>
          </a:ln>
        </p:spPr>
      </p:pic>
      <p:pic>
        <p:nvPicPr>
          <p:cNvPr id="30" name="image16.jpg" descr="Z:\Comunicação\BANCO DE IMAGENS\Transvase - contrabando\102_2247.jpg"/>
          <p:cNvPicPr/>
          <p:nvPr/>
        </p:nvPicPr>
        <p:blipFill>
          <a:blip r:embed="rId4" cstate="print">
            <a:extLst/>
          </a:blip>
          <a:srcRect l="2446" r="16223" b="9846"/>
          <a:stretch>
            <a:fillRect/>
          </a:stretch>
        </p:blipFill>
        <p:spPr>
          <a:xfrm>
            <a:off x="5510034" y="1275142"/>
            <a:ext cx="2734374" cy="2297457"/>
          </a:xfrm>
          <a:prstGeom prst="roundRect">
            <a:avLst/>
          </a:prstGeom>
          <a:ln w="63500">
            <a:solidFill>
              <a:srgbClr val="FFFFFF"/>
            </a:solidFill>
            <a:miter lim="400000"/>
          </a:ln>
        </p:spPr>
      </p:pic>
      <p:sp>
        <p:nvSpPr>
          <p:cNvPr id="2" name="Retângulo 1"/>
          <p:cNvSpPr/>
          <p:nvPr/>
        </p:nvSpPr>
        <p:spPr>
          <a:xfrm>
            <a:off x="512677" y="4918076"/>
            <a:ext cx="4563379" cy="523220"/>
          </a:xfrm>
          <a:prstGeom prst="rect">
            <a:avLst/>
          </a:prstGeom>
        </p:spPr>
        <p:txBody>
          <a:bodyPr wrap="square">
            <a:spAutoFit/>
          </a:bodyPr>
          <a:lstStyle/>
          <a:p>
            <a:pPr marL="114300" lvl="0">
              <a:buClr>
                <a:srgbClr val="FFFFFF"/>
              </a:buClr>
              <a:buSzPct val="100000"/>
            </a:pPr>
            <a:r>
              <a:rPr lang="es-ES_tradnl" sz="1400" b="1" dirty="0">
                <a:solidFill>
                  <a:srgbClr val="FF0000"/>
                </a:solidFill>
                <a:latin typeface="Helvetica" charset="0"/>
                <a:ea typeface="Helvetica" charset="0"/>
                <a:cs typeface="Helvetica" charset="0"/>
                <a:sym typeface="Berlin Sans FB Demi"/>
              </a:rPr>
              <a:t>Falta de respecto a la marca ➤ </a:t>
            </a:r>
            <a:r>
              <a:rPr lang="es-ES_tradnl" sz="1400" b="1" i="1" dirty="0">
                <a:solidFill>
                  <a:srgbClr val="FF0000"/>
                </a:solidFill>
                <a:latin typeface="Helvetica" charset="0"/>
                <a:ea typeface="Helvetica" charset="0"/>
                <a:cs typeface="Helvetica" charset="0"/>
                <a:sym typeface="Berlin Sans FB Demi"/>
              </a:rPr>
              <a:t>Cross </a:t>
            </a:r>
            <a:r>
              <a:rPr lang="es-ES_tradnl" sz="1400" b="1" i="1" dirty="0" err="1">
                <a:solidFill>
                  <a:srgbClr val="FF0000"/>
                </a:solidFill>
                <a:latin typeface="Helvetica" charset="0"/>
                <a:ea typeface="Helvetica" charset="0"/>
                <a:cs typeface="Helvetica" charset="0"/>
                <a:sym typeface="Berlin Sans FB Demi"/>
              </a:rPr>
              <a:t>Filing</a:t>
            </a:r>
            <a:endParaRPr lang="es-ES_tradnl" sz="1400" b="1" dirty="0">
              <a:solidFill>
                <a:srgbClr val="FF0000"/>
              </a:solidFill>
              <a:latin typeface="Helvetica" charset="0"/>
              <a:ea typeface="Helvetica" charset="0"/>
              <a:cs typeface="Helvetica" charset="0"/>
              <a:sym typeface="Berlin Sans FB Demi"/>
            </a:endParaRPr>
          </a:p>
          <a:p>
            <a:pPr marL="114300" lvl="0">
              <a:buClr>
                <a:srgbClr val="FFFFFF"/>
              </a:buClr>
              <a:buSzPct val="100000"/>
            </a:pPr>
            <a:r>
              <a:rPr lang="es-ES_tradnl" sz="1400" b="1" dirty="0">
                <a:solidFill>
                  <a:srgbClr val="FF0000"/>
                </a:solidFill>
                <a:latin typeface="Helvetica" charset="0"/>
                <a:ea typeface="Helvetica" charset="0"/>
                <a:cs typeface="Helvetica" charset="0"/>
                <a:sym typeface="Berlin Sans FB Demi"/>
              </a:rPr>
              <a:t>Cilindros sin mantenimiento</a:t>
            </a:r>
          </a:p>
        </p:txBody>
      </p:sp>
    </p:spTree>
    <p:extLst>
      <p:ext uri="{BB962C8B-B14F-4D97-AF65-F5344CB8AC3E}">
        <p14:creationId xmlns:p14="http://schemas.microsoft.com/office/powerpoint/2010/main" val="15967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34259"/>
            <a:ext cx="9144000" cy="6789482"/>
          </a:xfrm>
          <a:prstGeom prst="rect">
            <a:avLst/>
          </a:prstGeom>
        </p:spPr>
      </p:pic>
    </p:spTree>
    <p:extLst>
      <p:ext uri="{BB962C8B-B14F-4D97-AF65-F5344CB8AC3E}">
        <p14:creationId xmlns:p14="http://schemas.microsoft.com/office/powerpoint/2010/main" val="137938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ipse 38"/>
          <p:cNvSpPr>
            <a:spLocks/>
          </p:cNvSpPr>
          <p:nvPr/>
        </p:nvSpPr>
        <p:spPr>
          <a:xfrm>
            <a:off x="-3349688" y="5805264"/>
            <a:ext cx="16561840" cy="5760640"/>
          </a:xfrm>
          <a:prstGeom prst="ellipse">
            <a:avLst/>
          </a:prstGeom>
          <a:gradFill flip="none" rotWithShape="1">
            <a:gsLst>
              <a:gs pos="0">
                <a:schemeClr val="bg1">
                  <a:lumMod val="75000"/>
                </a:schemeClr>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sp>
        <p:nvSpPr>
          <p:cNvPr id="6" name="Retângulo 5"/>
          <p:cNvSpPr/>
          <p:nvPr/>
        </p:nvSpPr>
        <p:spPr>
          <a:xfrm>
            <a:off x="395536" y="3068960"/>
            <a:ext cx="8481168" cy="2660400"/>
          </a:xfrm>
          <a:prstGeom prst="rect">
            <a:avLst/>
          </a:prstGeom>
          <a:solidFill>
            <a:srgbClr val="D3F3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228600" lvl="0" indent="-228600">
              <a:lnSpc>
                <a:spcPct val="200000"/>
              </a:lnSpc>
              <a:buSzPct val="100000"/>
              <a:buChar char="•"/>
            </a:pPr>
            <a:r>
              <a:rPr lang="es-ES_tradnl" sz="1600" u="sng" dirty="0">
                <a:solidFill>
                  <a:schemeClr val="tx1">
                    <a:lumMod val="50000"/>
                    <a:lumOff val="50000"/>
                  </a:schemeClr>
                </a:solidFill>
                <a:latin typeface="Helvetica" charset="0"/>
                <a:ea typeface="Helvetica" charset="0"/>
                <a:cs typeface="Helvetica" charset="0"/>
                <a:sym typeface="Berlin Sans FB Demi"/>
              </a:rPr>
              <a:t>Consumidor en el centro de las atenciones del estado</a:t>
            </a:r>
            <a:r>
              <a:rPr lang="es-ES_tradnl" sz="1600" dirty="0">
                <a:solidFill>
                  <a:schemeClr val="tx1">
                    <a:lumMod val="50000"/>
                    <a:lumOff val="50000"/>
                  </a:schemeClr>
                </a:solidFill>
                <a:latin typeface="Helvetica" charset="0"/>
                <a:ea typeface="Helvetica" charset="0"/>
                <a:cs typeface="Helvetica" charset="0"/>
                <a:sym typeface="Berlin Sans FB Demi"/>
              </a:rPr>
              <a:t> y de los privados</a:t>
            </a:r>
          </a:p>
          <a:p>
            <a:pPr marL="228600" lvl="0" indent="-228600">
              <a:lnSpc>
                <a:spcPct val="200000"/>
              </a:lnSpc>
              <a:buSzPct val="100000"/>
              <a:buChar char="•"/>
            </a:pPr>
            <a:r>
              <a:rPr lang="es-ES_tradnl" sz="1600" dirty="0">
                <a:solidFill>
                  <a:schemeClr val="tx1">
                    <a:lumMod val="50000"/>
                    <a:lumOff val="50000"/>
                  </a:schemeClr>
                </a:solidFill>
                <a:latin typeface="Helvetica" charset="0"/>
                <a:ea typeface="Helvetica" charset="0"/>
                <a:cs typeface="Helvetica" charset="0"/>
                <a:sym typeface="Berlin Sans FB Demi"/>
              </a:rPr>
              <a:t>Desde el año 72 el consumidor posé portabilidad de garrafas SIN burocracia</a:t>
            </a:r>
          </a:p>
          <a:p>
            <a:pPr marL="228600" lvl="0" indent="-228600">
              <a:lnSpc>
                <a:spcPct val="200000"/>
              </a:lnSpc>
              <a:buSzPct val="100000"/>
              <a:buChar char="•"/>
            </a:pPr>
            <a:r>
              <a:rPr lang="es-ES_tradnl" sz="1600" dirty="0">
                <a:solidFill>
                  <a:schemeClr val="tx1">
                    <a:lumMod val="50000"/>
                    <a:lumOff val="50000"/>
                  </a:schemeClr>
                </a:solidFill>
                <a:latin typeface="Helvetica" charset="0"/>
                <a:ea typeface="Helvetica" charset="0"/>
                <a:cs typeface="Helvetica" charset="0"/>
                <a:sym typeface="Berlin Sans FB Demi"/>
              </a:rPr>
              <a:t>Las empresas canjean cilindros entre ellas / centros de canje</a:t>
            </a:r>
          </a:p>
          <a:p>
            <a:pPr marL="228600" lvl="0" indent="-228600">
              <a:lnSpc>
                <a:spcPct val="200000"/>
              </a:lnSpc>
              <a:buSzPct val="100000"/>
              <a:buChar char="•"/>
            </a:pPr>
            <a:r>
              <a:rPr lang="es-ES_tradnl" sz="1600" dirty="0">
                <a:solidFill>
                  <a:schemeClr val="tx1">
                    <a:lumMod val="50000"/>
                    <a:lumOff val="50000"/>
                  </a:schemeClr>
                </a:solidFill>
                <a:latin typeface="Helvetica" charset="0"/>
                <a:ea typeface="Helvetica" charset="0"/>
                <a:cs typeface="Helvetica" charset="0"/>
                <a:sym typeface="Berlin Sans FB Demi"/>
              </a:rPr>
              <a:t>Creación de un programa de mantenimiento de cilindros con metas</a:t>
            </a:r>
          </a:p>
          <a:p>
            <a:pPr marL="228600" lvl="0" indent="-228600">
              <a:lnSpc>
                <a:spcPct val="200000"/>
              </a:lnSpc>
              <a:buSzPct val="100000"/>
              <a:buChar char="•"/>
            </a:pPr>
            <a:r>
              <a:rPr lang="es-ES_tradnl" sz="1600" dirty="0">
                <a:solidFill>
                  <a:schemeClr val="tx1">
                    <a:lumMod val="50000"/>
                    <a:lumOff val="50000"/>
                  </a:schemeClr>
                </a:solidFill>
                <a:latin typeface="Helvetica" charset="0"/>
                <a:ea typeface="Helvetica" charset="0"/>
                <a:cs typeface="Helvetica" charset="0"/>
                <a:sym typeface="Berlin Sans FB Demi"/>
              </a:rPr>
              <a:t>Establecido un período de transitoriedad para regularización de pasivo</a:t>
            </a:r>
          </a:p>
        </p:txBody>
      </p:sp>
      <p:sp>
        <p:nvSpPr>
          <p:cNvPr id="39" name="Título 2"/>
          <p:cNvSpPr txBox="1">
            <a:spLocks/>
          </p:cNvSpPr>
          <p:nvPr/>
        </p:nvSpPr>
        <p:spPr bwMode="auto">
          <a:xfrm>
            <a:off x="213692" y="116632"/>
            <a:ext cx="7886700" cy="913070"/>
          </a:xfrm>
          <a:prstGeom prst="rect">
            <a:avLst/>
          </a:prstGeom>
          <a:noFill/>
        </p:spPr>
        <p:txBody>
          <a:bodyPr wrap="square">
            <a:spAutoFit/>
          </a:bodyPr>
          <a:lstStyle>
            <a:defPPr>
              <a:defRPr lang="pt-BR"/>
            </a:defPPr>
            <a:lvl1pPr eaLnBrk="1" fontAlgn="auto" hangingPunct="1">
              <a:spcBef>
                <a:spcPts val="0"/>
              </a:spcBef>
              <a:spcAft>
                <a:spcPts val="0"/>
              </a:spcAft>
              <a:defRPr sz="4400" baseline="30000">
                <a:solidFill>
                  <a:srgbClr val="00AEEF"/>
                </a:solidFill>
                <a:latin typeface="+mj-lt"/>
              </a:defRPr>
            </a:lvl1pPr>
          </a:lstStyle>
          <a:p>
            <a:pPr lvl="0"/>
            <a:r>
              <a:rPr lang="es-ES_tradnl" altLang="pt-BR" dirty="0"/>
              <a:t>Del 96 hasta los días actuales </a:t>
            </a:r>
          </a:p>
          <a:p>
            <a:pPr lvl="0"/>
            <a:r>
              <a:rPr lang="es-ES_tradnl" sz="3600" dirty="0">
                <a:sym typeface="Berlin Sans FB"/>
              </a:rPr>
              <a:t>Renacimiento del sector</a:t>
            </a:r>
          </a:p>
        </p:txBody>
      </p:sp>
      <p:pic>
        <p:nvPicPr>
          <p:cNvPr id="40" name="image17.png"/>
          <p:cNvPicPr/>
          <p:nvPr/>
        </p:nvPicPr>
        <p:blipFill>
          <a:blip r:embed="rId3" cstate="print">
            <a:extLst/>
          </a:blip>
          <a:srcRect l="2160" t="6810" r="2159" b="13456"/>
          <a:stretch>
            <a:fillRect/>
          </a:stretch>
        </p:blipFill>
        <p:spPr>
          <a:xfrm>
            <a:off x="3793215" y="1435763"/>
            <a:ext cx="2276034" cy="1449889"/>
          </a:xfrm>
          <a:prstGeom prst="round2DiagRect">
            <a:avLst/>
          </a:prstGeom>
          <a:ln w="12700">
            <a:miter lim="400000"/>
          </a:ln>
          <a:effectLst>
            <a:outerShdw blurRad="38100" dist="23000" dir="5400000" rotWithShape="0">
              <a:srgbClr val="000000">
                <a:alpha val="35000"/>
              </a:srgbClr>
            </a:outerShdw>
          </a:effectLst>
        </p:spPr>
      </p:pic>
      <p:pic>
        <p:nvPicPr>
          <p:cNvPr id="41" name="image18.jpg" descr="Z:\Comunicação\BANCO DE IMAGENS\Associadas\Fogás\Fogas\IMG_1707.JPG"/>
          <p:cNvPicPr/>
          <p:nvPr/>
        </p:nvPicPr>
        <p:blipFill>
          <a:blip r:embed="rId4" cstate="print">
            <a:extLst/>
          </a:blip>
          <a:stretch>
            <a:fillRect/>
          </a:stretch>
        </p:blipFill>
        <p:spPr>
          <a:xfrm>
            <a:off x="611188" y="1426576"/>
            <a:ext cx="2503636" cy="1471735"/>
          </a:xfrm>
          <a:prstGeom prst="round2DiagRect">
            <a:avLst/>
          </a:prstGeom>
          <a:ln w="12700">
            <a:miter lim="400000"/>
          </a:ln>
          <a:effectLst>
            <a:outerShdw blurRad="38100" dist="23000" dir="5400000" rotWithShape="0">
              <a:srgbClr val="000000">
                <a:alpha val="35000"/>
              </a:srgbClr>
            </a:outerShdw>
          </a:effectLst>
        </p:spPr>
      </p:pic>
      <p:pic>
        <p:nvPicPr>
          <p:cNvPr id="42" name="image19.png"/>
          <p:cNvPicPr/>
          <p:nvPr/>
        </p:nvPicPr>
        <p:blipFill>
          <a:blip r:embed="rId5" cstate="print">
            <a:extLst/>
          </a:blip>
          <a:srcRect l="5704" t="11230" r="3931" b="13481"/>
          <a:stretch>
            <a:fillRect/>
          </a:stretch>
        </p:blipFill>
        <p:spPr>
          <a:xfrm>
            <a:off x="6729610" y="1473205"/>
            <a:ext cx="2147094" cy="1367453"/>
          </a:xfrm>
          <a:prstGeom prst="round2DiagRect">
            <a:avLst/>
          </a:prstGeom>
          <a:ln w="12700">
            <a:miter lim="400000"/>
          </a:ln>
          <a:effectLst>
            <a:outerShdw blurRad="38100" dist="23000" dir="5400000" rotWithShape="0">
              <a:srgbClr val="000000">
                <a:alpha val="35000"/>
              </a:srgbClr>
            </a:outerShdw>
          </a:effectLst>
        </p:spPr>
      </p:pic>
      <p:sp>
        <p:nvSpPr>
          <p:cNvPr id="43" name="Shape 93"/>
          <p:cNvSpPr/>
          <p:nvPr/>
        </p:nvSpPr>
        <p:spPr>
          <a:xfrm>
            <a:off x="1505232" y="6281479"/>
            <a:ext cx="6229269" cy="353943"/>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none" lIns="0" tIns="0" rIns="0" bIns="0">
            <a:spAutoFit/>
          </a:bodyPr>
          <a:lstStyle>
            <a:lvl1pPr indent="-342900" algn="just">
              <a:buClr>
                <a:srgbClr val="B01058"/>
              </a:buClr>
              <a:buFont typeface="Arial"/>
              <a:defRPr sz="2300" b="1" cap="all">
                <a:solidFill>
                  <a:srgbClr val="63595A"/>
                </a:solidFill>
                <a:latin typeface="Berlin Sans FB"/>
                <a:ea typeface="Berlin Sans FB"/>
                <a:cs typeface="Berlin Sans FB"/>
                <a:sym typeface="Berlin Sans FB"/>
              </a:defRPr>
            </a:lvl1pPr>
          </a:lstStyle>
          <a:p>
            <a:pPr lvl="0">
              <a:defRPr sz="1800" b="0" cap="none">
                <a:solidFill>
                  <a:srgbClr val="000000"/>
                </a:solidFill>
              </a:defRPr>
            </a:pPr>
            <a:r>
              <a:rPr sz="2300" b="1" cap="all">
                <a:solidFill>
                  <a:srgbClr val="63595A"/>
                </a:solidFill>
                <a:latin typeface="Helvetica" charset="0"/>
                <a:ea typeface="Helvetica" charset="0"/>
                <a:cs typeface="Helvetica" charset="0"/>
              </a:rPr>
              <a:t>Pacto Libertad con Responsabilidad</a:t>
            </a:r>
          </a:p>
        </p:txBody>
      </p:sp>
    </p:spTree>
    <p:extLst>
      <p:ext uri="{BB962C8B-B14F-4D97-AF65-F5344CB8AC3E}">
        <p14:creationId xmlns:p14="http://schemas.microsoft.com/office/powerpoint/2010/main" val="11529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ipse 38"/>
          <p:cNvSpPr>
            <a:spLocks/>
          </p:cNvSpPr>
          <p:nvPr/>
        </p:nvSpPr>
        <p:spPr>
          <a:xfrm>
            <a:off x="-3204864" y="2934649"/>
            <a:ext cx="16561840" cy="5760640"/>
          </a:xfrm>
          <a:prstGeom prst="ellipse">
            <a:avLst/>
          </a:prstGeom>
          <a:gradFill flip="none" rotWithShape="1">
            <a:gsLst>
              <a:gs pos="0">
                <a:schemeClr val="bg1">
                  <a:lumMod val="75000"/>
                </a:schemeClr>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sp>
        <p:nvSpPr>
          <p:cNvPr id="15" name="Retângulo 14"/>
          <p:cNvSpPr/>
          <p:nvPr/>
        </p:nvSpPr>
        <p:spPr>
          <a:xfrm>
            <a:off x="0" y="4396702"/>
            <a:ext cx="9144000" cy="2660400"/>
          </a:xfrm>
          <a:prstGeom prst="rect">
            <a:avLst/>
          </a:prstGeom>
          <a:solidFill>
            <a:srgbClr val="D3F3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228600" lvl="0" indent="-228600">
              <a:lnSpc>
                <a:spcPct val="200000"/>
              </a:lnSpc>
              <a:buSzPct val="100000"/>
              <a:buChar char="•"/>
            </a:pPr>
            <a:endParaRPr lang="es-ES_tradnl" sz="1600" dirty="0">
              <a:solidFill>
                <a:schemeClr val="tx1">
                  <a:lumMod val="50000"/>
                  <a:lumOff val="50000"/>
                </a:schemeClr>
              </a:solidFill>
              <a:latin typeface="Helvetica" charset="0"/>
              <a:ea typeface="Helvetica" charset="0"/>
              <a:cs typeface="Helvetica" charset="0"/>
              <a:sym typeface="Berlin Sans FB Demi"/>
            </a:endParaRPr>
          </a:p>
        </p:txBody>
      </p:sp>
      <p:sp>
        <p:nvSpPr>
          <p:cNvPr id="39" name="Título 2"/>
          <p:cNvSpPr txBox="1">
            <a:spLocks/>
          </p:cNvSpPr>
          <p:nvPr/>
        </p:nvSpPr>
        <p:spPr bwMode="auto">
          <a:xfrm>
            <a:off x="213692" y="116632"/>
            <a:ext cx="7886700" cy="913070"/>
          </a:xfrm>
          <a:prstGeom prst="rect">
            <a:avLst/>
          </a:prstGeom>
          <a:noFill/>
        </p:spPr>
        <p:txBody>
          <a:bodyPr wrap="square">
            <a:spAutoFit/>
          </a:bodyPr>
          <a:lstStyle>
            <a:defPPr>
              <a:defRPr lang="pt-BR"/>
            </a:defPPr>
            <a:lvl1pPr eaLnBrk="1" fontAlgn="auto" hangingPunct="1">
              <a:spcBef>
                <a:spcPts val="0"/>
              </a:spcBef>
              <a:spcAft>
                <a:spcPts val="0"/>
              </a:spcAft>
              <a:defRPr sz="4400" baseline="30000">
                <a:solidFill>
                  <a:srgbClr val="00AEEF"/>
                </a:solidFill>
                <a:latin typeface="+mj-lt"/>
              </a:defRPr>
            </a:lvl1pPr>
          </a:lstStyle>
          <a:p>
            <a:pPr lvl="0"/>
            <a:r>
              <a:rPr lang="es-ES_tradnl" altLang="pt-BR" dirty="0"/>
              <a:t>Del 96 hasta los días actuales </a:t>
            </a:r>
          </a:p>
          <a:p>
            <a:pPr lvl="0"/>
            <a:r>
              <a:rPr lang="es-ES_tradnl" sz="3600" dirty="0">
                <a:sym typeface="Berlin Sans FB"/>
              </a:rPr>
              <a:t>Renacimiento del sector</a:t>
            </a:r>
          </a:p>
        </p:txBody>
      </p:sp>
      <p:pic>
        <p:nvPicPr>
          <p:cNvPr id="9" name="image22.png"/>
          <p:cNvPicPr/>
          <p:nvPr/>
        </p:nvPicPr>
        <p:blipFill>
          <a:blip r:embed="rId3" cstate="print">
            <a:extLst/>
          </a:blip>
          <a:srcRect l="7475" t="11230" r="7475" b="17885"/>
          <a:stretch>
            <a:fillRect/>
          </a:stretch>
        </p:blipFill>
        <p:spPr>
          <a:xfrm>
            <a:off x="931813" y="1389035"/>
            <a:ext cx="2167607" cy="1445281"/>
          </a:xfrm>
          <a:prstGeom prst="round2DiagRect">
            <a:avLst/>
          </a:prstGeom>
          <a:ln w="12700">
            <a:miter lim="400000"/>
          </a:ln>
          <a:effectLst/>
        </p:spPr>
      </p:pic>
      <p:pic>
        <p:nvPicPr>
          <p:cNvPr id="10" name="image23.png"/>
          <p:cNvPicPr/>
          <p:nvPr/>
        </p:nvPicPr>
        <p:blipFill>
          <a:blip r:embed="rId4" cstate="print">
            <a:extLst/>
          </a:blip>
          <a:srcRect l="1688" t="7918" r="2159" b="12348"/>
          <a:stretch>
            <a:fillRect/>
          </a:stretch>
        </p:blipFill>
        <p:spPr>
          <a:xfrm>
            <a:off x="6044455" y="1400078"/>
            <a:ext cx="2313198" cy="1534571"/>
          </a:xfrm>
          <a:prstGeom prst="round2DiagRect">
            <a:avLst/>
          </a:prstGeom>
          <a:ln w="12700">
            <a:miter lim="400000"/>
          </a:ln>
          <a:effectLst/>
        </p:spPr>
      </p:pic>
      <p:pic>
        <p:nvPicPr>
          <p:cNvPr id="11" name="image25.png"/>
          <p:cNvPicPr/>
          <p:nvPr/>
        </p:nvPicPr>
        <p:blipFill>
          <a:blip r:embed="rId5" cstate="print">
            <a:extLst/>
          </a:blip>
          <a:stretch>
            <a:fillRect/>
          </a:stretch>
        </p:blipFill>
        <p:spPr>
          <a:xfrm>
            <a:off x="3459298" y="1359054"/>
            <a:ext cx="2225404" cy="1505381"/>
          </a:xfrm>
          <a:prstGeom prst="round2DiagRect">
            <a:avLst/>
          </a:prstGeom>
          <a:ln w="12700">
            <a:miter lim="400000"/>
          </a:ln>
          <a:effectLst/>
        </p:spPr>
      </p:pic>
      <p:sp>
        <p:nvSpPr>
          <p:cNvPr id="12" name="Shape 110"/>
          <p:cNvSpPr/>
          <p:nvPr/>
        </p:nvSpPr>
        <p:spPr>
          <a:xfrm>
            <a:off x="597682" y="3356992"/>
            <a:ext cx="7934758" cy="96949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311150" lvl="0" indent="-285750" algn="just">
              <a:lnSpc>
                <a:spcPct val="150000"/>
              </a:lnSpc>
              <a:buSzPct val="119000"/>
              <a:buFont typeface="Arial" charset="0"/>
              <a:buChar char="•"/>
            </a:pPr>
            <a:r>
              <a:rPr lang="es-ES_tradnl" sz="1400" dirty="0">
                <a:solidFill>
                  <a:schemeClr val="tx1">
                    <a:lumMod val="75000"/>
                    <a:lumOff val="25000"/>
                  </a:schemeClr>
                </a:solidFill>
                <a:latin typeface="Helvetica" charset="0"/>
                <a:ea typeface="Helvetica" charset="0"/>
                <a:cs typeface="Helvetica" charset="0"/>
                <a:sym typeface="Berlin Sans FB"/>
              </a:rPr>
              <a:t>La obligación de invertir generó una serie de fusiones y adquisiciones entre las empresas – Los free </a:t>
            </a:r>
            <a:r>
              <a:rPr lang="es-ES_tradnl" sz="1400" dirty="0" err="1">
                <a:solidFill>
                  <a:schemeClr val="tx1">
                    <a:lumMod val="75000"/>
                    <a:lumOff val="25000"/>
                  </a:schemeClr>
                </a:solidFill>
                <a:latin typeface="Helvetica" charset="0"/>
                <a:ea typeface="Helvetica" charset="0"/>
                <a:cs typeface="Helvetica" charset="0"/>
                <a:sym typeface="Berlin Sans FB"/>
              </a:rPr>
              <a:t>riders</a:t>
            </a:r>
            <a:r>
              <a:rPr lang="es-ES_tradnl" sz="1400" dirty="0">
                <a:solidFill>
                  <a:schemeClr val="tx1">
                    <a:lumMod val="75000"/>
                    <a:lumOff val="25000"/>
                  </a:schemeClr>
                </a:solidFill>
                <a:latin typeface="Helvetica" charset="0"/>
                <a:ea typeface="Helvetica" charset="0"/>
                <a:cs typeface="Helvetica" charset="0"/>
                <a:sym typeface="Berlin Sans FB"/>
              </a:rPr>
              <a:t> no tenían más espacio;</a:t>
            </a:r>
          </a:p>
          <a:p>
            <a:pPr marL="311150" lvl="0" indent="-285750" algn="just">
              <a:lnSpc>
                <a:spcPct val="150000"/>
              </a:lnSpc>
              <a:buSzPct val="119000"/>
              <a:buFont typeface="Arial" charset="0"/>
              <a:buChar char="•"/>
            </a:pPr>
            <a:r>
              <a:rPr lang="es-ES_tradnl" sz="1400" dirty="0">
                <a:solidFill>
                  <a:schemeClr val="tx1">
                    <a:lumMod val="75000"/>
                    <a:lumOff val="25000"/>
                  </a:schemeClr>
                </a:solidFill>
                <a:latin typeface="Helvetica" charset="0"/>
                <a:ea typeface="Helvetica" charset="0"/>
                <a:cs typeface="Helvetica" charset="0"/>
                <a:sym typeface="Berlin Sans FB"/>
              </a:rPr>
              <a:t>Las empresas compiten fuertemente entre ellas y ganan en escala.</a:t>
            </a:r>
          </a:p>
        </p:txBody>
      </p:sp>
      <p:graphicFrame>
        <p:nvGraphicFramePr>
          <p:cNvPr id="13" name="Gráfico 12"/>
          <p:cNvGraphicFramePr>
            <a:graphicFrameLocks/>
          </p:cNvGraphicFramePr>
          <p:nvPr>
            <p:extLst>
              <p:ext uri="{D42A27DB-BD31-4B8C-83A1-F6EECF244321}">
                <p14:modId xmlns:p14="http://schemas.microsoft.com/office/powerpoint/2010/main" val="1028398910"/>
              </p:ext>
            </p:extLst>
          </p:nvPr>
        </p:nvGraphicFramePr>
        <p:xfrm>
          <a:off x="213692" y="4365104"/>
          <a:ext cx="4214292" cy="2492896"/>
        </p:xfrm>
        <a:graphic>
          <a:graphicData uri="http://schemas.openxmlformats.org/drawingml/2006/chart">
            <c:chart xmlns:c="http://schemas.openxmlformats.org/drawingml/2006/chart" xmlns:r="http://schemas.openxmlformats.org/officeDocument/2006/relationships" r:id="rId6"/>
          </a:graphicData>
        </a:graphic>
      </p:graphicFrame>
      <p:sp>
        <p:nvSpPr>
          <p:cNvPr id="14" name="Shape 117"/>
          <p:cNvSpPr/>
          <p:nvPr/>
        </p:nvSpPr>
        <p:spPr>
          <a:xfrm>
            <a:off x="5868144" y="4960416"/>
            <a:ext cx="2947446" cy="1268039"/>
          </a:xfrm>
          <a:prstGeom prst="rect">
            <a:avLst/>
          </a:prstGeom>
          <a:solidFill>
            <a:srgbClr val="9A403E"/>
          </a:solidFill>
          <a:ln w="25400">
            <a:solidFill>
              <a:srgbClr val="63595A"/>
            </a:solidFill>
            <a:miter lim="400000"/>
          </a:ln>
          <a:effectLst/>
          <a:extLst>
            <a:ext uri="{C572A759-6A51-4108-AA02-DFA0A04FC94B}">
              <ma14:wrappingTextBoxFlag xmlns:ma14="http://schemas.microsoft.com/office/mac/drawingml/2011/main" val="1"/>
            </a:ext>
          </a:extLst>
        </p:spPr>
        <p:txBody>
          <a:bodyPr wrap="square" lIns="101600" tIns="101600" rIns="101600" bIns="101600">
            <a:spAutoFit/>
          </a:bodyPr>
          <a:lstStyle>
            <a:lvl1pPr>
              <a:lnSpc>
                <a:spcPct val="110000"/>
              </a:lnSpc>
              <a:spcBef>
                <a:spcPts val="100"/>
              </a:spcBef>
              <a:buClr>
                <a:srgbClr val="B01058"/>
              </a:buClr>
              <a:buFont typeface="Arial"/>
              <a:defRPr sz="2200" b="1">
                <a:solidFill>
                  <a:srgbClr val="EBEBEB"/>
                </a:solidFill>
                <a:latin typeface="Helvetica Neue"/>
                <a:ea typeface="Helvetica Neue"/>
                <a:cs typeface="Helvetica Neue"/>
                <a:sym typeface="Helvetica Neue"/>
              </a:defRPr>
            </a:lvl1pPr>
          </a:lstStyle>
          <a:p>
            <a:pPr lvl="0">
              <a:defRPr sz="1800" b="0">
                <a:solidFill>
                  <a:srgbClr val="000000"/>
                </a:solidFill>
              </a:defRPr>
            </a:pPr>
            <a:r>
              <a:rPr sz="1600" b="1" dirty="0">
                <a:solidFill>
                  <a:srgbClr val="EBEBEB"/>
                </a:solidFill>
                <a:latin typeface="Helvetica" charset="0"/>
                <a:ea typeface="Helvetica" charset="0"/>
                <a:cs typeface="Helvetica" charset="0"/>
              </a:rPr>
              <a:t>Tener un sistema de defensa de la competencia activo se hace imprescindible</a:t>
            </a:r>
          </a:p>
        </p:txBody>
      </p:sp>
      <p:sp>
        <p:nvSpPr>
          <p:cNvPr id="16" name="Shape 113"/>
          <p:cNvSpPr/>
          <p:nvPr/>
        </p:nvSpPr>
        <p:spPr>
          <a:xfrm>
            <a:off x="35496" y="6882967"/>
            <a:ext cx="6696744" cy="1231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 b="1"/>
            </a:lvl1pPr>
          </a:lstStyle>
          <a:p>
            <a:pPr lvl="0">
              <a:defRPr sz="1800" b="0"/>
            </a:pPr>
            <a:r>
              <a:rPr sz="800" b="1" dirty="0"/>
              <a:t>Fuente: Agência Nacional do Petróleo, Gás Natural e Biocombustíveis</a:t>
            </a:r>
          </a:p>
        </p:txBody>
      </p:sp>
    </p:spTree>
    <p:extLst>
      <p:ext uri="{BB962C8B-B14F-4D97-AF65-F5344CB8AC3E}">
        <p14:creationId xmlns:p14="http://schemas.microsoft.com/office/powerpoint/2010/main" val="745494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Capa">
  <a:themeElements>
    <a:clrScheme name="iBrain">
      <a:dk1>
        <a:sysClr val="windowText" lastClr="000000"/>
      </a:dk1>
      <a:lt1>
        <a:sysClr val="window" lastClr="FFFFFF"/>
      </a:lt1>
      <a:dk2>
        <a:srgbClr val="232964"/>
      </a:dk2>
      <a:lt2>
        <a:srgbClr val="FFFFFF"/>
      </a:lt2>
      <a:accent1>
        <a:srgbClr val="4F81BD"/>
      </a:accent1>
      <a:accent2>
        <a:srgbClr val="C0504D"/>
      </a:accent2>
      <a:accent3>
        <a:srgbClr val="9BBB59"/>
      </a:accent3>
      <a:accent4>
        <a:srgbClr val="8064A2"/>
      </a:accent4>
      <a:accent5>
        <a:srgbClr val="4BACC6"/>
      </a:accent5>
      <a:accent6>
        <a:srgbClr val="F79646"/>
      </a:accent6>
      <a:hlink>
        <a:srgbClr val="B62079"/>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13003</TotalTime>
  <Words>685</Words>
  <Application>Microsoft Macintosh PowerPoint</Application>
  <PresentationFormat>Apresentação na tela (4:3)</PresentationFormat>
  <Paragraphs>97</Paragraphs>
  <Slides>12</Slides>
  <Notes>6</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12</vt:i4>
      </vt:variant>
    </vt:vector>
  </HeadingPairs>
  <TitlesOfParts>
    <vt:vector size="24" baseType="lpstr">
      <vt:lpstr>Berlin Sans FB</vt:lpstr>
      <vt:lpstr>Berlin Sans FB Demi</vt:lpstr>
      <vt:lpstr>Calibri</vt:lpstr>
      <vt:lpstr>Helvetica</vt:lpstr>
      <vt:lpstr>Helvetica Neue</vt:lpstr>
      <vt:lpstr>Mangal</vt:lpstr>
      <vt:lpstr>MS PGothic</vt:lpstr>
      <vt:lpstr>Open Sans</vt:lpstr>
      <vt:lpstr>Open Sans Light</vt:lpstr>
      <vt:lpstr>Times New Roman</vt:lpstr>
      <vt:lpstr>Arial</vt:lpstr>
      <vt:lpstr>Capa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Diego Alves</cp:lastModifiedBy>
  <cp:revision>255</cp:revision>
  <cp:lastPrinted>2016-12-27T16:52:50Z</cp:lastPrinted>
  <dcterms:created xsi:type="dcterms:W3CDTF">2016-04-01T14:54:19Z</dcterms:created>
  <dcterms:modified xsi:type="dcterms:W3CDTF">2017-05-02T18:58:29Z</dcterms:modified>
</cp:coreProperties>
</file>