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267" r:id="rId2"/>
    <p:sldId id="303" r:id="rId3"/>
    <p:sldId id="313" r:id="rId4"/>
    <p:sldId id="305" r:id="rId5"/>
    <p:sldId id="306" r:id="rId6"/>
    <p:sldId id="307" r:id="rId7"/>
    <p:sldId id="296" r:id="rId8"/>
    <p:sldId id="291" r:id="rId9"/>
    <p:sldId id="311" r:id="rId10"/>
    <p:sldId id="295" r:id="rId11"/>
    <p:sldId id="312" r:id="rId12"/>
    <p:sldId id="317" r:id="rId13"/>
    <p:sldId id="308" r:id="rId14"/>
    <p:sldId id="309" r:id="rId15"/>
    <p:sldId id="316" r:id="rId16"/>
    <p:sldId id="286" r:id="rId17"/>
    <p:sldId id="298" r:id="rId18"/>
    <p:sldId id="310" r:id="rId19"/>
    <p:sldId id="304" r:id="rId20"/>
    <p:sldId id="314" r:id="rId21"/>
    <p:sldId id="315" r:id="rId22"/>
  </p:sldIdLst>
  <p:sldSz cx="9144000" cy="6858000" type="screen4x3"/>
  <p:notesSz cx="6858000" cy="9947275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B300"/>
    <a:srgbClr val="FF0000"/>
    <a:srgbClr val="C0AE00"/>
    <a:srgbClr val="CC9900"/>
    <a:srgbClr val="FFFF00"/>
    <a:srgbClr val="9966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127" autoAdjust="0"/>
  </p:normalViewPr>
  <p:slideViewPr>
    <p:cSldViewPr>
      <p:cViewPr varScale="1">
        <p:scale>
          <a:sx n="109" d="100"/>
          <a:sy n="109" d="100"/>
        </p:scale>
        <p:origin x="1722" y="114"/>
      </p:cViewPr>
      <p:guideLst>
        <p:guide orient="horz" pos="3748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 smtClean="0"/>
              <a:t>Esquema</a:t>
            </a:r>
            <a:r>
              <a:rPr lang="es-CO" baseline="0" dirty="0" smtClean="0"/>
              <a:t> Subsidios</a:t>
            </a:r>
            <a:endParaRPr lang="es-CO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9.4599027840036862E-2"/>
          <c:y val="0.17276129210575519"/>
          <c:w val="0.87359666630772048"/>
          <c:h val="0.561266227871699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Hoja1!$A$2:$A$9</c:f>
              <c:strCache>
                <c:ptCount val="8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  <c:pt idx="6">
                  <c:v>COMERCIAL</c:v>
                </c:pt>
                <c:pt idx="7">
                  <c:v>GOB E INDUSTRIA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0.5</c:v>
                </c:pt>
                <c:pt idx="1">
                  <c:v>0.6</c:v>
                </c:pt>
                <c:pt idx="2">
                  <c:v>0.85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Subsidio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Hoja1!$A$2:$A$9</c:f>
              <c:strCache>
                <c:ptCount val="8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  <c:pt idx="6">
                  <c:v>COMERCIAL</c:v>
                </c:pt>
                <c:pt idx="7">
                  <c:v>GOB E INDUSTRIA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  <c:pt idx="0">
                  <c:v>0.5</c:v>
                </c:pt>
                <c:pt idx="1">
                  <c:v>0.4</c:v>
                </c:pt>
                <c:pt idx="2">
                  <c:v>0.15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Contribucion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Hoja1!$A$2:$A$9</c:f>
              <c:strCache>
                <c:ptCount val="8"/>
                <c:pt idx="0">
                  <c:v>ESTRATO 1</c:v>
                </c:pt>
                <c:pt idx="1">
                  <c:v>ESTRATO 2</c:v>
                </c:pt>
                <c:pt idx="2">
                  <c:v>ESTRATO 3</c:v>
                </c:pt>
                <c:pt idx="3">
                  <c:v>ESTRATO 4</c:v>
                </c:pt>
                <c:pt idx="4">
                  <c:v>ESTRATO 5</c:v>
                </c:pt>
                <c:pt idx="5">
                  <c:v>ESTRATO 6</c:v>
                </c:pt>
                <c:pt idx="6">
                  <c:v>COMERCIAL</c:v>
                </c:pt>
                <c:pt idx="7">
                  <c:v>GOB E INDUSTRIA</c:v>
                </c:pt>
              </c:strCache>
            </c:strRef>
          </c:cat>
          <c:val>
            <c:numRef>
              <c:f>Hoja1!$D$2:$D$9</c:f>
              <c:numCache>
                <c:formatCode>General</c:formatCode>
                <c:ptCount val="8"/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5855648"/>
        <c:axId val="1264123776"/>
      </c:barChart>
      <c:catAx>
        <c:axId val="11858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64123776"/>
        <c:crosses val="autoZero"/>
        <c:auto val="1"/>
        <c:lblAlgn val="ctr"/>
        <c:lblOffset val="100"/>
        <c:noMultiLvlLbl val="0"/>
      </c:catAx>
      <c:valAx>
        <c:axId val="1264123776"/>
        <c:scaling>
          <c:orientation val="minMax"/>
          <c:max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585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998743194687228E-2"/>
          <c:y val="0.8931879909324496"/>
          <c:w val="0.43954611233805396"/>
          <c:h val="0.10681200906755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AEE32-11C1-4CE1-BD0A-44F5B3FEE181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BCDB041F-6EBE-4686-8749-77C26B45CA47}">
      <dgm:prSet phldrT="[Texto]" custT="1"/>
      <dgm:spPr/>
      <dgm:t>
        <a:bodyPr/>
        <a:lstStyle/>
        <a:p>
          <a:r>
            <a:rPr lang="es-CO" sz="2000" dirty="0" smtClean="0"/>
            <a:t>Gestionar vendedores</a:t>
          </a:r>
          <a:endParaRPr lang="es-ES" sz="2000" dirty="0"/>
        </a:p>
      </dgm:t>
    </dgm:pt>
    <dgm:pt modelId="{93CF6BB9-5B94-40DB-8438-01C3557F9486}" type="parTrans" cxnId="{35A0E639-90E0-465B-B0FF-02866163C420}">
      <dgm:prSet/>
      <dgm:spPr/>
      <dgm:t>
        <a:bodyPr/>
        <a:lstStyle/>
        <a:p>
          <a:endParaRPr lang="es-ES" sz="1200"/>
        </a:p>
      </dgm:t>
    </dgm:pt>
    <dgm:pt modelId="{2B4B87D9-708A-4724-9511-20FB494A39B6}" type="sibTrans" cxnId="{35A0E639-90E0-465B-B0FF-02866163C420}">
      <dgm:prSet/>
      <dgm:spPr/>
      <dgm:t>
        <a:bodyPr/>
        <a:lstStyle/>
        <a:p>
          <a:endParaRPr lang="es-ES" sz="1200"/>
        </a:p>
      </dgm:t>
    </dgm:pt>
    <dgm:pt modelId="{0DB8EEA3-28BC-420D-96B1-22DBF70E0A9D}">
      <dgm:prSet phldrT="[Texto]" custT="1"/>
      <dgm:spPr/>
      <dgm:t>
        <a:bodyPr/>
        <a:lstStyle/>
        <a:p>
          <a:r>
            <a:rPr lang="es-CO" sz="2000" dirty="0" smtClean="0"/>
            <a:t>Reporte de ventas</a:t>
          </a:r>
          <a:endParaRPr lang="es-ES" sz="2000" dirty="0"/>
        </a:p>
      </dgm:t>
    </dgm:pt>
    <dgm:pt modelId="{9A01A32E-3C30-4E1D-81F7-24114887C126}" type="sibTrans" cxnId="{6102D8B3-3517-49FB-9FF8-0647DE89131C}">
      <dgm:prSet/>
      <dgm:spPr/>
      <dgm:t>
        <a:bodyPr/>
        <a:lstStyle/>
        <a:p>
          <a:endParaRPr lang="es-ES" sz="1200"/>
        </a:p>
      </dgm:t>
    </dgm:pt>
    <dgm:pt modelId="{9BBF4870-45E5-49FA-9325-94065960482B}" type="parTrans" cxnId="{6102D8B3-3517-49FB-9FF8-0647DE89131C}">
      <dgm:prSet/>
      <dgm:spPr/>
      <dgm:t>
        <a:bodyPr/>
        <a:lstStyle/>
        <a:p>
          <a:endParaRPr lang="es-ES" sz="1200"/>
        </a:p>
      </dgm:t>
    </dgm:pt>
    <dgm:pt modelId="{927AC549-E1D7-41E4-89BC-724560A84422}">
      <dgm:prSet phldrT="[Texto]" custT="1"/>
      <dgm:spPr/>
      <dgm:t>
        <a:bodyPr/>
        <a:lstStyle/>
        <a:p>
          <a:r>
            <a:rPr lang="es-CO" sz="2000" dirty="0" smtClean="0"/>
            <a:t>Registrar cilindros</a:t>
          </a:r>
          <a:endParaRPr lang="es-ES" sz="2000" dirty="0"/>
        </a:p>
      </dgm:t>
    </dgm:pt>
    <dgm:pt modelId="{DC9E7A89-3AEF-43B6-847D-33A9B491F2B3}" type="sibTrans" cxnId="{2F962F80-38F7-4870-A23C-C485CE870E38}">
      <dgm:prSet/>
      <dgm:spPr/>
      <dgm:t>
        <a:bodyPr/>
        <a:lstStyle/>
        <a:p>
          <a:endParaRPr lang="es-ES" sz="1200"/>
        </a:p>
      </dgm:t>
    </dgm:pt>
    <dgm:pt modelId="{452E76DB-DD4E-47DA-9201-C19000B392ED}" type="parTrans" cxnId="{2F962F80-38F7-4870-A23C-C485CE870E38}">
      <dgm:prSet/>
      <dgm:spPr/>
      <dgm:t>
        <a:bodyPr/>
        <a:lstStyle/>
        <a:p>
          <a:endParaRPr lang="es-ES" sz="1200"/>
        </a:p>
      </dgm:t>
    </dgm:pt>
    <dgm:pt modelId="{4972DDDD-DBDD-4279-A539-1FB9908457A2}">
      <dgm:prSet phldrT="[Texto]" custT="1"/>
      <dgm:spPr/>
      <dgm:t>
        <a:bodyPr/>
        <a:lstStyle/>
        <a:p>
          <a:r>
            <a:rPr lang="es-CO" sz="2000" dirty="0" smtClean="0"/>
            <a:t>Registrar y Anular ventas</a:t>
          </a:r>
          <a:endParaRPr lang="es-ES" sz="2000" dirty="0"/>
        </a:p>
      </dgm:t>
    </dgm:pt>
    <dgm:pt modelId="{AF0AF002-2BB5-47F5-95ED-19F5A4571B97}" type="sibTrans" cxnId="{94E78D20-A7F0-4270-965F-1704935E4B1B}">
      <dgm:prSet/>
      <dgm:spPr/>
      <dgm:t>
        <a:bodyPr/>
        <a:lstStyle/>
        <a:p>
          <a:endParaRPr lang="es-ES" sz="1200"/>
        </a:p>
      </dgm:t>
    </dgm:pt>
    <dgm:pt modelId="{23899568-992D-42F7-874C-EF2EDC05DCC0}" type="parTrans" cxnId="{94E78D20-A7F0-4270-965F-1704935E4B1B}">
      <dgm:prSet/>
      <dgm:spPr/>
      <dgm:t>
        <a:bodyPr/>
        <a:lstStyle/>
        <a:p>
          <a:endParaRPr lang="es-ES" sz="1200"/>
        </a:p>
      </dgm:t>
    </dgm:pt>
    <dgm:pt modelId="{267B6D05-5A08-4AEC-87CB-23A0B90E41D6}" type="pres">
      <dgm:prSet presAssocID="{482AEE32-11C1-4CE1-BD0A-44F5B3FEE1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F1916CAB-6C16-429B-9F5A-CA7379A0562D}" type="pres">
      <dgm:prSet presAssocID="{482AEE32-11C1-4CE1-BD0A-44F5B3FEE181}" presName="Name1" presStyleCnt="0"/>
      <dgm:spPr/>
    </dgm:pt>
    <dgm:pt modelId="{219FD505-817C-4336-A8CE-029BD06BF366}" type="pres">
      <dgm:prSet presAssocID="{482AEE32-11C1-4CE1-BD0A-44F5B3FEE181}" presName="cycle" presStyleCnt="0"/>
      <dgm:spPr/>
    </dgm:pt>
    <dgm:pt modelId="{F0868A0E-FC61-4B54-A226-522772D7FC6A}" type="pres">
      <dgm:prSet presAssocID="{482AEE32-11C1-4CE1-BD0A-44F5B3FEE181}" presName="srcNode" presStyleLbl="node1" presStyleIdx="0" presStyleCnt="4"/>
      <dgm:spPr/>
    </dgm:pt>
    <dgm:pt modelId="{D5F47C7A-9AB6-45BD-8336-DE4F08060865}" type="pres">
      <dgm:prSet presAssocID="{482AEE32-11C1-4CE1-BD0A-44F5B3FEE181}" presName="conn" presStyleLbl="parChTrans1D2" presStyleIdx="0" presStyleCnt="1"/>
      <dgm:spPr/>
      <dgm:t>
        <a:bodyPr/>
        <a:lstStyle/>
        <a:p>
          <a:endParaRPr lang="es-CO"/>
        </a:p>
      </dgm:t>
    </dgm:pt>
    <dgm:pt modelId="{F60D1E51-537F-42D0-93AF-4A13591211E5}" type="pres">
      <dgm:prSet presAssocID="{482AEE32-11C1-4CE1-BD0A-44F5B3FEE181}" presName="extraNode" presStyleLbl="node1" presStyleIdx="0" presStyleCnt="4"/>
      <dgm:spPr/>
    </dgm:pt>
    <dgm:pt modelId="{CA623A3B-783A-47D9-8F00-CC648F1F39BF}" type="pres">
      <dgm:prSet presAssocID="{482AEE32-11C1-4CE1-BD0A-44F5B3FEE181}" presName="dstNode" presStyleLbl="node1" presStyleIdx="0" presStyleCnt="4"/>
      <dgm:spPr/>
    </dgm:pt>
    <dgm:pt modelId="{11586741-05F5-473E-9843-2456ECB241C5}" type="pres">
      <dgm:prSet presAssocID="{BCDB041F-6EBE-4686-8749-77C26B45CA4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2B85BA2-00C3-480D-AB7A-BF37318B98F5}" type="pres">
      <dgm:prSet presAssocID="{BCDB041F-6EBE-4686-8749-77C26B45CA47}" presName="accent_1" presStyleCnt="0"/>
      <dgm:spPr/>
    </dgm:pt>
    <dgm:pt modelId="{718E62A1-F8B9-4701-874E-C80ADF06F19A}" type="pres">
      <dgm:prSet presAssocID="{BCDB041F-6EBE-4686-8749-77C26B45CA47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00144B8-A5F8-4684-AD37-1412FB97A6F4}" type="pres">
      <dgm:prSet presAssocID="{4972DDDD-DBDD-4279-A539-1FB9908457A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7E9578-05C3-495C-9DFB-FBCCA5AB3B2D}" type="pres">
      <dgm:prSet presAssocID="{4972DDDD-DBDD-4279-A539-1FB9908457A2}" presName="accent_2" presStyleCnt="0"/>
      <dgm:spPr/>
    </dgm:pt>
    <dgm:pt modelId="{4B584D69-D393-44E0-86F6-4188BF47E9AC}" type="pres">
      <dgm:prSet presAssocID="{4972DDDD-DBDD-4279-A539-1FB9908457A2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38B967E-CF5D-4B96-B30F-5F65200FB0FD}" type="pres">
      <dgm:prSet presAssocID="{927AC549-E1D7-41E4-89BC-724560A8442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5D01945-C330-4946-B6DF-F76C26D66775}" type="pres">
      <dgm:prSet presAssocID="{927AC549-E1D7-41E4-89BC-724560A84422}" presName="accent_3" presStyleCnt="0"/>
      <dgm:spPr/>
    </dgm:pt>
    <dgm:pt modelId="{370DFE2A-3978-4535-BF85-E66B916BB353}" type="pres">
      <dgm:prSet presAssocID="{927AC549-E1D7-41E4-89BC-724560A84422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4476AF6-70E3-43A3-8845-6E05AD95119C}" type="pres">
      <dgm:prSet presAssocID="{0DB8EEA3-28BC-420D-96B1-22DBF70E0A9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D14B964-F6D3-4943-8CD6-B84798D83F4F}" type="pres">
      <dgm:prSet presAssocID="{0DB8EEA3-28BC-420D-96B1-22DBF70E0A9D}" presName="accent_4" presStyleCnt="0"/>
      <dgm:spPr/>
    </dgm:pt>
    <dgm:pt modelId="{F02FCCD3-EF8B-41AC-A570-22BB82EBA8FE}" type="pres">
      <dgm:prSet presAssocID="{0DB8EEA3-28BC-420D-96B1-22DBF70E0A9D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F962F80-38F7-4870-A23C-C485CE870E38}" srcId="{482AEE32-11C1-4CE1-BD0A-44F5B3FEE181}" destId="{927AC549-E1D7-41E4-89BC-724560A84422}" srcOrd="2" destOrd="0" parTransId="{452E76DB-DD4E-47DA-9201-C19000B392ED}" sibTransId="{DC9E7A89-3AEF-43B6-847D-33A9B491F2B3}"/>
    <dgm:cxn modelId="{94E78D20-A7F0-4270-965F-1704935E4B1B}" srcId="{482AEE32-11C1-4CE1-BD0A-44F5B3FEE181}" destId="{4972DDDD-DBDD-4279-A539-1FB9908457A2}" srcOrd="1" destOrd="0" parTransId="{23899568-992D-42F7-874C-EF2EDC05DCC0}" sibTransId="{AF0AF002-2BB5-47F5-95ED-19F5A4571B97}"/>
    <dgm:cxn modelId="{6102D8B3-3517-49FB-9FF8-0647DE89131C}" srcId="{482AEE32-11C1-4CE1-BD0A-44F5B3FEE181}" destId="{0DB8EEA3-28BC-420D-96B1-22DBF70E0A9D}" srcOrd="3" destOrd="0" parTransId="{9BBF4870-45E5-49FA-9325-94065960482B}" sibTransId="{9A01A32E-3C30-4E1D-81F7-24114887C126}"/>
    <dgm:cxn modelId="{F74331BA-D49F-491C-9542-9D9B7BD119B3}" type="presOf" srcId="{4972DDDD-DBDD-4279-A539-1FB9908457A2}" destId="{600144B8-A5F8-4684-AD37-1412FB97A6F4}" srcOrd="0" destOrd="0" presId="urn:microsoft.com/office/officeart/2008/layout/VerticalCurvedList"/>
    <dgm:cxn modelId="{7AA4B8BB-CF83-47F3-A399-24D9D30BF946}" type="presOf" srcId="{2B4B87D9-708A-4724-9511-20FB494A39B6}" destId="{D5F47C7A-9AB6-45BD-8336-DE4F08060865}" srcOrd="0" destOrd="0" presId="urn:microsoft.com/office/officeart/2008/layout/VerticalCurvedList"/>
    <dgm:cxn modelId="{FD9F1096-D85F-4577-8392-32CEF41EE1EE}" type="presOf" srcId="{0DB8EEA3-28BC-420D-96B1-22DBF70E0A9D}" destId="{C4476AF6-70E3-43A3-8845-6E05AD95119C}" srcOrd="0" destOrd="0" presId="urn:microsoft.com/office/officeart/2008/layout/VerticalCurvedList"/>
    <dgm:cxn modelId="{35A0E639-90E0-465B-B0FF-02866163C420}" srcId="{482AEE32-11C1-4CE1-BD0A-44F5B3FEE181}" destId="{BCDB041F-6EBE-4686-8749-77C26B45CA47}" srcOrd="0" destOrd="0" parTransId="{93CF6BB9-5B94-40DB-8438-01C3557F9486}" sibTransId="{2B4B87D9-708A-4724-9511-20FB494A39B6}"/>
    <dgm:cxn modelId="{5A8379A8-C1BA-48E5-A76E-3CEE023D02F4}" type="presOf" srcId="{482AEE32-11C1-4CE1-BD0A-44F5B3FEE181}" destId="{267B6D05-5A08-4AEC-87CB-23A0B90E41D6}" srcOrd="0" destOrd="0" presId="urn:microsoft.com/office/officeart/2008/layout/VerticalCurvedList"/>
    <dgm:cxn modelId="{AC4EF1A0-2B2E-4DDB-B769-B88B773A02F1}" type="presOf" srcId="{BCDB041F-6EBE-4686-8749-77C26B45CA47}" destId="{11586741-05F5-473E-9843-2456ECB241C5}" srcOrd="0" destOrd="0" presId="urn:microsoft.com/office/officeart/2008/layout/VerticalCurvedList"/>
    <dgm:cxn modelId="{BA9D294F-1164-4DD9-B222-9B95AE033F82}" type="presOf" srcId="{927AC549-E1D7-41E4-89BC-724560A84422}" destId="{438B967E-CF5D-4B96-B30F-5F65200FB0FD}" srcOrd="0" destOrd="0" presId="urn:microsoft.com/office/officeart/2008/layout/VerticalCurvedList"/>
    <dgm:cxn modelId="{971FF185-30F9-4CC1-B444-BD80E12965E3}" type="presParOf" srcId="{267B6D05-5A08-4AEC-87CB-23A0B90E41D6}" destId="{F1916CAB-6C16-429B-9F5A-CA7379A0562D}" srcOrd="0" destOrd="0" presId="urn:microsoft.com/office/officeart/2008/layout/VerticalCurvedList"/>
    <dgm:cxn modelId="{4750FAEE-A107-424F-AF0A-090B51D74F08}" type="presParOf" srcId="{F1916CAB-6C16-429B-9F5A-CA7379A0562D}" destId="{219FD505-817C-4336-A8CE-029BD06BF366}" srcOrd="0" destOrd="0" presId="urn:microsoft.com/office/officeart/2008/layout/VerticalCurvedList"/>
    <dgm:cxn modelId="{56C290BD-1E79-4DDA-BF71-0872A8E2BF01}" type="presParOf" srcId="{219FD505-817C-4336-A8CE-029BD06BF366}" destId="{F0868A0E-FC61-4B54-A226-522772D7FC6A}" srcOrd="0" destOrd="0" presId="urn:microsoft.com/office/officeart/2008/layout/VerticalCurvedList"/>
    <dgm:cxn modelId="{1A087138-DAEC-4DC5-B9EE-047DEEB4D07C}" type="presParOf" srcId="{219FD505-817C-4336-A8CE-029BD06BF366}" destId="{D5F47C7A-9AB6-45BD-8336-DE4F08060865}" srcOrd="1" destOrd="0" presId="urn:microsoft.com/office/officeart/2008/layout/VerticalCurvedList"/>
    <dgm:cxn modelId="{9F6686AD-4388-4437-B933-785E9F245615}" type="presParOf" srcId="{219FD505-817C-4336-A8CE-029BD06BF366}" destId="{F60D1E51-537F-42D0-93AF-4A13591211E5}" srcOrd="2" destOrd="0" presId="urn:microsoft.com/office/officeart/2008/layout/VerticalCurvedList"/>
    <dgm:cxn modelId="{6A14B6CF-0E0E-4BDF-B599-11CB5728151E}" type="presParOf" srcId="{219FD505-817C-4336-A8CE-029BD06BF366}" destId="{CA623A3B-783A-47D9-8F00-CC648F1F39BF}" srcOrd="3" destOrd="0" presId="urn:microsoft.com/office/officeart/2008/layout/VerticalCurvedList"/>
    <dgm:cxn modelId="{3D5D3465-9F1D-4A88-8890-0160D6C83264}" type="presParOf" srcId="{F1916CAB-6C16-429B-9F5A-CA7379A0562D}" destId="{11586741-05F5-473E-9843-2456ECB241C5}" srcOrd="1" destOrd="0" presId="urn:microsoft.com/office/officeart/2008/layout/VerticalCurvedList"/>
    <dgm:cxn modelId="{806D37B0-8DDB-4488-8AB2-DB5240B6DFDE}" type="presParOf" srcId="{F1916CAB-6C16-429B-9F5A-CA7379A0562D}" destId="{52B85BA2-00C3-480D-AB7A-BF37318B98F5}" srcOrd="2" destOrd="0" presId="urn:microsoft.com/office/officeart/2008/layout/VerticalCurvedList"/>
    <dgm:cxn modelId="{31FB40E6-8F78-4C2F-BBA7-CF532F16FE35}" type="presParOf" srcId="{52B85BA2-00C3-480D-AB7A-BF37318B98F5}" destId="{718E62A1-F8B9-4701-874E-C80ADF06F19A}" srcOrd="0" destOrd="0" presId="urn:microsoft.com/office/officeart/2008/layout/VerticalCurvedList"/>
    <dgm:cxn modelId="{18DD6F46-4933-4BF2-A5FB-F118D500137E}" type="presParOf" srcId="{F1916CAB-6C16-429B-9F5A-CA7379A0562D}" destId="{600144B8-A5F8-4684-AD37-1412FB97A6F4}" srcOrd="3" destOrd="0" presId="urn:microsoft.com/office/officeart/2008/layout/VerticalCurvedList"/>
    <dgm:cxn modelId="{3E5EC32B-2473-4C39-B5A1-6943791BBAE0}" type="presParOf" srcId="{F1916CAB-6C16-429B-9F5A-CA7379A0562D}" destId="{A77E9578-05C3-495C-9DFB-FBCCA5AB3B2D}" srcOrd="4" destOrd="0" presId="urn:microsoft.com/office/officeart/2008/layout/VerticalCurvedList"/>
    <dgm:cxn modelId="{F47A1AF4-96F1-42C8-A222-22BA5D367B64}" type="presParOf" srcId="{A77E9578-05C3-495C-9DFB-FBCCA5AB3B2D}" destId="{4B584D69-D393-44E0-86F6-4188BF47E9AC}" srcOrd="0" destOrd="0" presId="urn:microsoft.com/office/officeart/2008/layout/VerticalCurvedList"/>
    <dgm:cxn modelId="{E6D28B4B-41E8-4534-9D4D-C24A4C6399B6}" type="presParOf" srcId="{F1916CAB-6C16-429B-9F5A-CA7379A0562D}" destId="{438B967E-CF5D-4B96-B30F-5F65200FB0FD}" srcOrd="5" destOrd="0" presId="urn:microsoft.com/office/officeart/2008/layout/VerticalCurvedList"/>
    <dgm:cxn modelId="{6B763918-AA04-4CB1-AC2D-21F2635FE9AC}" type="presParOf" srcId="{F1916CAB-6C16-429B-9F5A-CA7379A0562D}" destId="{E5D01945-C330-4946-B6DF-F76C26D66775}" srcOrd="6" destOrd="0" presId="urn:microsoft.com/office/officeart/2008/layout/VerticalCurvedList"/>
    <dgm:cxn modelId="{DBC60FDF-541B-48FE-AF76-61D418CAF0D9}" type="presParOf" srcId="{E5D01945-C330-4946-B6DF-F76C26D66775}" destId="{370DFE2A-3978-4535-BF85-E66B916BB353}" srcOrd="0" destOrd="0" presId="urn:microsoft.com/office/officeart/2008/layout/VerticalCurvedList"/>
    <dgm:cxn modelId="{B93DB529-64B1-4AFE-B113-77DAA36815D8}" type="presParOf" srcId="{F1916CAB-6C16-429B-9F5A-CA7379A0562D}" destId="{C4476AF6-70E3-43A3-8845-6E05AD95119C}" srcOrd="7" destOrd="0" presId="urn:microsoft.com/office/officeart/2008/layout/VerticalCurvedList"/>
    <dgm:cxn modelId="{8A974FDC-19FE-4537-9DA3-DB3260FE675C}" type="presParOf" srcId="{F1916CAB-6C16-429B-9F5A-CA7379A0562D}" destId="{3D14B964-F6D3-4943-8CD6-B84798D83F4F}" srcOrd="8" destOrd="0" presId="urn:microsoft.com/office/officeart/2008/layout/VerticalCurvedList"/>
    <dgm:cxn modelId="{FB8DCA8C-B2DD-43DA-BC60-D7777569839F}" type="presParOf" srcId="{3D14B964-F6D3-4943-8CD6-B84798D83F4F}" destId="{F02FCCD3-EF8B-41AC-A570-22BB82EBA8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475E48-C9F1-4C34-9A02-DCE431B0CFB2}" type="doc">
      <dgm:prSet loTypeId="urn:microsoft.com/office/officeart/2008/layout/PictureStrips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30B49467-8939-494F-99F7-0649E3D3313F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="0" dirty="0" smtClean="0"/>
            <a:t>Ley 142 de 1994. Ley de servicios públicos domiciliarios.</a:t>
          </a:r>
          <a:endParaRPr lang="es-ES" sz="1600" dirty="0"/>
        </a:p>
      </dgm:t>
    </dgm:pt>
    <dgm:pt modelId="{4B01D502-F0EE-47AA-8F4A-9DAD06D521EC}" type="parTrans" cxnId="{11B4F62B-6976-4952-B995-15250B93C509}">
      <dgm:prSet/>
      <dgm:spPr/>
      <dgm:t>
        <a:bodyPr/>
        <a:lstStyle/>
        <a:p>
          <a:endParaRPr lang="es-ES"/>
        </a:p>
      </dgm:t>
    </dgm:pt>
    <dgm:pt modelId="{77CF2A04-84BB-4E29-8966-66271D9DEFBD}" type="sibTrans" cxnId="{11B4F62B-6976-4952-B995-15250B93C509}">
      <dgm:prSet/>
      <dgm:spPr/>
      <dgm:t>
        <a:bodyPr/>
        <a:lstStyle/>
        <a:p>
          <a:endParaRPr lang="es-ES"/>
        </a:p>
      </dgm:t>
    </dgm:pt>
    <dgm:pt modelId="{9E79A158-9B33-483E-89C3-C6B4F6F36592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" sz="1600" b="0" dirty="0" smtClean="0">
              <a:sym typeface="Arial"/>
            </a:rPr>
            <a:t>Resolución CREG 023 de 2008</a:t>
          </a:r>
          <a:endParaRPr lang="es-ES" sz="1600" dirty="0"/>
        </a:p>
      </dgm:t>
    </dgm:pt>
    <dgm:pt modelId="{EAAC017E-67C4-4F63-A3A3-1BD8C983F4C4}" type="parTrans" cxnId="{DE5CFDA3-41AF-4925-BD33-EC57E2CBDE47}">
      <dgm:prSet/>
      <dgm:spPr/>
      <dgm:t>
        <a:bodyPr/>
        <a:lstStyle/>
        <a:p>
          <a:endParaRPr lang="es-ES"/>
        </a:p>
      </dgm:t>
    </dgm:pt>
    <dgm:pt modelId="{EBCAE92D-E315-41EF-8FDD-619C15EB8507}" type="sibTrans" cxnId="{DE5CFDA3-41AF-4925-BD33-EC57E2CBDE47}">
      <dgm:prSet/>
      <dgm:spPr/>
      <dgm:t>
        <a:bodyPr/>
        <a:lstStyle/>
        <a:p>
          <a:endParaRPr lang="es-ES"/>
        </a:p>
      </dgm:t>
    </dgm:pt>
    <dgm:pt modelId="{793E50A9-F2E0-450D-A21C-A04E3DA923C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400" b="0" dirty="0" smtClean="0"/>
            <a:t>Decreto No 2195 del 7 de octubre de 2013. </a:t>
          </a:r>
        </a:p>
        <a:p>
          <a:r>
            <a:rPr lang="es-CO" sz="1400" b="0" dirty="0" smtClean="0"/>
            <a:t>Establece el otorgamiento de subsidios al Consumo de GLP distribuido por cilindros. </a:t>
          </a:r>
          <a:endParaRPr lang="es-ES" sz="1400" dirty="0"/>
        </a:p>
      </dgm:t>
    </dgm:pt>
    <dgm:pt modelId="{53768491-0FD3-4A1A-A33F-9D620D9BE233}" type="parTrans" cxnId="{23999F18-1AB5-4BF9-B88A-21C64C9B1BF9}">
      <dgm:prSet/>
      <dgm:spPr/>
      <dgm:t>
        <a:bodyPr/>
        <a:lstStyle/>
        <a:p>
          <a:endParaRPr lang="es-ES"/>
        </a:p>
      </dgm:t>
    </dgm:pt>
    <dgm:pt modelId="{A605B561-09B2-45F3-AA8F-E37A11538F77}" type="sibTrans" cxnId="{23999F18-1AB5-4BF9-B88A-21C64C9B1BF9}">
      <dgm:prSet/>
      <dgm:spPr/>
      <dgm:t>
        <a:bodyPr/>
        <a:lstStyle/>
        <a:p>
          <a:endParaRPr lang="es-ES"/>
        </a:p>
      </dgm:t>
    </dgm:pt>
    <dgm:pt modelId="{59A928D4-2E54-478D-9184-C72EDC31573C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="0" dirty="0" smtClean="0"/>
            <a:t>Resolución MINMINAS 9 0434 del 24 de abril de 2014. </a:t>
          </a:r>
          <a:endParaRPr lang="es-ES" sz="1600" dirty="0"/>
        </a:p>
      </dgm:t>
    </dgm:pt>
    <dgm:pt modelId="{DC2E6050-DBB4-456E-8E60-AED0DD7B7EBF}" type="parTrans" cxnId="{4ACF8336-0066-44F0-B817-B39E37D4D2B8}">
      <dgm:prSet/>
      <dgm:spPr/>
      <dgm:t>
        <a:bodyPr/>
        <a:lstStyle/>
        <a:p>
          <a:endParaRPr lang="es-ES"/>
        </a:p>
      </dgm:t>
    </dgm:pt>
    <dgm:pt modelId="{DD97406C-1B63-42FB-BE0B-0815981B46A8}" type="sibTrans" cxnId="{4ACF8336-0066-44F0-B817-B39E37D4D2B8}">
      <dgm:prSet/>
      <dgm:spPr/>
      <dgm:t>
        <a:bodyPr/>
        <a:lstStyle/>
        <a:p>
          <a:endParaRPr lang="es-ES"/>
        </a:p>
      </dgm:t>
    </dgm:pt>
    <dgm:pt modelId="{E63B7CCE-5CE3-4481-BFE1-37E322FA4C7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="0" dirty="0" smtClean="0"/>
            <a:t>Resolución MINMINAS 9 0502 del 9 de mayo de 2014. </a:t>
          </a:r>
        </a:p>
      </dgm:t>
    </dgm:pt>
    <dgm:pt modelId="{7DAE9451-B060-449F-AF47-2406922DBA7B}" type="parTrans" cxnId="{B138A0BA-4D36-4717-9764-C5F1CF067D21}">
      <dgm:prSet/>
      <dgm:spPr/>
      <dgm:t>
        <a:bodyPr/>
        <a:lstStyle/>
        <a:p>
          <a:endParaRPr lang="es-ES"/>
        </a:p>
      </dgm:t>
    </dgm:pt>
    <dgm:pt modelId="{81ECD712-EEA3-4213-B2DE-B1B627B80E69}" type="sibTrans" cxnId="{B138A0BA-4D36-4717-9764-C5F1CF067D21}">
      <dgm:prSet/>
      <dgm:spPr/>
      <dgm:t>
        <a:bodyPr/>
        <a:lstStyle/>
        <a:p>
          <a:endParaRPr lang="es-ES"/>
        </a:p>
      </dgm:t>
    </dgm:pt>
    <dgm:pt modelId="{6471DF17-F07B-4FD0-88B9-ECB0EA75395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="0" dirty="0" smtClean="0"/>
            <a:t>Resolución MINMINAS 9 0580 del 30 de mayo de 2014</a:t>
          </a:r>
        </a:p>
      </dgm:t>
    </dgm:pt>
    <dgm:pt modelId="{7572FEC8-7F91-43FC-BC4E-2B8B78891513}" type="parTrans" cxnId="{3E42FDA8-D4FB-48C6-8C59-E9FA349BD30D}">
      <dgm:prSet/>
      <dgm:spPr/>
      <dgm:t>
        <a:bodyPr/>
        <a:lstStyle/>
        <a:p>
          <a:endParaRPr lang="es-ES"/>
        </a:p>
      </dgm:t>
    </dgm:pt>
    <dgm:pt modelId="{F9783601-C35B-4C9A-B03F-DF51D9E1224B}" type="sibTrans" cxnId="{3E42FDA8-D4FB-48C6-8C59-E9FA349BD30D}">
      <dgm:prSet/>
      <dgm:spPr/>
      <dgm:t>
        <a:bodyPr/>
        <a:lstStyle/>
        <a:p>
          <a:endParaRPr lang="es-ES"/>
        </a:p>
      </dgm:t>
    </dgm:pt>
    <dgm:pt modelId="{BF3CA49D-2085-4729-9070-53E45D44B548}" type="pres">
      <dgm:prSet presAssocID="{1A475E48-C9F1-4C34-9A02-DCE431B0CF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A35FDD-E8EE-408A-AF13-BFB6D90B012F}" type="pres">
      <dgm:prSet presAssocID="{30B49467-8939-494F-99F7-0649E3D3313F}" presName="composite" presStyleCnt="0"/>
      <dgm:spPr/>
      <dgm:t>
        <a:bodyPr/>
        <a:lstStyle/>
        <a:p>
          <a:endParaRPr lang="es-ES"/>
        </a:p>
      </dgm:t>
    </dgm:pt>
    <dgm:pt modelId="{3715A122-0E64-48FA-9E54-BA11030DDE87}" type="pres">
      <dgm:prSet presAssocID="{30B49467-8939-494F-99F7-0649E3D3313F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6413F9-6E7A-44ED-91A6-1DD262C80970}" type="pres">
      <dgm:prSet presAssocID="{30B49467-8939-494F-99F7-0649E3D3313F}" presName="rect2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AA5CEC1-2B22-45B7-B155-FB873DA011D7}" type="pres">
      <dgm:prSet presAssocID="{77CF2A04-84BB-4E29-8966-66271D9DEFBD}" presName="sibTrans" presStyleCnt="0"/>
      <dgm:spPr/>
      <dgm:t>
        <a:bodyPr/>
        <a:lstStyle/>
        <a:p>
          <a:endParaRPr lang="es-ES"/>
        </a:p>
      </dgm:t>
    </dgm:pt>
    <dgm:pt modelId="{D4F02302-3EB6-47DA-A979-6CDDEB789DEB}" type="pres">
      <dgm:prSet presAssocID="{9E79A158-9B33-483E-89C3-C6B4F6F36592}" presName="composite" presStyleCnt="0"/>
      <dgm:spPr/>
      <dgm:t>
        <a:bodyPr/>
        <a:lstStyle/>
        <a:p>
          <a:endParaRPr lang="es-ES"/>
        </a:p>
      </dgm:t>
    </dgm:pt>
    <dgm:pt modelId="{8A3D87EE-C6C5-4055-BAB5-E51907E06E69}" type="pres">
      <dgm:prSet presAssocID="{9E79A158-9B33-483E-89C3-C6B4F6F36592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D788AB-FED3-4329-9E60-FFE783F94AAF}" type="pres">
      <dgm:prSet presAssocID="{9E79A158-9B33-483E-89C3-C6B4F6F36592}" presName="rect2" presStyleLbl="fgImgPlace1" presStyleIdx="1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68E45BE-5B92-485C-8A56-0C53DD484169}" type="pres">
      <dgm:prSet presAssocID="{EBCAE92D-E315-41EF-8FDD-619C15EB8507}" presName="sibTrans" presStyleCnt="0"/>
      <dgm:spPr/>
      <dgm:t>
        <a:bodyPr/>
        <a:lstStyle/>
        <a:p>
          <a:endParaRPr lang="es-ES"/>
        </a:p>
      </dgm:t>
    </dgm:pt>
    <dgm:pt modelId="{D62FA803-5C06-4382-9383-0AA6321A4586}" type="pres">
      <dgm:prSet presAssocID="{793E50A9-F2E0-450D-A21C-A04E3DA923C0}" presName="composite" presStyleCnt="0"/>
      <dgm:spPr/>
      <dgm:t>
        <a:bodyPr/>
        <a:lstStyle/>
        <a:p>
          <a:endParaRPr lang="es-ES"/>
        </a:p>
      </dgm:t>
    </dgm:pt>
    <dgm:pt modelId="{CA43CDE0-DCCA-4E6C-ACF6-F47F180383D2}" type="pres">
      <dgm:prSet presAssocID="{793E50A9-F2E0-450D-A21C-A04E3DA923C0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463E03-B5D4-4FE2-AE95-DFC423897C5E}" type="pres">
      <dgm:prSet presAssocID="{793E50A9-F2E0-450D-A21C-A04E3DA923C0}" presName="rect2" presStyleLbl="fgImgPlace1" presStyleIdx="2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6ADAE63-2D69-4887-8F1B-5DFAC1FECE3D}" type="pres">
      <dgm:prSet presAssocID="{A605B561-09B2-45F3-AA8F-E37A11538F77}" presName="sibTrans" presStyleCnt="0"/>
      <dgm:spPr/>
      <dgm:t>
        <a:bodyPr/>
        <a:lstStyle/>
        <a:p>
          <a:endParaRPr lang="es-ES"/>
        </a:p>
      </dgm:t>
    </dgm:pt>
    <dgm:pt modelId="{EF80F06D-F674-4793-AF54-4CB4C9ECFE0C}" type="pres">
      <dgm:prSet presAssocID="{59A928D4-2E54-478D-9184-C72EDC31573C}" presName="composite" presStyleCnt="0"/>
      <dgm:spPr/>
      <dgm:t>
        <a:bodyPr/>
        <a:lstStyle/>
        <a:p>
          <a:endParaRPr lang="es-ES"/>
        </a:p>
      </dgm:t>
    </dgm:pt>
    <dgm:pt modelId="{F77A528B-268C-427B-99FC-C24BDA026529}" type="pres">
      <dgm:prSet presAssocID="{59A928D4-2E54-478D-9184-C72EDC31573C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6097C5-E095-429E-AF53-A6801E546F72}" type="pres">
      <dgm:prSet presAssocID="{59A928D4-2E54-478D-9184-C72EDC31573C}" presName="rect2" presStyleLbl="fgImgPlace1" presStyleIdx="3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D558CE8-8B64-4610-B297-14E3C04A4BA2}" type="pres">
      <dgm:prSet presAssocID="{DD97406C-1B63-42FB-BE0B-0815981B46A8}" presName="sibTrans" presStyleCnt="0"/>
      <dgm:spPr/>
      <dgm:t>
        <a:bodyPr/>
        <a:lstStyle/>
        <a:p>
          <a:endParaRPr lang="es-ES"/>
        </a:p>
      </dgm:t>
    </dgm:pt>
    <dgm:pt modelId="{4B056E65-6B3B-48A9-A846-957A74284652}" type="pres">
      <dgm:prSet presAssocID="{E63B7CCE-5CE3-4481-BFE1-37E322FA4C7A}" presName="composite" presStyleCnt="0"/>
      <dgm:spPr/>
      <dgm:t>
        <a:bodyPr/>
        <a:lstStyle/>
        <a:p>
          <a:endParaRPr lang="es-ES"/>
        </a:p>
      </dgm:t>
    </dgm:pt>
    <dgm:pt modelId="{7C0B3133-3162-420D-8FEC-09BDDBCAD825}" type="pres">
      <dgm:prSet presAssocID="{E63B7CCE-5CE3-4481-BFE1-37E322FA4C7A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8AAF57-F57D-48D8-A4BD-C4C31BD99A07}" type="pres">
      <dgm:prSet presAssocID="{E63B7CCE-5CE3-4481-BFE1-37E322FA4C7A}" presName="rect2" presStyleLbl="fgImgPlace1" presStyleIdx="4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FF6CB81-4417-4A73-AF79-95B17F5D95B2}" type="pres">
      <dgm:prSet presAssocID="{81ECD712-EEA3-4213-B2DE-B1B627B80E69}" presName="sibTrans" presStyleCnt="0"/>
      <dgm:spPr/>
      <dgm:t>
        <a:bodyPr/>
        <a:lstStyle/>
        <a:p>
          <a:endParaRPr lang="es-ES"/>
        </a:p>
      </dgm:t>
    </dgm:pt>
    <dgm:pt modelId="{17712C01-7142-49CD-9BC8-DFEB2CA1C31C}" type="pres">
      <dgm:prSet presAssocID="{6471DF17-F07B-4FD0-88B9-ECB0EA75395D}" presName="composite" presStyleCnt="0"/>
      <dgm:spPr/>
      <dgm:t>
        <a:bodyPr/>
        <a:lstStyle/>
        <a:p>
          <a:endParaRPr lang="es-ES"/>
        </a:p>
      </dgm:t>
    </dgm:pt>
    <dgm:pt modelId="{AB34FF7E-C573-4EA4-A0AB-0F0957BC7B0A}" type="pres">
      <dgm:prSet presAssocID="{6471DF17-F07B-4FD0-88B9-ECB0EA75395D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007E17-1FC3-4BC6-8A9B-05AB377E7D15}" type="pres">
      <dgm:prSet presAssocID="{6471DF17-F07B-4FD0-88B9-ECB0EA75395D}" presName="rect2" presStyleLbl="fgImgPlace1" presStyleIdx="5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45B74E16-0562-4BD8-9D98-BF7823972A61}" type="presOf" srcId="{30B49467-8939-494F-99F7-0649E3D3313F}" destId="{3715A122-0E64-48FA-9E54-BA11030DDE87}" srcOrd="0" destOrd="0" presId="urn:microsoft.com/office/officeart/2008/layout/PictureStrips"/>
    <dgm:cxn modelId="{11B4F62B-6976-4952-B995-15250B93C509}" srcId="{1A475E48-C9F1-4C34-9A02-DCE431B0CFB2}" destId="{30B49467-8939-494F-99F7-0649E3D3313F}" srcOrd="0" destOrd="0" parTransId="{4B01D502-F0EE-47AA-8F4A-9DAD06D521EC}" sibTransId="{77CF2A04-84BB-4E29-8966-66271D9DEFBD}"/>
    <dgm:cxn modelId="{B138A0BA-4D36-4717-9764-C5F1CF067D21}" srcId="{1A475E48-C9F1-4C34-9A02-DCE431B0CFB2}" destId="{E63B7CCE-5CE3-4481-BFE1-37E322FA4C7A}" srcOrd="4" destOrd="0" parTransId="{7DAE9451-B060-449F-AF47-2406922DBA7B}" sibTransId="{81ECD712-EEA3-4213-B2DE-B1B627B80E69}"/>
    <dgm:cxn modelId="{31BAD34D-769F-48D7-8B46-A29D550FCA7A}" type="presOf" srcId="{793E50A9-F2E0-450D-A21C-A04E3DA923C0}" destId="{CA43CDE0-DCCA-4E6C-ACF6-F47F180383D2}" srcOrd="0" destOrd="0" presId="urn:microsoft.com/office/officeart/2008/layout/PictureStrips"/>
    <dgm:cxn modelId="{DE5CFDA3-41AF-4925-BD33-EC57E2CBDE47}" srcId="{1A475E48-C9F1-4C34-9A02-DCE431B0CFB2}" destId="{9E79A158-9B33-483E-89C3-C6B4F6F36592}" srcOrd="1" destOrd="0" parTransId="{EAAC017E-67C4-4F63-A3A3-1BD8C983F4C4}" sibTransId="{EBCAE92D-E315-41EF-8FDD-619C15EB8507}"/>
    <dgm:cxn modelId="{2C33299F-CF9C-460B-B80E-962B4E097739}" type="presOf" srcId="{6471DF17-F07B-4FD0-88B9-ECB0EA75395D}" destId="{AB34FF7E-C573-4EA4-A0AB-0F0957BC7B0A}" srcOrd="0" destOrd="0" presId="urn:microsoft.com/office/officeart/2008/layout/PictureStrips"/>
    <dgm:cxn modelId="{2317220E-F75B-4E20-9B63-8155A24C8212}" type="presOf" srcId="{59A928D4-2E54-478D-9184-C72EDC31573C}" destId="{F77A528B-268C-427B-99FC-C24BDA026529}" srcOrd="0" destOrd="0" presId="urn:microsoft.com/office/officeart/2008/layout/PictureStrips"/>
    <dgm:cxn modelId="{176489F6-B800-4B87-8ECD-464F4CE8AC30}" type="presOf" srcId="{1A475E48-C9F1-4C34-9A02-DCE431B0CFB2}" destId="{BF3CA49D-2085-4729-9070-53E45D44B548}" srcOrd="0" destOrd="0" presId="urn:microsoft.com/office/officeart/2008/layout/PictureStrips"/>
    <dgm:cxn modelId="{A992EC35-E806-4C09-BE1C-460EF352A812}" type="presOf" srcId="{9E79A158-9B33-483E-89C3-C6B4F6F36592}" destId="{8A3D87EE-C6C5-4055-BAB5-E51907E06E69}" srcOrd="0" destOrd="0" presId="urn:microsoft.com/office/officeart/2008/layout/PictureStrips"/>
    <dgm:cxn modelId="{4ACF8336-0066-44F0-B817-B39E37D4D2B8}" srcId="{1A475E48-C9F1-4C34-9A02-DCE431B0CFB2}" destId="{59A928D4-2E54-478D-9184-C72EDC31573C}" srcOrd="3" destOrd="0" parTransId="{DC2E6050-DBB4-456E-8E60-AED0DD7B7EBF}" sibTransId="{DD97406C-1B63-42FB-BE0B-0815981B46A8}"/>
    <dgm:cxn modelId="{3E42FDA8-D4FB-48C6-8C59-E9FA349BD30D}" srcId="{1A475E48-C9F1-4C34-9A02-DCE431B0CFB2}" destId="{6471DF17-F07B-4FD0-88B9-ECB0EA75395D}" srcOrd="5" destOrd="0" parTransId="{7572FEC8-7F91-43FC-BC4E-2B8B78891513}" sibTransId="{F9783601-C35B-4C9A-B03F-DF51D9E1224B}"/>
    <dgm:cxn modelId="{230B0B4E-C9E7-409B-914F-057D13B639F5}" type="presOf" srcId="{E63B7CCE-5CE3-4481-BFE1-37E322FA4C7A}" destId="{7C0B3133-3162-420D-8FEC-09BDDBCAD825}" srcOrd="0" destOrd="0" presId="urn:microsoft.com/office/officeart/2008/layout/PictureStrips"/>
    <dgm:cxn modelId="{23999F18-1AB5-4BF9-B88A-21C64C9B1BF9}" srcId="{1A475E48-C9F1-4C34-9A02-DCE431B0CFB2}" destId="{793E50A9-F2E0-450D-A21C-A04E3DA923C0}" srcOrd="2" destOrd="0" parTransId="{53768491-0FD3-4A1A-A33F-9D620D9BE233}" sibTransId="{A605B561-09B2-45F3-AA8F-E37A11538F77}"/>
    <dgm:cxn modelId="{86057ED6-5428-47CA-9041-AEA109F3223C}" type="presParOf" srcId="{BF3CA49D-2085-4729-9070-53E45D44B548}" destId="{AEA35FDD-E8EE-408A-AF13-BFB6D90B012F}" srcOrd="0" destOrd="0" presId="urn:microsoft.com/office/officeart/2008/layout/PictureStrips"/>
    <dgm:cxn modelId="{5492206C-8D4C-4A35-8D98-CA4E342C322F}" type="presParOf" srcId="{AEA35FDD-E8EE-408A-AF13-BFB6D90B012F}" destId="{3715A122-0E64-48FA-9E54-BA11030DDE87}" srcOrd="0" destOrd="0" presId="urn:microsoft.com/office/officeart/2008/layout/PictureStrips"/>
    <dgm:cxn modelId="{04BDAE7C-559B-477C-AB02-E289BA03ADC8}" type="presParOf" srcId="{AEA35FDD-E8EE-408A-AF13-BFB6D90B012F}" destId="{896413F9-6E7A-44ED-91A6-1DD262C80970}" srcOrd="1" destOrd="0" presId="urn:microsoft.com/office/officeart/2008/layout/PictureStrips"/>
    <dgm:cxn modelId="{95F6C20C-2CAC-451A-9BA8-1772E6E82334}" type="presParOf" srcId="{BF3CA49D-2085-4729-9070-53E45D44B548}" destId="{0AA5CEC1-2B22-45B7-B155-FB873DA011D7}" srcOrd="1" destOrd="0" presId="urn:microsoft.com/office/officeart/2008/layout/PictureStrips"/>
    <dgm:cxn modelId="{B477739F-8490-40F8-8BFB-FED386DEB2B1}" type="presParOf" srcId="{BF3CA49D-2085-4729-9070-53E45D44B548}" destId="{D4F02302-3EB6-47DA-A979-6CDDEB789DEB}" srcOrd="2" destOrd="0" presId="urn:microsoft.com/office/officeart/2008/layout/PictureStrips"/>
    <dgm:cxn modelId="{4D8D53B4-94A1-44A1-8D8B-D268DFB54E8D}" type="presParOf" srcId="{D4F02302-3EB6-47DA-A979-6CDDEB789DEB}" destId="{8A3D87EE-C6C5-4055-BAB5-E51907E06E69}" srcOrd="0" destOrd="0" presId="urn:microsoft.com/office/officeart/2008/layout/PictureStrips"/>
    <dgm:cxn modelId="{AAE92A85-6BB7-416C-9960-D5C2FBF11D64}" type="presParOf" srcId="{D4F02302-3EB6-47DA-A979-6CDDEB789DEB}" destId="{D4D788AB-FED3-4329-9E60-FFE783F94AAF}" srcOrd="1" destOrd="0" presId="urn:microsoft.com/office/officeart/2008/layout/PictureStrips"/>
    <dgm:cxn modelId="{ADF11D71-F047-4D9B-AC30-E7FD6FDE6A73}" type="presParOf" srcId="{BF3CA49D-2085-4729-9070-53E45D44B548}" destId="{D68E45BE-5B92-485C-8A56-0C53DD484169}" srcOrd="3" destOrd="0" presId="urn:microsoft.com/office/officeart/2008/layout/PictureStrips"/>
    <dgm:cxn modelId="{4BE4081A-7DD0-45BD-9463-C314EE05C5E6}" type="presParOf" srcId="{BF3CA49D-2085-4729-9070-53E45D44B548}" destId="{D62FA803-5C06-4382-9383-0AA6321A4586}" srcOrd="4" destOrd="0" presId="urn:microsoft.com/office/officeart/2008/layout/PictureStrips"/>
    <dgm:cxn modelId="{6A35CFE2-44CF-4C45-A004-ABD94BD06FCF}" type="presParOf" srcId="{D62FA803-5C06-4382-9383-0AA6321A4586}" destId="{CA43CDE0-DCCA-4E6C-ACF6-F47F180383D2}" srcOrd="0" destOrd="0" presId="urn:microsoft.com/office/officeart/2008/layout/PictureStrips"/>
    <dgm:cxn modelId="{35870221-7E41-44DC-88CE-09D29AB8679B}" type="presParOf" srcId="{D62FA803-5C06-4382-9383-0AA6321A4586}" destId="{D8463E03-B5D4-4FE2-AE95-DFC423897C5E}" srcOrd="1" destOrd="0" presId="urn:microsoft.com/office/officeart/2008/layout/PictureStrips"/>
    <dgm:cxn modelId="{E5CF4F3C-2D13-45F8-A223-318A899AC33E}" type="presParOf" srcId="{BF3CA49D-2085-4729-9070-53E45D44B548}" destId="{B6ADAE63-2D69-4887-8F1B-5DFAC1FECE3D}" srcOrd="5" destOrd="0" presId="urn:microsoft.com/office/officeart/2008/layout/PictureStrips"/>
    <dgm:cxn modelId="{3874FCD2-7AC6-4722-925F-F48A2AFD6239}" type="presParOf" srcId="{BF3CA49D-2085-4729-9070-53E45D44B548}" destId="{EF80F06D-F674-4793-AF54-4CB4C9ECFE0C}" srcOrd="6" destOrd="0" presId="urn:microsoft.com/office/officeart/2008/layout/PictureStrips"/>
    <dgm:cxn modelId="{34ED4E25-9D76-414C-B23D-D5593709515E}" type="presParOf" srcId="{EF80F06D-F674-4793-AF54-4CB4C9ECFE0C}" destId="{F77A528B-268C-427B-99FC-C24BDA026529}" srcOrd="0" destOrd="0" presId="urn:microsoft.com/office/officeart/2008/layout/PictureStrips"/>
    <dgm:cxn modelId="{A6C3E205-42A9-4A0B-90EF-B90A060030DB}" type="presParOf" srcId="{EF80F06D-F674-4793-AF54-4CB4C9ECFE0C}" destId="{F96097C5-E095-429E-AF53-A6801E546F72}" srcOrd="1" destOrd="0" presId="urn:microsoft.com/office/officeart/2008/layout/PictureStrips"/>
    <dgm:cxn modelId="{F6045679-C946-443B-93BB-5E68B7843AF3}" type="presParOf" srcId="{BF3CA49D-2085-4729-9070-53E45D44B548}" destId="{3D558CE8-8B64-4610-B297-14E3C04A4BA2}" srcOrd="7" destOrd="0" presId="urn:microsoft.com/office/officeart/2008/layout/PictureStrips"/>
    <dgm:cxn modelId="{D50B8341-E7C2-49B4-9009-2EDDA0E6BC96}" type="presParOf" srcId="{BF3CA49D-2085-4729-9070-53E45D44B548}" destId="{4B056E65-6B3B-48A9-A846-957A74284652}" srcOrd="8" destOrd="0" presId="urn:microsoft.com/office/officeart/2008/layout/PictureStrips"/>
    <dgm:cxn modelId="{7C290829-8ADF-48D0-A75F-D35CDE463F9C}" type="presParOf" srcId="{4B056E65-6B3B-48A9-A846-957A74284652}" destId="{7C0B3133-3162-420D-8FEC-09BDDBCAD825}" srcOrd="0" destOrd="0" presId="urn:microsoft.com/office/officeart/2008/layout/PictureStrips"/>
    <dgm:cxn modelId="{40F49A5B-4DFB-42EA-9BD9-089B71851D58}" type="presParOf" srcId="{4B056E65-6B3B-48A9-A846-957A74284652}" destId="{968AAF57-F57D-48D8-A4BD-C4C31BD99A07}" srcOrd="1" destOrd="0" presId="urn:microsoft.com/office/officeart/2008/layout/PictureStrips"/>
    <dgm:cxn modelId="{AB1D2AE3-363A-4CF4-97FA-3BB358ADF303}" type="presParOf" srcId="{BF3CA49D-2085-4729-9070-53E45D44B548}" destId="{0FF6CB81-4417-4A73-AF79-95B17F5D95B2}" srcOrd="9" destOrd="0" presId="urn:microsoft.com/office/officeart/2008/layout/PictureStrips"/>
    <dgm:cxn modelId="{45C13F2A-A58F-41BB-9D58-6A189F65AE03}" type="presParOf" srcId="{BF3CA49D-2085-4729-9070-53E45D44B548}" destId="{17712C01-7142-49CD-9BC8-DFEB2CA1C31C}" srcOrd="10" destOrd="0" presId="urn:microsoft.com/office/officeart/2008/layout/PictureStrips"/>
    <dgm:cxn modelId="{9828167C-D73B-40A7-AD97-CB3046FFD110}" type="presParOf" srcId="{17712C01-7142-49CD-9BC8-DFEB2CA1C31C}" destId="{AB34FF7E-C573-4EA4-A0AB-0F0957BC7B0A}" srcOrd="0" destOrd="0" presId="urn:microsoft.com/office/officeart/2008/layout/PictureStrips"/>
    <dgm:cxn modelId="{79613DA9-AEFB-4A84-84A5-9EA7AE20D85A}" type="presParOf" srcId="{17712C01-7142-49CD-9BC8-DFEB2CA1C31C}" destId="{8F007E17-1FC3-4BC6-8A9B-05AB377E7D15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475E48-C9F1-4C34-9A02-DCE431B0CFB2}" type="doc">
      <dgm:prSet loTypeId="urn:microsoft.com/office/officeart/2008/layout/PictureStrips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F4290E3A-59A2-4DC1-978F-3B4DDA875E3E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80975" indent="0"/>
          <a:r>
            <a:rPr lang="es-CO" sz="1600" b="0" dirty="0" smtClean="0"/>
            <a:t>Aplicó para usuarios de </a:t>
          </a:r>
          <a:r>
            <a:rPr lang="es-CO" b="0" dirty="0" smtClean="0"/>
            <a:t>Energía eléctrica y gas combustible por redes</a:t>
          </a:r>
          <a:endParaRPr lang="es-ES" sz="1600" dirty="0"/>
        </a:p>
      </dgm:t>
    </dgm:pt>
    <dgm:pt modelId="{C830AC03-32E5-4219-AF61-0D3E98E320A6}" type="parTrans" cxnId="{C04C9B2D-6892-467A-8671-7E97A032E2D2}">
      <dgm:prSet/>
      <dgm:spPr/>
      <dgm:t>
        <a:bodyPr/>
        <a:lstStyle/>
        <a:p>
          <a:endParaRPr lang="es-ES"/>
        </a:p>
      </dgm:t>
    </dgm:pt>
    <dgm:pt modelId="{C34E00A4-AC10-4973-915A-955678DC7C5B}" type="sibTrans" cxnId="{C04C9B2D-6892-467A-8671-7E97A032E2D2}">
      <dgm:prSet/>
      <dgm:spPr/>
      <dgm:t>
        <a:bodyPr/>
        <a:lstStyle/>
        <a:p>
          <a:endParaRPr lang="es-ES"/>
        </a:p>
      </dgm:t>
    </dgm:pt>
    <dgm:pt modelId="{9242441A-A1C9-4F4A-A87B-3AB94D3E6C24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180975" indent="0"/>
          <a:r>
            <a:rPr lang="es-CO" dirty="0" smtClean="0"/>
            <a:t>NO</a:t>
          </a:r>
          <a:r>
            <a:rPr lang="es-CO" b="0" dirty="0" smtClean="0"/>
            <a:t> aplicó para usuarios  de gas combustible en cilindros</a:t>
          </a:r>
          <a:endParaRPr lang="es-ES" sz="1600" dirty="0"/>
        </a:p>
      </dgm:t>
    </dgm:pt>
    <dgm:pt modelId="{E8AF8A81-DF89-4CC0-A0F4-14E09928394F}" type="parTrans" cxnId="{FC776662-F357-45FE-9878-A2C85469D5B4}">
      <dgm:prSet/>
      <dgm:spPr/>
      <dgm:t>
        <a:bodyPr/>
        <a:lstStyle/>
        <a:p>
          <a:endParaRPr lang="es-ES"/>
        </a:p>
      </dgm:t>
    </dgm:pt>
    <dgm:pt modelId="{9CD0DB72-2D6F-458B-8D13-7EEB93C2DA6E}" type="sibTrans" cxnId="{FC776662-F357-45FE-9878-A2C85469D5B4}">
      <dgm:prSet/>
      <dgm:spPr/>
      <dgm:t>
        <a:bodyPr/>
        <a:lstStyle/>
        <a:p>
          <a:endParaRPr lang="es-ES"/>
        </a:p>
      </dgm:t>
    </dgm:pt>
    <dgm:pt modelId="{BF3CA49D-2085-4729-9070-53E45D44B548}" type="pres">
      <dgm:prSet presAssocID="{1A475E48-C9F1-4C34-9A02-DCE431B0CF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1742C5-A2ED-4C51-8C3D-20E86F40F392}" type="pres">
      <dgm:prSet presAssocID="{F4290E3A-59A2-4DC1-978F-3B4DDA875E3E}" presName="composite" presStyleCnt="0"/>
      <dgm:spPr/>
    </dgm:pt>
    <dgm:pt modelId="{C8377D45-FA23-42B1-93C2-FB93278F66B1}" type="pres">
      <dgm:prSet presAssocID="{F4290E3A-59A2-4DC1-978F-3B4DDA875E3E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1AD225-961D-4A25-8937-DFAD37771887}" type="pres">
      <dgm:prSet presAssocID="{F4290E3A-59A2-4DC1-978F-3B4DDA875E3E}" presName="rect2" presStyleLbl="fgImgPlace1" presStyleIdx="0" presStyleCnt="2" custScaleX="13515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18F5ABD-D660-4D8F-AB6F-7F4C08A20022}" type="pres">
      <dgm:prSet presAssocID="{C34E00A4-AC10-4973-915A-955678DC7C5B}" presName="sibTrans" presStyleCnt="0"/>
      <dgm:spPr/>
    </dgm:pt>
    <dgm:pt modelId="{D6C109A8-86A7-4DBB-B749-A06D4ADD8D49}" type="pres">
      <dgm:prSet presAssocID="{9242441A-A1C9-4F4A-A87B-3AB94D3E6C24}" presName="composite" presStyleCnt="0"/>
      <dgm:spPr/>
    </dgm:pt>
    <dgm:pt modelId="{065AD6BE-5878-4A1A-85CE-D3EECDFA8BEA}" type="pres">
      <dgm:prSet presAssocID="{9242441A-A1C9-4F4A-A87B-3AB94D3E6C24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E5697F-5DAE-4E81-9939-C08A2D9E2B86}" type="pres">
      <dgm:prSet presAssocID="{9242441A-A1C9-4F4A-A87B-3AB94D3E6C24}" presName="rect2" presStyleLbl="fgImgPlace1" presStyleIdx="1" presStyleCnt="2" custScaleX="12145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40B061AD-8241-4D52-A9E2-1D85A75BDE61}" type="presOf" srcId="{F4290E3A-59A2-4DC1-978F-3B4DDA875E3E}" destId="{C8377D45-FA23-42B1-93C2-FB93278F66B1}" srcOrd="0" destOrd="0" presId="urn:microsoft.com/office/officeart/2008/layout/PictureStrips"/>
    <dgm:cxn modelId="{FC776662-F357-45FE-9878-A2C85469D5B4}" srcId="{1A475E48-C9F1-4C34-9A02-DCE431B0CFB2}" destId="{9242441A-A1C9-4F4A-A87B-3AB94D3E6C24}" srcOrd="1" destOrd="0" parTransId="{E8AF8A81-DF89-4CC0-A0F4-14E09928394F}" sibTransId="{9CD0DB72-2D6F-458B-8D13-7EEB93C2DA6E}"/>
    <dgm:cxn modelId="{5C9B7715-597F-474C-9257-73678086D1B2}" type="presOf" srcId="{1A475E48-C9F1-4C34-9A02-DCE431B0CFB2}" destId="{BF3CA49D-2085-4729-9070-53E45D44B548}" srcOrd="0" destOrd="0" presId="urn:microsoft.com/office/officeart/2008/layout/PictureStrips"/>
    <dgm:cxn modelId="{C04C9B2D-6892-467A-8671-7E97A032E2D2}" srcId="{1A475E48-C9F1-4C34-9A02-DCE431B0CFB2}" destId="{F4290E3A-59A2-4DC1-978F-3B4DDA875E3E}" srcOrd="0" destOrd="0" parTransId="{C830AC03-32E5-4219-AF61-0D3E98E320A6}" sibTransId="{C34E00A4-AC10-4973-915A-955678DC7C5B}"/>
    <dgm:cxn modelId="{495FBCEC-FC84-4DC5-9E32-88FBE67DA586}" type="presOf" srcId="{9242441A-A1C9-4F4A-A87B-3AB94D3E6C24}" destId="{065AD6BE-5878-4A1A-85CE-D3EECDFA8BEA}" srcOrd="0" destOrd="0" presId="urn:microsoft.com/office/officeart/2008/layout/PictureStrips"/>
    <dgm:cxn modelId="{3910723F-E269-4BD7-A2FF-71383DF075DB}" type="presParOf" srcId="{BF3CA49D-2085-4729-9070-53E45D44B548}" destId="{8C1742C5-A2ED-4C51-8C3D-20E86F40F392}" srcOrd="0" destOrd="0" presId="urn:microsoft.com/office/officeart/2008/layout/PictureStrips"/>
    <dgm:cxn modelId="{635AB775-4D05-4978-B544-1975AD5142E3}" type="presParOf" srcId="{8C1742C5-A2ED-4C51-8C3D-20E86F40F392}" destId="{C8377D45-FA23-42B1-93C2-FB93278F66B1}" srcOrd="0" destOrd="0" presId="urn:microsoft.com/office/officeart/2008/layout/PictureStrips"/>
    <dgm:cxn modelId="{F8B30CD5-E509-4114-A3A1-6EF09C0CA1E6}" type="presParOf" srcId="{8C1742C5-A2ED-4C51-8C3D-20E86F40F392}" destId="{641AD225-961D-4A25-8937-DFAD37771887}" srcOrd="1" destOrd="0" presId="urn:microsoft.com/office/officeart/2008/layout/PictureStrips"/>
    <dgm:cxn modelId="{EDC5CD96-F9AB-4D19-AC5F-77490F1593F2}" type="presParOf" srcId="{BF3CA49D-2085-4729-9070-53E45D44B548}" destId="{118F5ABD-D660-4D8F-AB6F-7F4C08A20022}" srcOrd="1" destOrd="0" presId="urn:microsoft.com/office/officeart/2008/layout/PictureStrips"/>
    <dgm:cxn modelId="{13A3E72C-6EC6-4C25-821F-2B4B2365492C}" type="presParOf" srcId="{BF3CA49D-2085-4729-9070-53E45D44B548}" destId="{D6C109A8-86A7-4DBB-B749-A06D4ADD8D49}" srcOrd="2" destOrd="0" presId="urn:microsoft.com/office/officeart/2008/layout/PictureStrips"/>
    <dgm:cxn modelId="{EF221F5D-A6DD-4B03-B4E8-92EB252D5FC7}" type="presParOf" srcId="{D6C109A8-86A7-4DBB-B749-A06D4ADD8D49}" destId="{065AD6BE-5878-4A1A-85CE-D3EECDFA8BEA}" srcOrd="0" destOrd="0" presId="urn:microsoft.com/office/officeart/2008/layout/PictureStrips"/>
    <dgm:cxn modelId="{966B4CEC-C894-4332-8DCC-E61E50E4D391}" type="presParOf" srcId="{D6C109A8-86A7-4DBB-B749-A06D4ADD8D49}" destId="{A4E5697F-5DAE-4E81-9939-C08A2D9E2B86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91D7E9-705C-46CE-AAB7-A23D31AF904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C05039D-2DED-41A8-99FC-72622B4BF723}">
      <dgm:prSet phldrT="[Texto]"/>
      <dgm:spPr/>
      <dgm:t>
        <a:bodyPr/>
        <a:lstStyle/>
        <a:p>
          <a:pPr marL="361950" indent="0"/>
          <a:r>
            <a:rPr lang="es-CO" b="0" dirty="0" smtClean="0"/>
            <a:t>Alto grado de informalidad</a:t>
          </a:r>
          <a:endParaRPr lang="es-ES" dirty="0"/>
        </a:p>
      </dgm:t>
    </dgm:pt>
    <dgm:pt modelId="{C26A87D0-1909-44E9-8275-E875F8FAFF47}" type="parTrans" cxnId="{C18EB59A-2173-430F-9789-44D2120A7335}">
      <dgm:prSet/>
      <dgm:spPr/>
      <dgm:t>
        <a:bodyPr/>
        <a:lstStyle/>
        <a:p>
          <a:endParaRPr lang="es-ES"/>
        </a:p>
      </dgm:t>
    </dgm:pt>
    <dgm:pt modelId="{4DB876BD-955C-4928-B7CF-0B746C2D1EA4}" type="sibTrans" cxnId="{C18EB59A-2173-430F-9789-44D2120A7335}">
      <dgm:prSet/>
      <dgm:spPr/>
      <dgm:t>
        <a:bodyPr/>
        <a:lstStyle/>
        <a:p>
          <a:endParaRPr lang="es-ES"/>
        </a:p>
      </dgm:t>
    </dgm:pt>
    <dgm:pt modelId="{3148A338-BF22-4039-9A98-6EEE3A90C6FB}">
      <dgm:prSet phldrT="[Texto]"/>
      <dgm:spPr/>
      <dgm:t>
        <a:bodyPr/>
        <a:lstStyle/>
        <a:p>
          <a:pPr marL="361950" indent="0"/>
          <a:r>
            <a:rPr lang="es-CO" b="0" dirty="0" smtClean="0"/>
            <a:t>Uso de Cilindros Universales (Alto riesgo)</a:t>
          </a:r>
          <a:endParaRPr lang="es-ES" dirty="0"/>
        </a:p>
      </dgm:t>
    </dgm:pt>
    <dgm:pt modelId="{B0529A6B-7F7C-49F8-B8D7-E5B5EA7B0D68}" type="parTrans" cxnId="{028471D1-6BD5-474D-80EF-1827DFA63A19}">
      <dgm:prSet/>
      <dgm:spPr/>
      <dgm:t>
        <a:bodyPr/>
        <a:lstStyle/>
        <a:p>
          <a:endParaRPr lang="es-ES"/>
        </a:p>
      </dgm:t>
    </dgm:pt>
    <dgm:pt modelId="{AE8DE5AE-A65C-4D66-A8F4-B20301B5C27F}" type="sibTrans" cxnId="{028471D1-6BD5-474D-80EF-1827DFA63A19}">
      <dgm:prSet/>
      <dgm:spPr/>
      <dgm:t>
        <a:bodyPr/>
        <a:lstStyle/>
        <a:p>
          <a:endParaRPr lang="es-ES"/>
        </a:p>
      </dgm:t>
    </dgm:pt>
    <dgm:pt modelId="{ECCE9421-108D-4941-BB90-3C79412FA4A5}">
      <dgm:prSet phldrT="[Texto]"/>
      <dgm:spPr/>
      <dgm:t>
        <a:bodyPr/>
        <a:lstStyle/>
        <a:p>
          <a:pPr marL="361950" indent="0"/>
          <a:r>
            <a:rPr lang="es-CO" b="0" dirty="0" smtClean="0"/>
            <a:t>No existía garantía para evitar desvíos del subsidio</a:t>
          </a:r>
          <a:endParaRPr lang="es-ES" dirty="0"/>
        </a:p>
      </dgm:t>
    </dgm:pt>
    <dgm:pt modelId="{980D240E-BF9B-449C-B7B5-5DE0E2BC0401}" type="parTrans" cxnId="{07FC464A-EDE2-44BD-938E-6C25533BA46C}">
      <dgm:prSet/>
      <dgm:spPr/>
      <dgm:t>
        <a:bodyPr/>
        <a:lstStyle/>
        <a:p>
          <a:endParaRPr lang="es-ES"/>
        </a:p>
      </dgm:t>
    </dgm:pt>
    <dgm:pt modelId="{9A84E157-7113-433A-838B-A2EC9005FCD9}" type="sibTrans" cxnId="{07FC464A-EDE2-44BD-938E-6C25533BA46C}">
      <dgm:prSet/>
      <dgm:spPr/>
      <dgm:t>
        <a:bodyPr/>
        <a:lstStyle/>
        <a:p>
          <a:endParaRPr lang="es-ES"/>
        </a:p>
      </dgm:t>
    </dgm:pt>
    <dgm:pt modelId="{99E86DF7-79DE-4DE7-8E8F-8FEE8744F776}">
      <dgm:prSet phldrT="[Texto]"/>
      <dgm:spPr/>
      <dgm:t>
        <a:bodyPr/>
        <a:lstStyle/>
        <a:p>
          <a:pPr marL="361950" indent="0"/>
          <a:r>
            <a:rPr lang="es-CO" b="0" dirty="0" smtClean="0"/>
            <a:t>Sin información confiable de usuarios</a:t>
          </a:r>
          <a:endParaRPr lang="es-ES" dirty="0"/>
        </a:p>
      </dgm:t>
    </dgm:pt>
    <dgm:pt modelId="{2BE39A6D-91FE-448F-8ED3-89D61CCDF4AA}" type="parTrans" cxnId="{136DDFD7-EE44-4018-8E01-1C9DD80AAD1D}">
      <dgm:prSet/>
      <dgm:spPr/>
      <dgm:t>
        <a:bodyPr/>
        <a:lstStyle/>
        <a:p>
          <a:endParaRPr lang="es-ES"/>
        </a:p>
      </dgm:t>
    </dgm:pt>
    <dgm:pt modelId="{7E27B28F-DB0F-4674-A67B-F434B5D28860}" type="sibTrans" cxnId="{136DDFD7-EE44-4018-8E01-1C9DD80AAD1D}">
      <dgm:prSet/>
      <dgm:spPr/>
      <dgm:t>
        <a:bodyPr/>
        <a:lstStyle/>
        <a:p>
          <a:endParaRPr lang="es-ES"/>
        </a:p>
      </dgm:t>
    </dgm:pt>
    <dgm:pt modelId="{091F1804-7163-4764-8503-DB413751D8F3}" type="pres">
      <dgm:prSet presAssocID="{2C91D7E9-705C-46CE-AAB7-A23D31AF90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502063B-D0C5-491B-9B8B-372B69833563}" type="pres">
      <dgm:prSet presAssocID="{FC05039D-2DED-41A8-99FC-72622B4BF723}" presName="composite" presStyleCnt="0"/>
      <dgm:spPr/>
    </dgm:pt>
    <dgm:pt modelId="{CAE0B216-143C-44BA-BB17-5C28DC907029}" type="pres">
      <dgm:prSet presAssocID="{FC05039D-2DED-41A8-99FC-72622B4BF723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584F66-80F1-4074-B0C9-A5675DD3FF0E}" type="pres">
      <dgm:prSet presAssocID="{FC05039D-2DED-41A8-99FC-72622B4BF723}" presName="rect2" presStyleLbl="fgImgPlace1" presStyleIdx="0" presStyleCnt="4" custScaleX="1703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3BE4630-C516-47CC-B53C-C576FE8B0D45}" type="pres">
      <dgm:prSet presAssocID="{4DB876BD-955C-4928-B7CF-0B746C2D1EA4}" presName="sibTrans" presStyleCnt="0"/>
      <dgm:spPr/>
    </dgm:pt>
    <dgm:pt modelId="{6A46896E-ECAB-48EC-8ABA-F4D62B2296FE}" type="pres">
      <dgm:prSet presAssocID="{3148A338-BF22-4039-9A98-6EEE3A90C6FB}" presName="composite" presStyleCnt="0"/>
      <dgm:spPr/>
    </dgm:pt>
    <dgm:pt modelId="{0F173AA9-3975-45DF-8F27-DEF014A92233}" type="pres">
      <dgm:prSet presAssocID="{3148A338-BF22-4039-9A98-6EEE3A90C6FB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95ECA3-EE5C-4066-A5D1-F1AD3CCAE228}" type="pres">
      <dgm:prSet presAssocID="{3148A338-BF22-4039-9A98-6EEE3A90C6FB}" presName="rect2" presStyleLbl="fgImgPlace1" presStyleIdx="1" presStyleCnt="4" custScaleX="16463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A0B43F5-F2AB-403E-BC2A-1B29EFA54D56}" type="pres">
      <dgm:prSet presAssocID="{AE8DE5AE-A65C-4D66-A8F4-B20301B5C27F}" presName="sibTrans" presStyleCnt="0"/>
      <dgm:spPr/>
    </dgm:pt>
    <dgm:pt modelId="{65F303CA-1260-4692-9F29-B5854D2D5141}" type="pres">
      <dgm:prSet presAssocID="{ECCE9421-108D-4941-BB90-3C79412FA4A5}" presName="composite" presStyleCnt="0"/>
      <dgm:spPr/>
    </dgm:pt>
    <dgm:pt modelId="{DD82C512-1E61-443D-B4D4-212ABF5FB79E}" type="pres">
      <dgm:prSet presAssocID="{ECCE9421-108D-4941-BB90-3C79412FA4A5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B3D1B0-CCDD-45DA-854D-1E7E20136B2B}" type="pres">
      <dgm:prSet presAssocID="{ECCE9421-108D-4941-BB90-3C79412FA4A5}" presName="rect2" presStyleLbl="fgImgPlace1" presStyleIdx="2" presStyleCnt="4" custScaleX="16463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6CF6613-3592-4033-BCC9-17204EDB8BC4}" type="pres">
      <dgm:prSet presAssocID="{9A84E157-7113-433A-838B-A2EC9005FCD9}" presName="sibTrans" presStyleCnt="0"/>
      <dgm:spPr/>
    </dgm:pt>
    <dgm:pt modelId="{5CA84F6D-893B-4B7D-A1CF-0E87E926229D}" type="pres">
      <dgm:prSet presAssocID="{99E86DF7-79DE-4DE7-8E8F-8FEE8744F776}" presName="composite" presStyleCnt="0"/>
      <dgm:spPr/>
    </dgm:pt>
    <dgm:pt modelId="{083527A5-DCC5-4E6C-9EB6-5E4D4FEF35AE}" type="pres">
      <dgm:prSet presAssocID="{99E86DF7-79DE-4DE7-8E8F-8FEE8744F776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E7278C-949E-4107-A270-DC1C700A93EF}" type="pres">
      <dgm:prSet presAssocID="{99E86DF7-79DE-4DE7-8E8F-8FEE8744F776}" presName="rect2" presStyleLbl="fgImgPlace1" presStyleIdx="3" presStyleCnt="4" custScaleX="164633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1"/>
          </a:solidFill>
        </a:ln>
      </dgm:spPr>
    </dgm:pt>
  </dgm:ptLst>
  <dgm:cxnLst>
    <dgm:cxn modelId="{87CA6993-D3E0-4957-8CBA-10CCE0B6C3F0}" type="presOf" srcId="{3148A338-BF22-4039-9A98-6EEE3A90C6FB}" destId="{0F173AA9-3975-45DF-8F27-DEF014A92233}" srcOrd="0" destOrd="0" presId="urn:microsoft.com/office/officeart/2008/layout/PictureStrips"/>
    <dgm:cxn modelId="{136DDFD7-EE44-4018-8E01-1C9DD80AAD1D}" srcId="{2C91D7E9-705C-46CE-AAB7-A23D31AF9044}" destId="{99E86DF7-79DE-4DE7-8E8F-8FEE8744F776}" srcOrd="3" destOrd="0" parTransId="{2BE39A6D-91FE-448F-8ED3-89D61CCDF4AA}" sibTransId="{7E27B28F-DB0F-4674-A67B-F434B5D28860}"/>
    <dgm:cxn modelId="{B0B445C0-31A2-44F7-9A25-AFAB0C2CE95C}" type="presOf" srcId="{ECCE9421-108D-4941-BB90-3C79412FA4A5}" destId="{DD82C512-1E61-443D-B4D4-212ABF5FB79E}" srcOrd="0" destOrd="0" presId="urn:microsoft.com/office/officeart/2008/layout/PictureStrips"/>
    <dgm:cxn modelId="{C18EB59A-2173-430F-9789-44D2120A7335}" srcId="{2C91D7E9-705C-46CE-AAB7-A23D31AF9044}" destId="{FC05039D-2DED-41A8-99FC-72622B4BF723}" srcOrd="0" destOrd="0" parTransId="{C26A87D0-1909-44E9-8275-E875F8FAFF47}" sibTransId="{4DB876BD-955C-4928-B7CF-0B746C2D1EA4}"/>
    <dgm:cxn modelId="{028471D1-6BD5-474D-80EF-1827DFA63A19}" srcId="{2C91D7E9-705C-46CE-AAB7-A23D31AF9044}" destId="{3148A338-BF22-4039-9A98-6EEE3A90C6FB}" srcOrd="1" destOrd="0" parTransId="{B0529A6B-7F7C-49F8-B8D7-E5B5EA7B0D68}" sibTransId="{AE8DE5AE-A65C-4D66-A8F4-B20301B5C27F}"/>
    <dgm:cxn modelId="{07FC464A-EDE2-44BD-938E-6C25533BA46C}" srcId="{2C91D7E9-705C-46CE-AAB7-A23D31AF9044}" destId="{ECCE9421-108D-4941-BB90-3C79412FA4A5}" srcOrd="2" destOrd="0" parTransId="{980D240E-BF9B-449C-B7B5-5DE0E2BC0401}" sibTransId="{9A84E157-7113-433A-838B-A2EC9005FCD9}"/>
    <dgm:cxn modelId="{AC7CFAFA-549A-4D0E-8C21-BD53C4C9C10F}" type="presOf" srcId="{2C91D7E9-705C-46CE-AAB7-A23D31AF9044}" destId="{091F1804-7163-4764-8503-DB413751D8F3}" srcOrd="0" destOrd="0" presId="urn:microsoft.com/office/officeart/2008/layout/PictureStrips"/>
    <dgm:cxn modelId="{D38F0E8F-06EB-400D-BB53-E5116FFF1839}" type="presOf" srcId="{FC05039D-2DED-41A8-99FC-72622B4BF723}" destId="{CAE0B216-143C-44BA-BB17-5C28DC907029}" srcOrd="0" destOrd="0" presId="urn:microsoft.com/office/officeart/2008/layout/PictureStrips"/>
    <dgm:cxn modelId="{C9F8FDA8-E602-4720-909A-F425CA477D8D}" type="presOf" srcId="{99E86DF7-79DE-4DE7-8E8F-8FEE8744F776}" destId="{083527A5-DCC5-4E6C-9EB6-5E4D4FEF35AE}" srcOrd="0" destOrd="0" presId="urn:microsoft.com/office/officeart/2008/layout/PictureStrips"/>
    <dgm:cxn modelId="{4FBC941F-BC05-4BE8-92CA-71BD9B88BCE3}" type="presParOf" srcId="{091F1804-7163-4764-8503-DB413751D8F3}" destId="{C502063B-D0C5-491B-9B8B-372B69833563}" srcOrd="0" destOrd="0" presId="urn:microsoft.com/office/officeart/2008/layout/PictureStrips"/>
    <dgm:cxn modelId="{BF7E0A15-AF19-4333-BEA6-501773EC7A1A}" type="presParOf" srcId="{C502063B-D0C5-491B-9B8B-372B69833563}" destId="{CAE0B216-143C-44BA-BB17-5C28DC907029}" srcOrd="0" destOrd="0" presId="urn:microsoft.com/office/officeart/2008/layout/PictureStrips"/>
    <dgm:cxn modelId="{8EAF5B13-FEE0-4F28-8234-F9F2345907BF}" type="presParOf" srcId="{C502063B-D0C5-491B-9B8B-372B69833563}" destId="{78584F66-80F1-4074-B0C9-A5675DD3FF0E}" srcOrd="1" destOrd="0" presId="urn:microsoft.com/office/officeart/2008/layout/PictureStrips"/>
    <dgm:cxn modelId="{3967BD8C-B4EC-43BC-8249-C2DB1FEC8180}" type="presParOf" srcId="{091F1804-7163-4764-8503-DB413751D8F3}" destId="{73BE4630-C516-47CC-B53C-C576FE8B0D45}" srcOrd="1" destOrd="0" presId="urn:microsoft.com/office/officeart/2008/layout/PictureStrips"/>
    <dgm:cxn modelId="{1398B7DC-11BA-4CC2-BFBD-A6B0788EED5B}" type="presParOf" srcId="{091F1804-7163-4764-8503-DB413751D8F3}" destId="{6A46896E-ECAB-48EC-8ABA-F4D62B2296FE}" srcOrd="2" destOrd="0" presId="urn:microsoft.com/office/officeart/2008/layout/PictureStrips"/>
    <dgm:cxn modelId="{D8A06BCB-1110-4274-8D31-CA6210B0A1AE}" type="presParOf" srcId="{6A46896E-ECAB-48EC-8ABA-F4D62B2296FE}" destId="{0F173AA9-3975-45DF-8F27-DEF014A92233}" srcOrd="0" destOrd="0" presId="urn:microsoft.com/office/officeart/2008/layout/PictureStrips"/>
    <dgm:cxn modelId="{62169A4D-0F8F-4B39-9292-AD0E84225A85}" type="presParOf" srcId="{6A46896E-ECAB-48EC-8ABA-F4D62B2296FE}" destId="{6A95ECA3-EE5C-4066-A5D1-F1AD3CCAE228}" srcOrd="1" destOrd="0" presId="urn:microsoft.com/office/officeart/2008/layout/PictureStrips"/>
    <dgm:cxn modelId="{BF3A00CF-A67C-49DB-8C76-3145D2FEC449}" type="presParOf" srcId="{091F1804-7163-4764-8503-DB413751D8F3}" destId="{2A0B43F5-F2AB-403E-BC2A-1B29EFA54D56}" srcOrd="3" destOrd="0" presId="urn:microsoft.com/office/officeart/2008/layout/PictureStrips"/>
    <dgm:cxn modelId="{3190A606-ADDA-4EE2-8CAA-4A33A77720E5}" type="presParOf" srcId="{091F1804-7163-4764-8503-DB413751D8F3}" destId="{65F303CA-1260-4692-9F29-B5854D2D5141}" srcOrd="4" destOrd="0" presId="urn:microsoft.com/office/officeart/2008/layout/PictureStrips"/>
    <dgm:cxn modelId="{D4260542-DC6C-4750-987B-480F38503BCA}" type="presParOf" srcId="{65F303CA-1260-4692-9F29-B5854D2D5141}" destId="{DD82C512-1E61-443D-B4D4-212ABF5FB79E}" srcOrd="0" destOrd="0" presId="urn:microsoft.com/office/officeart/2008/layout/PictureStrips"/>
    <dgm:cxn modelId="{D122FD27-4612-45C7-B04D-B21ADE86AAB2}" type="presParOf" srcId="{65F303CA-1260-4692-9F29-B5854D2D5141}" destId="{46B3D1B0-CCDD-45DA-854D-1E7E20136B2B}" srcOrd="1" destOrd="0" presId="urn:microsoft.com/office/officeart/2008/layout/PictureStrips"/>
    <dgm:cxn modelId="{FAE966FE-BC25-4B4E-B321-8410F16171F0}" type="presParOf" srcId="{091F1804-7163-4764-8503-DB413751D8F3}" destId="{86CF6613-3592-4033-BCC9-17204EDB8BC4}" srcOrd="5" destOrd="0" presId="urn:microsoft.com/office/officeart/2008/layout/PictureStrips"/>
    <dgm:cxn modelId="{294FEEB0-68EF-448D-A0F5-FC4C1DD14E6A}" type="presParOf" srcId="{091F1804-7163-4764-8503-DB413751D8F3}" destId="{5CA84F6D-893B-4B7D-A1CF-0E87E926229D}" srcOrd="6" destOrd="0" presId="urn:microsoft.com/office/officeart/2008/layout/PictureStrips"/>
    <dgm:cxn modelId="{3164F5B0-CC2B-4693-9202-61A4C2B2439C}" type="presParOf" srcId="{5CA84F6D-893B-4B7D-A1CF-0E87E926229D}" destId="{083527A5-DCC5-4E6C-9EB6-5E4D4FEF35AE}" srcOrd="0" destOrd="0" presId="urn:microsoft.com/office/officeart/2008/layout/PictureStrips"/>
    <dgm:cxn modelId="{4EBFF5F4-1773-4E0D-84C7-22842E1151FC}" type="presParOf" srcId="{5CA84F6D-893B-4B7D-A1CF-0E87E926229D}" destId="{0EE7278C-949E-4107-A270-DC1C700A93E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47C7A-9AB6-45BD-8336-DE4F08060865}">
      <dsp:nvSpPr>
        <dsp:cNvPr id="0" name=""/>
        <dsp:cNvSpPr/>
      </dsp:nvSpPr>
      <dsp:spPr>
        <a:xfrm>
          <a:off x="-3704196" y="-569083"/>
          <a:ext cx="4415394" cy="4415394"/>
        </a:xfrm>
        <a:prstGeom prst="blockArc">
          <a:avLst>
            <a:gd name="adj1" fmla="val 18900000"/>
            <a:gd name="adj2" fmla="val 2700000"/>
            <a:gd name="adj3" fmla="val 489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86741-05F5-473E-9843-2456ECB241C5}">
      <dsp:nvSpPr>
        <dsp:cNvPr id="0" name=""/>
        <dsp:cNvSpPr/>
      </dsp:nvSpPr>
      <dsp:spPr>
        <a:xfrm>
          <a:off x="372792" y="251953"/>
          <a:ext cx="4064722" cy="5041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1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Gestionar vendedores</a:t>
          </a:r>
          <a:endParaRPr lang="es-ES" sz="2000" kern="1200" dirty="0"/>
        </a:p>
      </dsp:txBody>
      <dsp:txXfrm>
        <a:off x="372792" y="251953"/>
        <a:ext cx="4064722" cy="504168"/>
      </dsp:txXfrm>
    </dsp:sp>
    <dsp:sp modelId="{718E62A1-F8B9-4701-874E-C80ADF06F19A}">
      <dsp:nvSpPr>
        <dsp:cNvPr id="0" name=""/>
        <dsp:cNvSpPr/>
      </dsp:nvSpPr>
      <dsp:spPr>
        <a:xfrm>
          <a:off x="57686" y="188932"/>
          <a:ext cx="630210" cy="6302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00144B8-A5F8-4684-AD37-1412FB97A6F4}">
      <dsp:nvSpPr>
        <dsp:cNvPr id="0" name=""/>
        <dsp:cNvSpPr/>
      </dsp:nvSpPr>
      <dsp:spPr>
        <a:xfrm>
          <a:off x="661843" y="1008337"/>
          <a:ext cx="3775670" cy="5041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1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Registrar y Anular ventas</a:t>
          </a:r>
          <a:endParaRPr lang="es-ES" sz="2000" kern="1200" dirty="0"/>
        </a:p>
      </dsp:txBody>
      <dsp:txXfrm>
        <a:off x="661843" y="1008337"/>
        <a:ext cx="3775670" cy="504168"/>
      </dsp:txXfrm>
    </dsp:sp>
    <dsp:sp modelId="{4B584D69-D393-44E0-86F6-4188BF47E9AC}">
      <dsp:nvSpPr>
        <dsp:cNvPr id="0" name=""/>
        <dsp:cNvSpPr/>
      </dsp:nvSpPr>
      <dsp:spPr>
        <a:xfrm>
          <a:off x="346738" y="945316"/>
          <a:ext cx="630210" cy="6302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38B967E-CF5D-4B96-B30F-5F65200FB0FD}">
      <dsp:nvSpPr>
        <dsp:cNvPr id="0" name=""/>
        <dsp:cNvSpPr/>
      </dsp:nvSpPr>
      <dsp:spPr>
        <a:xfrm>
          <a:off x="661843" y="1764721"/>
          <a:ext cx="3775670" cy="5041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1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Registrar cilindros</a:t>
          </a:r>
          <a:endParaRPr lang="es-ES" sz="2000" kern="1200" dirty="0"/>
        </a:p>
      </dsp:txBody>
      <dsp:txXfrm>
        <a:off x="661843" y="1764721"/>
        <a:ext cx="3775670" cy="504168"/>
      </dsp:txXfrm>
    </dsp:sp>
    <dsp:sp modelId="{370DFE2A-3978-4535-BF85-E66B916BB353}">
      <dsp:nvSpPr>
        <dsp:cNvPr id="0" name=""/>
        <dsp:cNvSpPr/>
      </dsp:nvSpPr>
      <dsp:spPr>
        <a:xfrm>
          <a:off x="346738" y="1701700"/>
          <a:ext cx="630210" cy="63021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4476AF6-70E3-43A3-8845-6E05AD95119C}">
      <dsp:nvSpPr>
        <dsp:cNvPr id="0" name=""/>
        <dsp:cNvSpPr/>
      </dsp:nvSpPr>
      <dsp:spPr>
        <a:xfrm>
          <a:off x="372792" y="2521105"/>
          <a:ext cx="4064722" cy="5041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1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Reporte de ventas</a:t>
          </a:r>
          <a:endParaRPr lang="es-ES" sz="2000" kern="1200" dirty="0"/>
        </a:p>
      </dsp:txBody>
      <dsp:txXfrm>
        <a:off x="372792" y="2521105"/>
        <a:ext cx="4064722" cy="504168"/>
      </dsp:txXfrm>
    </dsp:sp>
    <dsp:sp modelId="{F02FCCD3-EF8B-41AC-A570-22BB82EBA8FE}">
      <dsp:nvSpPr>
        <dsp:cNvPr id="0" name=""/>
        <dsp:cNvSpPr/>
      </dsp:nvSpPr>
      <dsp:spPr>
        <a:xfrm>
          <a:off x="57686" y="2458084"/>
          <a:ext cx="630210" cy="63021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5A122-0E64-48FA-9E54-BA11030DDE87}">
      <dsp:nvSpPr>
        <dsp:cNvPr id="0" name=""/>
        <dsp:cNvSpPr/>
      </dsp:nvSpPr>
      <dsp:spPr>
        <a:xfrm>
          <a:off x="597850" y="208629"/>
          <a:ext cx="3429428" cy="107169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589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/>
            <a:t>Ley 142 de 1994. Ley de servicios públicos domiciliarios.</a:t>
          </a:r>
          <a:endParaRPr lang="es-ES" sz="1600" kern="1200" dirty="0"/>
        </a:p>
      </dsp:txBody>
      <dsp:txXfrm>
        <a:off x="597850" y="208629"/>
        <a:ext cx="3429428" cy="1071696"/>
      </dsp:txXfrm>
    </dsp:sp>
    <dsp:sp modelId="{896413F9-6E7A-44ED-91A6-1DD262C80970}">
      <dsp:nvSpPr>
        <dsp:cNvPr id="0" name=""/>
        <dsp:cNvSpPr/>
      </dsp:nvSpPr>
      <dsp:spPr>
        <a:xfrm>
          <a:off x="454957" y="53828"/>
          <a:ext cx="750187" cy="112528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3D87EE-C6C5-4055-BAB5-E51907E06E69}">
      <dsp:nvSpPr>
        <dsp:cNvPr id="0" name=""/>
        <dsp:cNvSpPr/>
      </dsp:nvSpPr>
      <dsp:spPr>
        <a:xfrm>
          <a:off x="4345213" y="208629"/>
          <a:ext cx="3429428" cy="107169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589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" sz="1600" b="0" kern="1200" dirty="0" smtClean="0">
              <a:sym typeface="Arial"/>
            </a:rPr>
            <a:t>Resolución CREG 023 de 2008</a:t>
          </a:r>
          <a:endParaRPr lang="es-ES" sz="1600" kern="1200" dirty="0"/>
        </a:p>
      </dsp:txBody>
      <dsp:txXfrm>
        <a:off x="4345213" y="208629"/>
        <a:ext cx="3429428" cy="1071696"/>
      </dsp:txXfrm>
    </dsp:sp>
    <dsp:sp modelId="{D4D788AB-FED3-4329-9E60-FFE783F94AAF}">
      <dsp:nvSpPr>
        <dsp:cNvPr id="0" name=""/>
        <dsp:cNvSpPr/>
      </dsp:nvSpPr>
      <dsp:spPr>
        <a:xfrm>
          <a:off x="4202320" y="53828"/>
          <a:ext cx="750187" cy="112528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43CDE0-DCCA-4E6C-ACF6-F47F180383D2}">
      <dsp:nvSpPr>
        <dsp:cNvPr id="0" name=""/>
        <dsp:cNvSpPr/>
      </dsp:nvSpPr>
      <dsp:spPr>
        <a:xfrm>
          <a:off x="597850" y="1557776"/>
          <a:ext cx="3429428" cy="107169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5896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 smtClean="0"/>
            <a:t>Decreto No 2195 del 7 de octubre de 2013.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 smtClean="0"/>
            <a:t>Establece el otorgamiento de subsidios al Consumo de GLP distribuido por cilindros. </a:t>
          </a:r>
          <a:endParaRPr lang="es-ES" sz="1400" kern="1200" dirty="0"/>
        </a:p>
      </dsp:txBody>
      <dsp:txXfrm>
        <a:off x="597850" y="1557776"/>
        <a:ext cx="3429428" cy="1071696"/>
      </dsp:txXfrm>
    </dsp:sp>
    <dsp:sp modelId="{D8463E03-B5D4-4FE2-AE95-DFC423897C5E}">
      <dsp:nvSpPr>
        <dsp:cNvPr id="0" name=""/>
        <dsp:cNvSpPr/>
      </dsp:nvSpPr>
      <dsp:spPr>
        <a:xfrm>
          <a:off x="454957" y="1402975"/>
          <a:ext cx="750187" cy="112528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7A528B-268C-427B-99FC-C24BDA026529}">
      <dsp:nvSpPr>
        <dsp:cNvPr id="0" name=""/>
        <dsp:cNvSpPr/>
      </dsp:nvSpPr>
      <dsp:spPr>
        <a:xfrm>
          <a:off x="4345213" y="1557776"/>
          <a:ext cx="3429428" cy="107169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589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/>
            <a:t>Resolución MINMINAS 9 0434 del 24 de abril de 2014. </a:t>
          </a:r>
          <a:endParaRPr lang="es-ES" sz="1600" kern="1200" dirty="0"/>
        </a:p>
      </dsp:txBody>
      <dsp:txXfrm>
        <a:off x="4345213" y="1557776"/>
        <a:ext cx="3429428" cy="1071696"/>
      </dsp:txXfrm>
    </dsp:sp>
    <dsp:sp modelId="{F96097C5-E095-429E-AF53-A6801E546F72}">
      <dsp:nvSpPr>
        <dsp:cNvPr id="0" name=""/>
        <dsp:cNvSpPr/>
      </dsp:nvSpPr>
      <dsp:spPr>
        <a:xfrm>
          <a:off x="4202320" y="1402975"/>
          <a:ext cx="750187" cy="112528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0B3133-3162-420D-8FEC-09BDDBCAD825}">
      <dsp:nvSpPr>
        <dsp:cNvPr id="0" name=""/>
        <dsp:cNvSpPr/>
      </dsp:nvSpPr>
      <dsp:spPr>
        <a:xfrm>
          <a:off x="597850" y="2906922"/>
          <a:ext cx="3429428" cy="107169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589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/>
            <a:t>Resolución MINMINAS 9 0502 del 9 de mayo de 2014. </a:t>
          </a:r>
        </a:p>
      </dsp:txBody>
      <dsp:txXfrm>
        <a:off x="597850" y="2906922"/>
        <a:ext cx="3429428" cy="1071696"/>
      </dsp:txXfrm>
    </dsp:sp>
    <dsp:sp modelId="{968AAF57-F57D-48D8-A4BD-C4C31BD99A07}">
      <dsp:nvSpPr>
        <dsp:cNvPr id="0" name=""/>
        <dsp:cNvSpPr/>
      </dsp:nvSpPr>
      <dsp:spPr>
        <a:xfrm>
          <a:off x="454957" y="2752122"/>
          <a:ext cx="750187" cy="112528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34FF7E-C573-4EA4-A0AB-0F0957BC7B0A}">
      <dsp:nvSpPr>
        <dsp:cNvPr id="0" name=""/>
        <dsp:cNvSpPr/>
      </dsp:nvSpPr>
      <dsp:spPr>
        <a:xfrm>
          <a:off x="4345213" y="2906922"/>
          <a:ext cx="3429428" cy="107169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589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/>
            <a:t>Resolución MINMINAS 9 0580 del 30 de mayo de 2014</a:t>
          </a:r>
        </a:p>
      </dsp:txBody>
      <dsp:txXfrm>
        <a:off x="4345213" y="2906922"/>
        <a:ext cx="3429428" cy="1071696"/>
      </dsp:txXfrm>
    </dsp:sp>
    <dsp:sp modelId="{8F007E17-1FC3-4BC6-8A9B-05AB377E7D15}">
      <dsp:nvSpPr>
        <dsp:cNvPr id="0" name=""/>
        <dsp:cNvSpPr/>
      </dsp:nvSpPr>
      <dsp:spPr>
        <a:xfrm>
          <a:off x="4202320" y="2752122"/>
          <a:ext cx="750187" cy="112528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77D45-FA23-42B1-93C2-FB93278F66B1}">
      <dsp:nvSpPr>
        <dsp:cNvPr id="0" name=""/>
        <dsp:cNvSpPr/>
      </dsp:nvSpPr>
      <dsp:spPr>
        <a:xfrm>
          <a:off x="1136723" y="298248"/>
          <a:ext cx="5199967" cy="1624989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00660" tIns="60960" rIns="60960" bIns="60960" numCol="1" spcCol="1270" anchor="ctr" anchorCtr="0">
          <a:noAutofit/>
        </a:bodyPr>
        <a:lstStyle/>
        <a:p>
          <a:pPr marL="180975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/>
            <a:t>Aplicó para usuarios de </a:t>
          </a:r>
          <a:r>
            <a:rPr lang="es-CO" b="0" kern="1200" dirty="0" smtClean="0"/>
            <a:t>Energía eléctrica y gas combustible por redes</a:t>
          </a:r>
          <a:endParaRPr lang="es-ES" sz="1600" kern="1200" dirty="0"/>
        </a:p>
      </dsp:txBody>
      <dsp:txXfrm>
        <a:off x="1136723" y="298248"/>
        <a:ext cx="5199967" cy="1624989"/>
      </dsp:txXfrm>
    </dsp:sp>
    <dsp:sp modelId="{641AD225-961D-4A25-8937-DFAD37771887}">
      <dsp:nvSpPr>
        <dsp:cNvPr id="0" name=""/>
        <dsp:cNvSpPr/>
      </dsp:nvSpPr>
      <dsp:spPr>
        <a:xfrm>
          <a:off x="720092" y="63527"/>
          <a:ext cx="1537424" cy="170623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5AD6BE-5878-4A1A-85CE-D3EECDFA8BEA}">
      <dsp:nvSpPr>
        <dsp:cNvPr id="0" name=""/>
        <dsp:cNvSpPr/>
      </dsp:nvSpPr>
      <dsp:spPr>
        <a:xfrm>
          <a:off x="1097761" y="2343930"/>
          <a:ext cx="5199967" cy="1624989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00660" tIns="137160" rIns="137160" bIns="137160" numCol="1" spcCol="1270" anchor="ctr" anchorCtr="0">
          <a:noAutofit/>
        </a:bodyPr>
        <a:lstStyle/>
        <a:p>
          <a:pPr marL="180975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kern="1200" dirty="0" smtClean="0"/>
            <a:t>NO</a:t>
          </a:r>
          <a:r>
            <a:rPr lang="es-CO" b="0" kern="1200" dirty="0" smtClean="0"/>
            <a:t> aplicó para usuarios  de gas combustible en cilindros</a:t>
          </a:r>
          <a:endParaRPr lang="es-ES" sz="1600" kern="1200" dirty="0"/>
        </a:p>
      </dsp:txBody>
      <dsp:txXfrm>
        <a:off x="1097761" y="2343930"/>
        <a:ext cx="5199967" cy="1624989"/>
      </dsp:txXfrm>
    </dsp:sp>
    <dsp:sp modelId="{A4E5697F-5DAE-4E81-9939-C08A2D9E2B86}">
      <dsp:nvSpPr>
        <dsp:cNvPr id="0" name=""/>
        <dsp:cNvSpPr/>
      </dsp:nvSpPr>
      <dsp:spPr>
        <a:xfrm>
          <a:off x="759054" y="2109209"/>
          <a:ext cx="1381576" cy="170623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0B216-143C-44BA-BB17-5C28DC907029}">
      <dsp:nvSpPr>
        <dsp:cNvPr id="0" name=""/>
        <dsp:cNvSpPr/>
      </dsp:nvSpPr>
      <dsp:spPr>
        <a:xfrm>
          <a:off x="402056" y="970823"/>
          <a:ext cx="3366058" cy="10518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482" tIns="80010" rIns="80010" bIns="80010" numCol="1" spcCol="1270" anchor="ctr" anchorCtr="0">
          <a:noAutofit/>
        </a:bodyPr>
        <a:lstStyle/>
        <a:p>
          <a:pPr marL="36195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0" kern="1200" dirty="0" smtClean="0"/>
            <a:t>Alto grado de informalidad</a:t>
          </a:r>
          <a:endParaRPr lang="es-ES" sz="2100" kern="1200" dirty="0"/>
        </a:p>
      </dsp:txBody>
      <dsp:txXfrm>
        <a:off x="402056" y="970823"/>
        <a:ext cx="3366058" cy="1051893"/>
      </dsp:txXfrm>
    </dsp:sp>
    <dsp:sp modelId="{78584F66-80F1-4074-B0C9-A5675DD3FF0E}">
      <dsp:nvSpPr>
        <dsp:cNvPr id="0" name=""/>
        <dsp:cNvSpPr/>
      </dsp:nvSpPr>
      <dsp:spPr>
        <a:xfrm>
          <a:off x="2897" y="818883"/>
          <a:ext cx="1254138" cy="110448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73AA9-3975-45DF-8F27-DEF014A92233}">
      <dsp:nvSpPr>
        <dsp:cNvPr id="0" name=""/>
        <dsp:cNvSpPr/>
      </dsp:nvSpPr>
      <dsp:spPr>
        <a:xfrm>
          <a:off x="4335899" y="970823"/>
          <a:ext cx="3366058" cy="10518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482" tIns="80010" rIns="80010" bIns="80010" numCol="1" spcCol="1270" anchor="ctr" anchorCtr="0">
          <a:noAutofit/>
        </a:bodyPr>
        <a:lstStyle/>
        <a:p>
          <a:pPr marL="36195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0" kern="1200" dirty="0" smtClean="0"/>
            <a:t>Uso de Cilindros Universales (Alto riesgo)</a:t>
          </a:r>
          <a:endParaRPr lang="es-ES" sz="2100" kern="1200" dirty="0"/>
        </a:p>
      </dsp:txBody>
      <dsp:txXfrm>
        <a:off x="4335899" y="970823"/>
        <a:ext cx="3366058" cy="1051893"/>
      </dsp:txXfrm>
    </dsp:sp>
    <dsp:sp modelId="{6A95ECA3-EE5C-4066-A5D1-F1AD3CCAE228}">
      <dsp:nvSpPr>
        <dsp:cNvPr id="0" name=""/>
        <dsp:cNvSpPr/>
      </dsp:nvSpPr>
      <dsp:spPr>
        <a:xfrm>
          <a:off x="3957692" y="818883"/>
          <a:ext cx="1212234" cy="110448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2C512-1E61-443D-B4D4-212ABF5FB79E}">
      <dsp:nvSpPr>
        <dsp:cNvPr id="0" name=""/>
        <dsp:cNvSpPr/>
      </dsp:nvSpPr>
      <dsp:spPr>
        <a:xfrm>
          <a:off x="391580" y="2295040"/>
          <a:ext cx="3366058" cy="10518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482" tIns="80010" rIns="80010" bIns="80010" numCol="1" spcCol="1270" anchor="ctr" anchorCtr="0">
          <a:noAutofit/>
        </a:bodyPr>
        <a:lstStyle/>
        <a:p>
          <a:pPr marL="36195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0" kern="1200" dirty="0" smtClean="0"/>
            <a:t>No existía garantía para evitar desvíos del subsidio</a:t>
          </a:r>
          <a:endParaRPr lang="es-ES" sz="2100" kern="1200" dirty="0"/>
        </a:p>
      </dsp:txBody>
      <dsp:txXfrm>
        <a:off x="391580" y="2295040"/>
        <a:ext cx="3366058" cy="1051893"/>
      </dsp:txXfrm>
    </dsp:sp>
    <dsp:sp modelId="{46B3D1B0-CCDD-45DA-854D-1E7E20136B2B}">
      <dsp:nvSpPr>
        <dsp:cNvPr id="0" name=""/>
        <dsp:cNvSpPr/>
      </dsp:nvSpPr>
      <dsp:spPr>
        <a:xfrm>
          <a:off x="13373" y="2143100"/>
          <a:ext cx="1212234" cy="110448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527A5-DCC5-4E6C-9EB6-5E4D4FEF35AE}">
      <dsp:nvSpPr>
        <dsp:cNvPr id="0" name=""/>
        <dsp:cNvSpPr/>
      </dsp:nvSpPr>
      <dsp:spPr>
        <a:xfrm>
          <a:off x="4325423" y="2295040"/>
          <a:ext cx="3366058" cy="10518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482" tIns="80010" rIns="80010" bIns="80010" numCol="1" spcCol="1270" anchor="ctr" anchorCtr="0">
          <a:noAutofit/>
        </a:bodyPr>
        <a:lstStyle/>
        <a:p>
          <a:pPr marL="36195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0" kern="1200" dirty="0" smtClean="0"/>
            <a:t>Sin información confiable de usuarios</a:t>
          </a:r>
          <a:endParaRPr lang="es-ES" sz="2100" kern="1200" dirty="0"/>
        </a:p>
      </dsp:txBody>
      <dsp:txXfrm>
        <a:off x="4325423" y="2295040"/>
        <a:ext cx="3366058" cy="1051893"/>
      </dsp:txXfrm>
    </dsp:sp>
    <dsp:sp modelId="{0EE7278C-949E-4107-A270-DC1C700A93EF}">
      <dsp:nvSpPr>
        <dsp:cNvPr id="0" name=""/>
        <dsp:cNvSpPr/>
      </dsp:nvSpPr>
      <dsp:spPr>
        <a:xfrm>
          <a:off x="3947216" y="2143100"/>
          <a:ext cx="1212234" cy="110448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E4932-D1AC-4CCB-8D47-D06BBA4C2AEC}" type="datetimeFigureOut">
              <a:rPr lang="es-CO" smtClean="0"/>
              <a:t>09/03/2016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1E1C9-DD84-473F-A48D-74650EDA03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181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B37FB0-912F-434D-802A-DFFD11605448}" type="datetimeFigureOut">
              <a:rPr lang="es-CO"/>
              <a:pPr>
                <a:defRPr/>
              </a:pPr>
              <a:t>09/03/2016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5DD109-F5CC-441B-8FC6-89C10837258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9694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DD109-F5CC-441B-8FC6-89C108372587}" type="slidenum">
              <a:rPr lang="es-CO" smtClean="0"/>
              <a:pPr>
                <a:defRPr/>
              </a:pPr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954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DD109-F5CC-441B-8FC6-89C108372587}" type="slidenum">
              <a:rPr lang="es-CO" smtClean="0"/>
              <a:pPr>
                <a:defRPr/>
              </a:pPr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290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DD109-F5CC-441B-8FC6-89C108372587}" type="slidenum">
              <a:rPr lang="es-CO" smtClean="0"/>
              <a:pPr>
                <a:defRPr/>
              </a:pPr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2008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DD109-F5CC-441B-8FC6-89C108372587}" type="slidenum">
              <a:rPr lang="es-CO" smtClean="0"/>
              <a:pPr>
                <a:defRPr/>
              </a:pPr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944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DD109-F5CC-441B-8FC6-89C108372587}" type="slidenum">
              <a:rPr lang="es-CO" smtClean="0"/>
              <a:pPr>
                <a:defRPr/>
              </a:pPr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6953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DD109-F5CC-441B-8FC6-89C108372587}" type="slidenum">
              <a:rPr lang="es-CO" smtClean="0"/>
              <a:pPr>
                <a:defRPr/>
              </a:pPr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5262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DD109-F5CC-441B-8FC6-89C108372587}" type="slidenum">
              <a:rPr lang="es-CO" smtClean="0"/>
              <a:pPr>
                <a:defRPr/>
              </a:pPr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8908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5DD109-F5CC-441B-8FC6-89C108372587}" type="slidenum">
              <a:rPr lang="es-CO" smtClean="0"/>
              <a:pPr>
                <a:defRPr/>
              </a:pPr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83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2637737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881270" y="2637737"/>
            <a:ext cx="7772400" cy="1312623"/>
          </a:xfrm>
          <a:prstGeom prst="rect">
            <a:avLst/>
          </a:prstGeom>
        </p:spPr>
        <p:txBody>
          <a:bodyPr anchor="ctr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Capítulo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8135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3563888" y="2637737"/>
            <a:ext cx="5580112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4067944" y="2624797"/>
            <a:ext cx="46463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7219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0" y="2420888"/>
            <a:ext cx="2088232" cy="2102753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>
              <a:defRPr sz="20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2339752" y="188640"/>
            <a:ext cx="6264696" cy="5400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0642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12170" y="476673"/>
            <a:ext cx="5279910" cy="576064"/>
          </a:xfrm>
          <a:prstGeom prst="rect">
            <a:avLst/>
          </a:prstGeom>
          <a:solidFill>
            <a:srgbClr val="C0AE00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3923928" y="1268413"/>
            <a:ext cx="4751760" cy="4537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7676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987422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 hasCustomPrompt="1"/>
          </p:nvPr>
        </p:nvSpPr>
        <p:spPr>
          <a:xfrm>
            <a:off x="467544" y="987422"/>
            <a:ext cx="8186126" cy="131262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3043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Present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6275040" cy="1143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C8B30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13"/>
          </p:nvPr>
        </p:nvSpPr>
        <p:spPr>
          <a:xfrm>
            <a:off x="1547664" y="3068960"/>
            <a:ext cx="62646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tx1"/>
                </a:solidFill>
              </a:defRPr>
            </a:lvl2pPr>
            <a:lvl3pPr marL="914400" indent="0">
              <a:buNone/>
              <a:defRPr sz="2200">
                <a:solidFill>
                  <a:schemeClr val="tx1"/>
                </a:solidFill>
              </a:defRPr>
            </a:lvl3pPr>
            <a:lvl4pPr marL="1371600" indent="0">
              <a:buNone/>
              <a:defRPr sz="2200">
                <a:solidFill>
                  <a:schemeClr val="tx1"/>
                </a:solidFill>
              </a:defRPr>
            </a:lvl4pPr>
            <a:lvl5pPr marL="1828800" indent="0"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B96BC-2DF5-4E52-854D-199EEB7F9C36}" type="datetimeFigureOut">
              <a:rPr lang="es-CO"/>
              <a:pPr>
                <a:defRPr/>
              </a:pPr>
              <a:t>09/03/2016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80A81-ED55-419C-9109-D4C6B26160E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46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11960" y="476672"/>
            <a:ext cx="4392488" cy="648072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1557338"/>
            <a:ext cx="7992887" cy="4679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C8B300"/>
                </a:solidFill>
              </a:defRPr>
            </a:lvl1pPr>
            <a:lvl2pPr marL="0" indent="0">
              <a:buNone/>
              <a:defRPr sz="1400"/>
            </a:lvl2pPr>
            <a:lvl3pPr marL="228600" indent="-228600">
              <a:defRPr sz="1400"/>
            </a:lvl3pPr>
            <a:lvl4pPr marL="455613" indent="-228600">
              <a:defRPr sz="1400"/>
            </a:lvl4pPr>
            <a:lvl5pPr marL="709613" indent="-228600"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14A10-BB0B-44A8-A3B2-2E364E64E645}" type="datetimeFigureOut">
              <a:rPr lang="es-CO"/>
              <a:pPr>
                <a:defRPr/>
              </a:pPr>
              <a:t>09/03/2016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617BB-AF82-48EC-9BB0-F8B5AFD75CFA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69681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" smtClean="0"/>
              <a:pPr>
                <a:buClr>
                  <a:schemeClr val="dk1"/>
                </a:buClr>
                <a:buSzPct val="25000"/>
              </a:pPr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543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 txBox="1">
            <a:spLocks/>
          </p:cNvSpPr>
          <p:nvPr/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186390E-A369-47C8-82AD-D961993E8F0F}" type="slidenum">
              <a:rPr lang="es-CO" smtClean="0"/>
              <a:pPr algn="l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52" y="5949280"/>
            <a:ext cx="3538736" cy="7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3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tmp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5" Type="http://schemas.openxmlformats.org/officeDocument/2006/relationships/image" Target="../media/image34.png"/><Relationship Id="rId10" Type="http://schemas.microsoft.com/office/2007/relationships/diagramDrawing" Target="../diagrams/drawing1.xml"/><Relationship Id="rId4" Type="http://schemas.openxmlformats.org/officeDocument/2006/relationships/image" Target="../media/image33.png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45.png"/><Relationship Id="rId5" Type="http://schemas.openxmlformats.org/officeDocument/2006/relationships/diagramLayout" Target="../diagrams/layout3.xml"/><Relationship Id="rId10" Type="http://schemas.microsoft.com/office/2007/relationships/hdphoto" Target="../media/hdphoto1.wdp"/><Relationship Id="rId4" Type="http://schemas.openxmlformats.org/officeDocument/2006/relationships/diagramData" Target="../diagrams/data3.xml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hyperlink" Target="http://www.diariolibre.com/" TargetMode="External"/><Relationship Id="rId10" Type="http://schemas.microsoft.com/office/2007/relationships/diagramDrawing" Target="../diagrams/drawing4.xml"/><Relationship Id="rId4" Type="http://schemas.openxmlformats.org/officeDocument/2006/relationships/hyperlink" Target="http://www.clorindanoticias.com/" TargetMode="External"/><Relationship Id="rId9" Type="http://schemas.openxmlformats.org/officeDocument/2006/relationships/diagramColors" Target="../diagrams/colors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iariolibre.com/" TargetMode="External"/><Relationship Id="rId5" Type="http://schemas.openxmlformats.org/officeDocument/2006/relationships/hyperlink" Target="http://www.clorindanoticias.com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1052736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43608" y="1859340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CO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CO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 smtClean="0"/>
          </a:p>
          <a:p>
            <a:endParaRPr lang="es-CO" dirty="0"/>
          </a:p>
          <a:p>
            <a:endParaRPr lang="es-CO" dirty="0"/>
          </a:p>
          <a:p>
            <a:pPr algn="r"/>
            <a:r>
              <a:rPr lang="es-CO" sz="1600" dirty="0" smtClean="0"/>
              <a:t>OMAR ORLANDO SERRANO SÁNCHEZ</a:t>
            </a:r>
          </a:p>
          <a:p>
            <a:pPr algn="r"/>
            <a:r>
              <a:rPr lang="es-CO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ooserrano@minminas.gov.co</a:t>
            </a:r>
          </a:p>
          <a:p>
            <a:pPr algn="r"/>
            <a:r>
              <a:rPr lang="es-CO" sz="1600" dirty="0" smtClean="0"/>
              <a:t>Jefe de Oficina de Asuntos </a:t>
            </a:r>
          </a:p>
          <a:p>
            <a:pPr algn="r"/>
            <a:r>
              <a:rPr lang="es-CO" sz="1600" dirty="0" smtClean="0"/>
              <a:t>Regulatorios y Empresariales</a:t>
            </a:r>
          </a:p>
          <a:p>
            <a:pPr algn="r"/>
            <a:r>
              <a:rPr lang="es-CO" sz="1600" dirty="0" smtClean="0"/>
              <a:t>Ministerio de Minas y Energía de Colombia</a:t>
            </a:r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pPr algn="ctr"/>
            <a:endParaRPr lang="es-CO" dirty="0"/>
          </a:p>
          <a:p>
            <a:pPr algn="ctr"/>
            <a:r>
              <a:rPr lang="es-CO" dirty="0"/>
              <a:t>1</a:t>
            </a:r>
            <a:r>
              <a:rPr lang="es-CO" dirty="0" smtClean="0"/>
              <a:t>0 de Marzo de 2015</a:t>
            </a:r>
            <a:endParaRPr lang="es-CO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-252536" y="1196752"/>
            <a:ext cx="9396536" cy="9361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C8B300"/>
                </a:solidFill>
                <a:latin typeface="Futura Std Book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Std Boo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Std Boo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Std Boo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Std Boo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Std Boo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Std Boo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Std Boo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Std Book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s-CO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UTILIZACIÓN DE TECNOLOGÍAS PARA ACCESO DE TODOS AL </a:t>
            </a:r>
            <a:r>
              <a:rPr lang="es-CO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 LP</a:t>
            </a:r>
            <a:endParaRPr lang="es-CO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8" y="3044694"/>
            <a:ext cx="3524326" cy="2184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373441"/>
            <a:ext cx="9144000" cy="103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792088"/>
          </a:xfrm>
        </p:spPr>
        <p:txBody>
          <a:bodyPr/>
          <a:lstStyle/>
          <a:p>
            <a:pPr algn="ctr"/>
            <a:r>
              <a:rPr lang="es-CO" sz="3200" dirty="0">
                <a:solidFill>
                  <a:schemeClr val="bg1"/>
                </a:solidFill>
              </a:rPr>
              <a:t>Momento 2</a:t>
            </a:r>
            <a:br>
              <a:rPr lang="es-CO" sz="3200" dirty="0">
                <a:solidFill>
                  <a:schemeClr val="bg1"/>
                </a:solidFill>
              </a:rPr>
            </a:br>
            <a:r>
              <a:rPr lang="es-CO" sz="2400" dirty="0">
                <a:solidFill>
                  <a:schemeClr val="bg1"/>
                </a:solidFill>
              </a:rPr>
              <a:t>Diagrama general reconocimiento del subsidio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2645921"/>
            <a:ext cx="237626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Empresa </a:t>
            </a:r>
          </a:p>
          <a:p>
            <a:pPr algn="ctr"/>
            <a:r>
              <a:rPr lang="es-E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prestadora</a:t>
            </a:r>
          </a:p>
          <a:p>
            <a:pPr algn="ctr"/>
            <a:r>
              <a:rPr lang="es-E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del servicio</a:t>
            </a:r>
            <a:endParaRPr lang="es-E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3635896" y="3255367"/>
            <a:ext cx="1786984" cy="53367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>
            <a:off x="3433088" y="2414501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Envío de reporte de cuenta de subsidios certificada</a:t>
            </a:r>
            <a:endParaRPr lang="es-CO" dirty="0"/>
          </a:p>
        </p:txBody>
      </p:sp>
      <p:sp>
        <p:nvSpPr>
          <p:cNvPr id="8" name="7 Flecha izquierda"/>
          <p:cNvSpPr/>
          <p:nvPr/>
        </p:nvSpPr>
        <p:spPr>
          <a:xfrm>
            <a:off x="3635896" y="4064298"/>
            <a:ext cx="1786984" cy="58883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70C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43808" y="472514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Validación y pago </a:t>
            </a:r>
          </a:p>
          <a:p>
            <a:pPr algn="ctr"/>
            <a:r>
              <a:rPr lang="es-CO" dirty="0" smtClean="0"/>
              <a:t>del subsidio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662462"/>
            <a:ext cx="3349696" cy="112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2"/>
          <p:cNvSpPr txBox="1">
            <a:spLocks noGrp="1"/>
          </p:cNvSpPr>
          <p:nvPr>
            <p:ph type="title"/>
          </p:nvPr>
        </p:nvSpPr>
        <p:spPr>
          <a:xfrm>
            <a:off x="5940152" y="0"/>
            <a:ext cx="3203848" cy="476672"/>
          </a:xfrm>
          <a:prstGeom prst="rect">
            <a:avLst/>
          </a:prstGeom>
          <a:solidFill>
            <a:srgbClr val="C8B101"/>
          </a:solidFill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Aplicación Web</a:t>
            </a:r>
            <a:endParaRPr lang="en"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r="25576" b="8629"/>
          <a:stretch/>
        </p:blipFill>
        <p:spPr>
          <a:xfrm>
            <a:off x="196956" y="526953"/>
            <a:ext cx="3798980" cy="243696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526953"/>
            <a:ext cx="3879522" cy="207421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56" y="3717032"/>
            <a:ext cx="3798980" cy="287612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</p:pic>
      <p:pic>
        <p:nvPicPr>
          <p:cNvPr id="17" name="Imagen 16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62065"/>
            <a:ext cx="3885079" cy="283109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</p:pic>
      <p:sp>
        <p:nvSpPr>
          <p:cNvPr id="20" name="CuadroTexto 19"/>
          <p:cNvSpPr txBox="1"/>
          <p:nvPr/>
        </p:nvSpPr>
        <p:spPr>
          <a:xfrm>
            <a:off x="668796" y="3131676"/>
            <a:ext cx="311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1.Gestión de la información 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932040" y="2636912"/>
            <a:ext cx="337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2. Mejor información de ventas</a:t>
            </a:r>
            <a:endParaRPr lang="es-CO" dirty="0"/>
          </a:p>
        </p:txBody>
      </p:sp>
      <p:sp>
        <p:nvSpPr>
          <p:cNvPr id="23" name="CuadroTexto 22"/>
          <p:cNvSpPr txBox="1"/>
          <p:nvPr/>
        </p:nvSpPr>
        <p:spPr>
          <a:xfrm>
            <a:off x="4932040" y="335699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3. Acceso Usuarios a la información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84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2"/>
          <p:cNvSpPr txBox="1">
            <a:spLocks noGrp="1"/>
          </p:cNvSpPr>
          <p:nvPr>
            <p:ph type="title"/>
          </p:nvPr>
        </p:nvSpPr>
        <p:spPr>
          <a:xfrm>
            <a:off x="5940152" y="0"/>
            <a:ext cx="3203848" cy="476672"/>
          </a:xfrm>
          <a:prstGeom prst="rect">
            <a:avLst/>
          </a:prstGeom>
          <a:solidFill>
            <a:srgbClr val="C8B101"/>
          </a:solidFill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Aplicación Web</a:t>
            </a:r>
            <a:endParaRPr lang="en"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31116" t="20997" r="16555" b="7067"/>
          <a:stretch/>
        </p:blipFill>
        <p:spPr bwMode="auto">
          <a:xfrm>
            <a:off x="5076056" y="626524"/>
            <a:ext cx="3384376" cy="30185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" name="Imagen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5111" y="3762302"/>
            <a:ext cx="2470602" cy="188560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4"/>
          <a:srcRect l="1770" t="2302" r="23874"/>
          <a:stretch/>
        </p:blipFill>
        <p:spPr bwMode="auto">
          <a:xfrm>
            <a:off x="6855458" y="3762302"/>
            <a:ext cx="2160240" cy="189156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b="13625"/>
          <a:stretch/>
        </p:blipFill>
        <p:spPr>
          <a:xfrm>
            <a:off x="980320" y="3775076"/>
            <a:ext cx="3159632" cy="260625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247878164"/>
              </p:ext>
            </p:extLst>
          </p:nvPr>
        </p:nvGraphicFramePr>
        <p:xfrm>
          <a:off x="163733" y="295788"/>
          <a:ext cx="4480275" cy="3277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194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244169"/>
            <a:ext cx="9144000" cy="103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658299" y="6407750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100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5"/>
          </p:nvPr>
        </p:nvSpPr>
        <p:spPr>
          <a:xfrm>
            <a:off x="4124672" y="659226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CO" sz="900" dirty="0" smtClean="0"/>
              <a:t>Fuente Gráficos: CREG</a:t>
            </a:r>
            <a:endParaRPr lang="es-CO" sz="9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648072"/>
          </a:xfrm>
        </p:spPr>
        <p:txBody>
          <a:bodyPr/>
          <a:lstStyle/>
          <a:p>
            <a:r>
              <a:rPr lang="es-CO" sz="3200" dirty="0" smtClean="0">
                <a:solidFill>
                  <a:schemeClr val="bg1"/>
                </a:solidFill>
              </a:rPr>
              <a:t>¿Cómo se calcula el Monto Subsidiado?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49153" y="1556791"/>
            <a:ext cx="7848871" cy="4857997"/>
          </a:xfrm>
        </p:spPr>
        <p:txBody>
          <a:bodyPr/>
          <a:lstStyle/>
          <a:p>
            <a:pPr marL="358775" indent="-358775">
              <a:buFont typeface="Arial" panose="020B0604020202020204" pitchFamily="34" charset="0"/>
              <a:buChar char="•"/>
            </a:pPr>
            <a:r>
              <a:rPr lang="es-CO" sz="2800" b="0" dirty="0"/>
              <a:t>Subsidio a la demanda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b="0" dirty="0" smtClean="0"/>
              <a:t>Focalización:  </a:t>
            </a:r>
          </a:p>
          <a:p>
            <a:pPr marL="1166813" lvl="4" indent="-457200"/>
            <a:r>
              <a:rPr lang="es-CO" sz="2600" b="0" dirty="0" smtClean="0"/>
              <a:t>Hogares </a:t>
            </a:r>
            <a:r>
              <a:rPr lang="es-CO" sz="2600" b="0" dirty="0"/>
              <a:t>estrato 1 </a:t>
            </a:r>
            <a:r>
              <a:rPr lang="es-CO" sz="2600" b="0" dirty="0" smtClean="0"/>
              <a:t>-50%</a:t>
            </a:r>
          </a:p>
          <a:p>
            <a:pPr marL="1166813" lvl="4" indent="-457200"/>
            <a:r>
              <a:rPr lang="es-CO" sz="2600" b="0" dirty="0" smtClean="0"/>
              <a:t>Hogares </a:t>
            </a:r>
            <a:r>
              <a:rPr lang="es-CO" sz="2600" b="0" dirty="0"/>
              <a:t>estrato </a:t>
            </a:r>
            <a:r>
              <a:rPr lang="es-CO" sz="2600" b="0" dirty="0" smtClean="0"/>
              <a:t>2 -40</a:t>
            </a:r>
            <a:r>
              <a:rPr lang="es-CO" sz="2600" b="0" dirty="0"/>
              <a:t>%</a:t>
            </a:r>
          </a:p>
          <a:p>
            <a:pPr marL="358775" lvl="1" indent="-358775">
              <a:buFont typeface="Arial" panose="020B0604020202020204" pitchFamily="34" charset="0"/>
              <a:buChar char="•"/>
            </a:pPr>
            <a:r>
              <a:rPr lang="es-CO" sz="2800" dirty="0" smtClean="0">
                <a:solidFill>
                  <a:srgbClr val="C8B300"/>
                </a:solidFill>
              </a:rPr>
              <a:t>Consumo Subsistencia:</a:t>
            </a:r>
          </a:p>
          <a:p>
            <a:pPr marL="1166813" lvl="4" indent="-457200"/>
            <a:r>
              <a:rPr lang="es-CO" sz="2600" dirty="0"/>
              <a:t> 14,6 kg/mes</a:t>
            </a:r>
          </a:p>
          <a:p>
            <a:pPr marL="1166813" lvl="4" indent="-457200"/>
            <a:r>
              <a:rPr lang="es-CO" sz="2600" dirty="0"/>
              <a:t> 0,486 kg/día</a:t>
            </a:r>
          </a:p>
        </p:txBody>
      </p:sp>
    </p:spTree>
    <p:extLst>
      <p:ext uri="{BB962C8B-B14F-4D97-AF65-F5344CB8AC3E}">
        <p14:creationId xmlns:p14="http://schemas.microsoft.com/office/powerpoint/2010/main" val="25649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196190"/>
            <a:ext cx="9144000" cy="45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658299" y="6263734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100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5"/>
          </p:nvPr>
        </p:nvSpPr>
        <p:spPr>
          <a:xfrm>
            <a:off x="4124672" y="673628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CO" sz="900" dirty="0" smtClean="0"/>
              <a:t>Fuente Gráficos: CREG</a:t>
            </a:r>
            <a:endParaRPr lang="es-CO" sz="9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116632"/>
            <a:ext cx="9143999" cy="648072"/>
          </a:xfrm>
        </p:spPr>
        <p:txBody>
          <a:bodyPr/>
          <a:lstStyle/>
          <a:p>
            <a:r>
              <a:rPr lang="es-CO" sz="3200" dirty="0" smtClean="0">
                <a:solidFill>
                  <a:schemeClr val="bg1"/>
                </a:solidFill>
              </a:rPr>
              <a:t>¿Cómo se calcula el Monto Subsidiado?</a:t>
            </a:r>
            <a:endParaRPr lang="es-CO" sz="3200" dirty="0">
              <a:solidFill>
                <a:schemeClr val="bg1"/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1714796" y="548680"/>
            <a:ext cx="6716" cy="2625982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1515917" y="2965894"/>
            <a:ext cx="4483355" cy="54861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6035276" y="2780928"/>
            <a:ext cx="84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DIAS</a:t>
            </a:r>
            <a:endParaRPr lang="es-CO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27584" y="364502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SUB ($)</a:t>
            </a:r>
            <a:endParaRPr lang="es-CO" dirty="0"/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2137898" y="1236806"/>
            <a:ext cx="0" cy="1761887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1907704" y="3068960"/>
            <a:ext cx="84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B0F0"/>
                </a:solidFill>
              </a:rPr>
              <a:t>DIA 1</a:t>
            </a:r>
            <a:endParaRPr lang="es-CO" dirty="0">
              <a:solidFill>
                <a:srgbClr val="00B0F0"/>
              </a:solidFill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2074835" y="1196752"/>
            <a:ext cx="3082185" cy="1728192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V="1">
            <a:off x="5468158" y="1196752"/>
            <a:ext cx="0" cy="1761887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5364088" y="3068960"/>
            <a:ext cx="142636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B050"/>
                </a:solidFill>
              </a:rPr>
              <a:t>DIA  N+30</a:t>
            </a:r>
            <a:endParaRPr lang="es-CO" dirty="0">
              <a:solidFill>
                <a:srgbClr val="00B05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90146" y="1362809"/>
            <a:ext cx="2985710" cy="1202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B0F0"/>
                </a:solidFill>
              </a:rPr>
              <a:t>Compra 1</a:t>
            </a:r>
          </a:p>
          <a:p>
            <a:r>
              <a:rPr lang="es-CO" dirty="0">
                <a:solidFill>
                  <a:srgbClr val="00B0F0"/>
                </a:solidFill>
              </a:rPr>
              <a:t> </a:t>
            </a:r>
            <a:r>
              <a:rPr lang="es-CO" dirty="0" smtClean="0">
                <a:solidFill>
                  <a:srgbClr val="00B0F0"/>
                </a:solidFill>
              </a:rPr>
              <a:t> Valor                   16 </a:t>
            </a:r>
            <a:r>
              <a:rPr lang="es-CO" dirty="0">
                <a:solidFill>
                  <a:srgbClr val="00B0F0"/>
                </a:solidFill>
              </a:rPr>
              <a:t>US$ </a:t>
            </a:r>
            <a:endParaRPr lang="es-CO" dirty="0" smtClean="0">
              <a:solidFill>
                <a:srgbClr val="00B0F0"/>
              </a:solidFill>
            </a:endParaRPr>
          </a:p>
          <a:p>
            <a:r>
              <a:rPr lang="es-CO" dirty="0">
                <a:solidFill>
                  <a:srgbClr val="00B0F0"/>
                </a:solidFill>
              </a:rPr>
              <a:t> </a:t>
            </a:r>
            <a:r>
              <a:rPr lang="es-CO" dirty="0" smtClean="0">
                <a:solidFill>
                  <a:srgbClr val="00B0F0"/>
                </a:solidFill>
              </a:rPr>
              <a:t> Capacidad           15 Kg</a:t>
            </a:r>
          </a:p>
          <a:p>
            <a:r>
              <a:rPr lang="es-CO" dirty="0" smtClean="0">
                <a:solidFill>
                  <a:srgbClr val="00B0F0"/>
                </a:solidFill>
              </a:rPr>
              <a:t>  Subsidio (50%)    8 </a:t>
            </a:r>
            <a:r>
              <a:rPr lang="es-CO" dirty="0">
                <a:solidFill>
                  <a:srgbClr val="00B0F0"/>
                </a:solidFill>
              </a:rPr>
              <a:t>US$ </a:t>
            </a:r>
          </a:p>
        </p:txBody>
      </p:sp>
      <p:cxnSp>
        <p:nvCxnSpPr>
          <p:cNvPr id="38" name="Conector recto 37"/>
          <p:cNvCxnSpPr/>
          <p:nvPr/>
        </p:nvCxnSpPr>
        <p:spPr>
          <a:xfrm flipH="1" flipV="1">
            <a:off x="1475656" y="1231068"/>
            <a:ext cx="4055564" cy="3997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4523108" y="3059668"/>
            <a:ext cx="99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B0F0"/>
                </a:solidFill>
              </a:rPr>
              <a:t>DIA 30</a:t>
            </a:r>
            <a:endParaRPr lang="es-CO" dirty="0">
              <a:solidFill>
                <a:srgbClr val="00B0F0"/>
              </a:solidFill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584962" y="1436583"/>
            <a:ext cx="2875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B050"/>
                </a:solidFill>
              </a:rPr>
              <a:t>Compra 2</a:t>
            </a:r>
          </a:p>
          <a:p>
            <a:r>
              <a:rPr lang="es-CO" dirty="0">
                <a:solidFill>
                  <a:srgbClr val="00B050"/>
                </a:solidFill>
              </a:rPr>
              <a:t> </a:t>
            </a:r>
            <a:r>
              <a:rPr lang="es-CO" dirty="0" smtClean="0">
                <a:solidFill>
                  <a:srgbClr val="00B050"/>
                </a:solidFill>
              </a:rPr>
              <a:t> Valor                 16 </a:t>
            </a:r>
            <a:r>
              <a:rPr lang="es-CO" dirty="0">
                <a:solidFill>
                  <a:srgbClr val="00B050"/>
                </a:solidFill>
              </a:rPr>
              <a:t>US$ </a:t>
            </a:r>
            <a:endParaRPr lang="es-CO" dirty="0" smtClean="0">
              <a:solidFill>
                <a:srgbClr val="00B050"/>
              </a:solidFill>
            </a:endParaRPr>
          </a:p>
          <a:p>
            <a:r>
              <a:rPr lang="es-CO" dirty="0">
                <a:solidFill>
                  <a:srgbClr val="00B050"/>
                </a:solidFill>
              </a:rPr>
              <a:t> </a:t>
            </a:r>
            <a:r>
              <a:rPr lang="es-CO" dirty="0" smtClean="0">
                <a:solidFill>
                  <a:srgbClr val="00B050"/>
                </a:solidFill>
              </a:rPr>
              <a:t> Capacidad          15 Kg</a:t>
            </a:r>
          </a:p>
          <a:p>
            <a:r>
              <a:rPr lang="es-CO" dirty="0" smtClean="0">
                <a:solidFill>
                  <a:srgbClr val="00B050"/>
                </a:solidFill>
              </a:rPr>
              <a:t>  Subsidio (50%)   8 </a:t>
            </a:r>
            <a:r>
              <a:rPr lang="es-CO" dirty="0">
                <a:solidFill>
                  <a:srgbClr val="00B050"/>
                </a:solidFill>
              </a:rPr>
              <a:t>US$ </a:t>
            </a:r>
          </a:p>
        </p:txBody>
      </p:sp>
      <p:cxnSp>
        <p:nvCxnSpPr>
          <p:cNvPr id="21" name="Conector recto de flecha 20"/>
          <p:cNvCxnSpPr/>
          <p:nvPr/>
        </p:nvCxnSpPr>
        <p:spPr>
          <a:xfrm flipV="1">
            <a:off x="1714796" y="3573016"/>
            <a:ext cx="6716" cy="2625982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1515917" y="5990230"/>
            <a:ext cx="4483355" cy="54861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6035276" y="5805264"/>
            <a:ext cx="84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DIAS</a:t>
            </a:r>
            <a:endParaRPr lang="es-CO" dirty="0"/>
          </a:p>
        </p:txBody>
      </p:sp>
      <p:cxnSp>
        <p:nvCxnSpPr>
          <p:cNvPr id="24" name="Conector recto de flecha 23"/>
          <p:cNvCxnSpPr/>
          <p:nvPr/>
        </p:nvCxnSpPr>
        <p:spPr>
          <a:xfrm flipV="1">
            <a:off x="2137898" y="4261142"/>
            <a:ext cx="0" cy="1761887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1851032" y="6156012"/>
            <a:ext cx="84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B0F0"/>
                </a:solidFill>
              </a:rPr>
              <a:t>DIA 1</a:t>
            </a:r>
            <a:endParaRPr lang="es-CO" dirty="0">
              <a:solidFill>
                <a:srgbClr val="00B0F0"/>
              </a:solidFill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2137898" y="4243881"/>
            <a:ext cx="3019122" cy="1705399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 flipV="1">
            <a:off x="3843030" y="4267550"/>
            <a:ext cx="17836" cy="172238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3275856" y="6084004"/>
            <a:ext cx="142636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B050"/>
                </a:solidFill>
              </a:rPr>
              <a:t>DIA  30-N</a:t>
            </a:r>
            <a:endParaRPr lang="es-CO" dirty="0">
              <a:solidFill>
                <a:srgbClr val="00B050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345529" y="460493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B0F0"/>
                </a:solidFill>
              </a:rPr>
              <a:t>Compra 1</a:t>
            </a:r>
          </a:p>
          <a:p>
            <a:r>
              <a:rPr lang="es-CO" dirty="0">
                <a:solidFill>
                  <a:srgbClr val="00B0F0"/>
                </a:solidFill>
              </a:rPr>
              <a:t> </a:t>
            </a:r>
            <a:r>
              <a:rPr lang="es-CO" dirty="0" smtClean="0">
                <a:solidFill>
                  <a:srgbClr val="00B0F0"/>
                </a:solidFill>
              </a:rPr>
              <a:t> Valor                 16 </a:t>
            </a:r>
            <a:r>
              <a:rPr lang="es-CO" dirty="0">
                <a:solidFill>
                  <a:srgbClr val="00B0F0"/>
                </a:solidFill>
              </a:rPr>
              <a:t>US$ </a:t>
            </a:r>
            <a:endParaRPr lang="es-CO" dirty="0" smtClean="0">
              <a:solidFill>
                <a:srgbClr val="00B0F0"/>
              </a:solidFill>
            </a:endParaRPr>
          </a:p>
          <a:p>
            <a:r>
              <a:rPr lang="es-CO" dirty="0">
                <a:solidFill>
                  <a:srgbClr val="00B0F0"/>
                </a:solidFill>
              </a:rPr>
              <a:t> </a:t>
            </a:r>
            <a:r>
              <a:rPr lang="es-CO" dirty="0" smtClean="0">
                <a:solidFill>
                  <a:srgbClr val="00B0F0"/>
                </a:solidFill>
              </a:rPr>
              <a:t> Capacidad          15 Kg</a:t>
            </a:r>
          </a:p>
          <a:p>
            <a:r>
              <a:rPr lang="es-CO" dirty="0" smtClean="0">
                <a:solidFill>
                  <a:srgbClr val="00B0F0"/>
                </a:solidFill>
              </a:rPr>
              <a:t>  Subsidio (50%)   8 </a:t>
            </a:r>
            <a:r>
              <a:rPr lang="es-CO" dirty="0">
                <a:solidFill>
                  <a:srgbClr val="00B0F0"/>
                </a:solidFill>
              </a:rPr>
              <a:t>US$ </a:t>
            </a:r>
          </a:p>
        </p:txBody>
      </p:sp>
      <p:cxnSp>
        <p:nvCxnSpPr>
          <p:cNvPr id="34" name="Conector recto 33"/>
          <p:cNvCxnSpPr/>
          <p:nvPr/>
        </p:nvCxnSpPr>
        <p:spPr>
          <a:xfrm flipH="1" flipV="1">
            <a:off x="1475656" y="4255405"/>
            <a:ext cx="2385210" cy="28399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4523108" y="6084004"/>
            <a:ext cx="99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B0F0"/>
                </a:solidFill>
              </a:rPr>
              <a:t>DIA 30</a:t>
            </a:r>
            <a:endParaRPr lang="es-CO" dirty="0">
              <a:solidFill>
                <a:srgbClr val="00B0F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5080906" y="4221088"/>
            <a:ext cx="2875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00B050"/>
                </a:solidFill>
              </a:rPr>
              <a:t>Compra 2</a:t>
            </a:r>
          </a:p>
          <a:p>
            <a:r>
              <a:rPr lang="es-CO" dirty="0" smtClean="0">
                <a:solidFill>
                  <a:srgbClr val="00B050"/>
                </a:solidFill>
              </a:rPr>
              <a:t>  Valor                  16 US$ </a:t>
            </a:r>
          </a:p>
          <a:p>
            <a:r>
              <a:rPr lang="es-CO" dirty="0" smtClean="0">
                <a:solidFill>
                  <a:srgbClr val="00B050"/>
                </a:solidFill>
              </a:rPr>
              <a:t>  Capacidad         15 Kg </a:t>
            </a:r>
            <a:endParaRPr lang="es-CO" dirty="0">
              <a:solidFill>
                <a:srgbClr val="00B050"/>
              </a:solidFill>
            </a:endParaRPr>
          </a:p>
        </p:txBody>
      </p:sp>
      <p:cxnSp>
        <p:nvCxnSpPr>
          <p:cNvPr id="13" name="Conector recto 12"/>
          <p:cNvCxnSpPr/>
          <p:nvPr/>
        </p:nvCxnSpPr>
        <p:spPr>
          <a:xfrm flipH="1">
            <a:off x="3851920" y="5197842"/>
            <a:ext cx="8946" cy="7920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5224922" y="5003884"/>
            <a:ext cx="287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FF0000"/>
                </a:solidFill>
              </a:rPr>
              <a:t>Saldo                   4 US</a:t>
            </a:r>
            <a:r>
              <a:rPr lang="es-CO" dirty="0">
                <a:solidFill>
                  <a:srgbClr val="FF0000"/>
                </a:solidFill>
              </a:rPr>
              <a:t>$ 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1665789" y="392376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chemeClr val="tx1">
                    <a:lumMod val="25000"/>
                    <a:lumOff val="75000"/>
                  </a:schemeClr>
                </a:solidFill>
              </a:rPr>
              <a:t>8 US$ 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1818189" y="76470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chemeClr val="tx1">
                    <a:lumMod val="25000"/>
                    <a:lumOff val="75000"/>
                  </a:schemeClr>
                </a:solidFill>
              </a:rPr>
              <a:t>8 US$ 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827584" y="55042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SUB ($)</a:t>
            </a:r>
            <a:endParaRPr lang="es-CO" dirty="0"/>
          </a:p>
        </p:txBody>
      </p:sp>
      <p:sp>
        <p:nvSpPr>
          <p:cNvPr id="42" name="CuadroTexto 41"/>
          <p:cNvSpPr txBox="1"/>
          <p:nvPr/>
        </p:nvSpPr>
        <p:spPr>
          <a:xfrm>
            <a:off x="6588224" y="83845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CASO 1</a:t>
            </a:r>
            <a:endParaRPr lang="es-CO" sz="3600" dirty="0"/>
          </a:p>
        </p:txBody>
      </p:sp>
      <p:sp>
        <p:nvSpPr>
          <p:cNvPr id="47" name="CuadroTexto 46"/>
          <p:cNvSpPr txBox="1"/>
          <p:nvPr/>
        </p:nvSpPr>
        <p:spPr>
          <a:xfrm>
            <a:off x="6516216" y="371877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CASO 2</a:t>
            </a:r>
            <a:endParaRPr lang="es-CO" sz="3600" dirty="0"/>
          </a:p>
        </p:txBody>
      </p:sp>
      <p:sp>
        <p:nvSpPr>
          <p:cNvPr id="2" name="Rectángulo 1"/>
          <p:cNvSpPr/>
          <p:nvPr/>
        </p:nvSpPr>
        <p:spPr>
          <a:xfrm>
            <a:off x="5220072" y="5291916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B050"/>
                </a:solidFill>
              </a:rPr>
              <a:t>Subsidio (50%)    4 US$ </a:t>
            </a:r>
          </a:p>
        </p:txBody>
      </p:sp>
      <p:sp>
        <p:nvSpPr>
          <p:cNvPr id="4" name="Cerrar llave 3"/>
          <p:cNvSpPr/>
          <p:nvPr/>
        </p:nvSpPr>
        <p:spPr>
          <a:xfrm>
            <a:off x="3995936" y="4341820"/>
            <a:ext cx="508906" cy="807475"/>
          </a:xfrm>
          <a:prstGeom prst="rightBrace">
            <a:avLst>
              <a:gd name="adj1" fmla="val 8333"/>
              <a:gd name="adj2" fmla="val 4694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Cerrar llave 43"/>
          <p:cNvSpPr/>
          <p:nvPr/>
        </p:nvSpPr>
        <p:spPr>
          <a:xfrm>
            <a:off x="3991086" y="5213813"/>
            <a:ext cx="508906" cy="807475"/>
          </a:xfrm>
          <a:prstGeom prst="rightBrace">
            <a:avLst>
              <a:gd name="adj1" fmla="val 8333"/>
              <a:gd name="adj2" fmla="val 4694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47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5" grpId="0"/>
      <p:bldP spid="31" grpId="0" animBg="1"/>
      <p:bldP spid="35" grpId="0"/>
      <p:bldP spid="40" grpId="0"/>
      <p:bldP spid="49" grpId="0"/>
      <p:bldP spid="23" grpId="0"/>
      <p:bldP spid="26" grpId="0"/>
      <p:bldP spid="32" grpId="0" animBg="1"/>
      <p:bldP spid="33" grpId="0"/>
      <p:bldP spid="36" grpId="0"/>
      <p:bldP spid="37" grpId="0"/>
      <p:bldP spid="39" grpId="0"/>
      <p:bldP spid="41" grpId="0"/>
      <p:bldP spid="43" grpId="0"/>
      <p:bldP spid="45" grpId="0"/>
      <p:bldP spid="42" grpId="0"/>
      <p:bldP spid="47" grpId="0"/>
      <p:bldP spid="2" grpId="0"/>
      <p:bldP spid="4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307407"/>
            <a:ext cx="9144000" cy="60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6864" cy="648072"/>
          </a:xfrm>
        </p:spPr>
        <p:txBody>
          <a:bodyPr/>
          <a:lstStyle/>
          <a:p>
            <a:r>
              <a:rPr lang="es-CO" sz="3600" dirty="0" smtClean="0">
                <a:solidFill>
                  <a:schemeClr val="bg1"/>
                </a:solidFill>
              </a:rPr>
              <a:t>Logros del Programa</a:t>
            </a:r>
            <a:endParaRPr lang="es-CO" sz="36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3307704" cy="43666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635896" y="4031486"/>
            <a:ext cx="4752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 smtClean="0"/>
              <a:t>Fuente: Ministerio de Minas y Energía de Colombia (</a:t>
            </a:r>
            <a:r>
              <a:rPr lang="es-CO" sz="1050" dirty="0" err="1" smtClean="0"/>
              <a:t>Trm</a:t>
            </a:r>
            <a:r>
              <a:rPr lang="es-CO" sz="1050" dirty="0" smtClean="0"/>
              <a:t> : $3200)  </a:t>
            </a:r>
            <a:endParaRPr lang="es-CO" sz="105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225" y="2276872"/>
            <a:ext cx="5117232" cy="17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515152"/>
            <a:ext cx="9144000" cy="60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560840" cy="936104"/>
          </a:xfrm>
        </p:spPr>
        <p:txBody>
          <a:bodyPr/>
          <a:lstStyle/>
          <a:p>
            <a:r>
              <a:rPr lang="es-CO" sz="3200" dirty="0" smtClean="0">
                <a:solidFill>
                  <a:schemeClr val="bg1"/>
                </a:solidFill>
              </a:rPr>
              <a:t>Conclusiones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1772816"/>
            <a:ext cx="8136904" cy="41764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b="0" dirty="0" smtClean="0"/>
              <a:t>Subsidio a la demanda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b="0" dirty="0" smtClean="0"/>
              <a:t>Focalización  - H</a:t>
            </a:r>
            <a:r>
              <a:rPr lang="es-CO" sz="2400" b="0" dirty="0" smtClean="0">
                <a:solidFill>
                  <a:srgbClr val="C8B300"/>
                </a:solidFill>
              </a:rPr>
              <a:t>ogares </a:t>
            </a:r>
            <a:r>
              <a:rPr lang="es-CO" sz="2400" b="0" dirty="0">
                <a:solidFill>
                  <a:srgbClr val="C8B300"/>
                </a:solidFill>
              </a:rPr>
              <a:t>estrato 1 </a:t>
            </a:r>
            <a:r>
              <a:rPr lang="es-CO" sz="2400" b="0" dirty="0" smtClean="0">
                <a:solidFill>
                  <a:srgbClr val="C8B300"/>
                </a:solidFill>
              </a:rPr>
              <a:t>y 2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rgbClr val="C8B300"/>
                </a:solidFill>
              </a:rPr>
              <a:t>Señal de eficiencia (Consumo Sub 14,6 kg/mes)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s-BO" sz="2400" dirty="0" smtClean="0">
                <a:solidFill>
                  <a:srgbClr val="C8B300"/>
                </a:solidFill>
              </a:rPr>
              <a:t>Información de beneficiarios precisa </a:t>
            </a:r>
            <a:r>
              <a:rPr lang="es-BO" sz="2400" dirty="0">
                <a:solidFill>
                  <a:srgbClr val="C8B300"/>
                </a:solidFill>
              </a:rPr>
              <a:t>y constantemente </a:t>
            </a:r>
            <a:r>
              <a:rPr lang="es-BO" sz="2400" dirty="0" smtClean="0">
                <a:solidFill>
                  <a:srgbClr val="C8B300"/>
                </a:solidFill>
              </a:rPr>
              <a:t>actualizada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s-BO" sz="2400" dirty="0" smtClean="0">
                <a:solidFill>
                  <a:srgbClr val="C8B300"/>
                </a:solidFill>
              </a:rPr>
              <a:t>Integración con las </a:t>
            </a:r>
            <a:r>
              <a:rPr lang="es-BO" sz="2400" dirty="0" err="1" smtClean="0">
                <a:solidFill>
                  <a:srgbClr val="C8B300"/>
                </a:solidFill>
              </a:rPr>
              <a:t>TIC´s</a:t>
            </a:r>
            <a:r>
              <a:rPr lang="es-BO" sz="2400" dirty="0" smtClean="0">
                <a:solidFill>
                  <a:srgbClr val="C8B300"/>
                </a:solidFill>
              </a:rPr>
              <a:t> – Esquema transparente y sencillo</a:t>
            </a:r>
            <a:endParaRPr lang="es-CO" sz="2400" dirty="0">
              <a:solidFill>
                <a:srgbClr val="C8B3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400" b="0" dirty="0" smtClean="0"/>
              <a:t>Excluidos usuarios con gas combustible por red de tubería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0721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endParaRPr lang="es-CO" sz="5400" dirty="0" smtClean="0"/>
          </a:p>
          <a:p>
            <a:pPr algn="ctr"/>
            <a:r>
              <a:rPr lang="es-CO" sz="5400" dirty="0" smtClean="0"/>
              <a:t>Gracias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34405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260648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Marcador de contenid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493152"/>
              </p:ext>
            </p:extLst>
          </p:nvPr>
        </p:nvGraphicFramePr>
        <p:xfrm>
          <a:off x="518864" y="1844824"/>
          <a:ext cx="82296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7128792" cy="720080"/>
          </a:xfrm>
        </p:spPr>
        <p:txBody>
          <a:bodyPr/>
          <a:lstStyle/>
          <a:p>
            <a:pPr algn="ctr"/>
            <a:r>
              <a:rPr lang="es-CO" sz="3200" dirty="0" smtClean="0">
                <a:solidFill>
                  <a:schemeClr val="bg1"/>
                </a:solidFill>
              </a:rPr>
              <a:t>Normatividad 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244169"/>
            <a:ext cx="9144000" cy="103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24936" cy="648072"/>
          </a:xfrm>
        </p:spPr>
        <p:txBody>
          <a:bodyPr/>
          <a:lstStyle/>
          <a:p>
            <a:r>
              <a:rPr lang="es-CO" sz="3200" dirty="0">
                <a:solidFill>
                  <a:schemeClr val="bg1"/>
                </a:solidFill>
              </a:rPr>
              <a:t>Ley 142 de 1994. Ley de </a:t>
            </a:r>
            <a:r>
              <a:rPr lang="es-CO" sz="3200" dirty="0" smtClean="0">
                <a:solidFill>
                  <a:schemeClr val="bg1"/>
                </a:solidFill>
              </a:rPr>
              <a:t>Servicios Públicos Domiciliarios.</a:t>
            </a:r>
            <a:r>
              <a:rPr lang="es-CO" sz="3200" dirty="0">
                <a:solidFill>
                  <a:schemeClr val="bg1"/>
                </a:solidFill>
              </a:rPr>
              <a:t/>
            </a:r>
            <a:br>
              <a:rPr lang="es-CO" sz="3200" dirty="0">
                <a:solidFill>
                  <a:schemeClr val="bg1"/>
                </a:solidFill>
              </a:rPr>
            </a:b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658299" y="6407750"/>
            <a:ext cx="1633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dirty="0" smtClean="0"/>
              <a:t>Fuente Gráficos CREG</a:t>
            </a:r>
            <a:endParaRPr lang="es-CO" sz="1100" dirty="0"/>
          </a:p>
        </p:txBody>
      </p:sp>
      <p:graphicFrame>
        <p:nvGraphicFramePr>
          <p:cNvPr id="17" name="Marcador de contenid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088634"/>
              </p:ext>
            </p:extLst>
          </p:nvPr>
        </p:nvGraphicFramePr>
        <p:xfrm>
          <a:off x="395536" y="1556792"/>
          <a:ext cx="705678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https://elescapulario.files.wordpress.com/2012/08/checklist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99" b="100000" l="866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10" y="2447472"/>
            <a:ext cx="1129308" cy="112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en/thumb/b/ba/Red_x.svg/600px-Red_x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31" y="4848998"/>
            <a:ext cx="1058614" cy="105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260649"/>
            <a:ext cx="9144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280920" cy="648072"/>
          </a:xfrm>
        </p:spPr>
        <p:txBody>
          <a:bodyPr/>
          <a:lstStyle/>
          <a:p>
            <a:r>
              <a:rPr lang="es-CO" sz="3200" dirty="0">
                <a:solidFill>
                  <a:schemeClr val="bg1"/>
                </a:solidFill>
              </a:rPr>
              <a:t>Ley 142 de 1994. Ley de Servicios Públicos Domiciliarios</a:t>
            </a:r>
            <a:r>
              <a:rPr lang="es-CO" sz="2400" b="0" dirty="0" smtClean="0">
                <a:solidFill>
                  <a:schemeClr val="bg1"/>
                </a:solidFill>
              </a:rPr>
              <a:t>.</a:t>
            </a:r>
            <a:r>
              <a:rPr lang="es-CO" sz="2400" b="0" dirty="0">
                <a:solidFill>
                  <a:schemeClr val="bg1"/>
                </a:solidFill>
              </a:rPr>
              <a:t/>
            </a:r>
            <a:br>
              <a:rPr lang="es-CO" sz="2400" b="0" dirty="0">
                <a:solidFill>
                  <a:schemeClr val="bg1"/>
                </a:solidFill>
              </a:rPr>
            </a:b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611560" y="1412776"/>
            <a:ext cx="7992887" cy="4824536"/>
          </a:xfrm>
        </p:spPr>
        <p:txBody>
          <a:bodyPr/>
          <a:lstStyle/>
          <a:p>
            <a:r>
              <a:rPr lang="es-CO" sz="2400" b="0" dirty="0" smtClean="0"/>
              <a:t>Estableció </a:t>
            </a:r>
            <a:r>
              <a:rPr lang="es-CO" sz="2400" b="0" dirty="0"/>
              <a:t>un régimen tarifario proporcional para los sectores de </a:t>
            </a:r>
            <a:r>
              <a:rPr lang="es-CO" sz="2400" b="0" dirty="0" smtClean="0"/>
              <a:t>bajos ingresos </a:t>
            </a:r>
            <a:r>
              <a:rPr lang="es-CO" sz="2400" b="0" dirty="0"/>
              <a:t>de acuerdo con los preceptos de </a:t>
            </a:r>
            <a:r>
              <a:rPr lang="es-CO" sz="2400" b="0" dirty="0" smtClean="0"/>
              <a:t>equidad </a:t>
            </a:r>
            <a:r>
              <a:rPr lang="es-CO" sz="2400" b="0" dirty="0"/>
              <a:t>y </a:t>
            </a:r>
            <a:r>
              <a:rPr lang="es-CO" sz="2400" b="0" dirty="0" smtClean="0"/>
              <a:t>solidaridad.</a:t>
            </a:r>
          </a:p>
          <a:p>
            <a:endParaRPr lang="es-CO" sz="2400" b="0" dirty="0"/>
          </a:p>
          <a:p>
            <a:endParaRPr lang="es-CO" sz="24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0" dirty="0" smtClean="0"/>
              <a:t>Energía Eléctrica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0" dirty="0" smtClean="0"/>
              <a:t>Gas Combustible </a:t>
            </a:r>
          </a:p>
          <a:p>
            <a:r>
              <a:rPr lang="es-CO" sz="2400" b="0" dirty="0"/>
              <a:t> </a:t>
            </a:r>
            <a:r>
              <a:rPr lang="es-CO" sz="2400" b="0" dirty="0" smtClean="0"/>
              <a:t>   (Natural y GLP)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706693514"/>
              </p:ext>
            </p:extLst>
          </p:nvPr>
        </p:nvGraphicFramePr>
        <p:xfrm>
          <a:off x="3995935" y="2852936"/>
          <a:ext cx="4608511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185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373441"/>
            <a:ext cx="9144000" cy="103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8604448" cy="648072"/>
          </a:xfrm>
        </p:spPr>
        <p:txBody>
          <a:bodyPr/>
          <a:lstStyle/>
          <a:p>
            <a:r>
              <a:rPr lang="es-CO" sz="3600" dirty="0" smtClean="0">
                <a:solidFill>
                  <a:schemeClr val="bg1"/>
                </a:solidFill>
              </a:rPr>
              <a:t>¿Por qué no se aplicó el subsidio al GLP por Cilindros?</a:t>
            </a:r>
            <a:r>
              <a:rPr lang="es-CO" sz="3600" dirty="0">
                <a:solidFill>
                  <a:schemeClr val="bg1"/>
                </a:solidFill>
              </a:rPr>
              <a:t/>
            </a:r>
            <a:br>
              <a:rPr lang="es-CO" sz="3600" dirty="0">
                <a:solidFill>
                  <a:schemeClr val="bg1"/>
                </a:solidFill>
              </a:rPr>
            </a:br>
            <a:endParaRPr lang="es-CO" sz="36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658299" y="6407750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100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5"/>
          </p:nvPr>
        </p:nvSpPr>
        <p:spPr>
          <a:xfrm>
            <a:off x="2540496" y="6237312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CO" sz="900" dirty="0" smtClean="0"/>
              <a:t>Fuente Gráficos: Revista Dinero</a:t>
            </a:r>
          </a:p>
          <a:p>
            <a:pPr>
              <a:defRPr/>
            </a:pPr>
            <a:r>
              <a:rPr lang="es-CO" sz="900" dirty="0"/>
              <a:t>                         </a:t>
            </a:r>
            <a:r>
              <a:rPr lang="es-CO" sz="900" dirty="0" smtClean="0"/>
              <a:t>   </a:t>
            </a:r>
            <a:r>
              <a:rPr lang="es-CO" sz="900" dirty="0">
                <a:hlinkClick r:id="rId4"/>
              </a:rPr>
              <a:t>http://www.clorindanoticias.com</a:t>
            </a:r>
            <a:r>
              <a:rPr lang="es-CO" sz="900" dirty="0" smtClean="0">
                <a:hlinkClick r:id="rId4"/>
              </a:rPr>
              <a:t>/</a:t>
            </a:r>
            <a:endParaRPr lang="es-CO" sz="900" dirty="0" smtClean="0"/>
          </a:p>
          <a:p>
            <a:pPr>
              <a:defRPr/>
            </a:pPr>
            <a:r>
              <a:rPr lang="es-CO" sz="900" dirty="0" smtClean="0"/>
              <a:t>                            </a:t>
            </a:r>
            <a:r>
              <a:rPr lang="es-CO" sz="900" dirty="0" smtClean="0">
                <a:hlinkClick r:id="rId5"/>
              </a:rPr>
              <a:t>http</a:t>
            </a:r>
            <a:r>
              <a:rPr lang="es-CO" sz="900" dirty="0">
                <a:hlinkClick r:id="rId5"/>
              </a:rPr>
              <a:t>://www.diariolibre.com</a:t>
            </a:r>
            <a:r>
              <a:rPr lang="es-CO" sz="900" dirty="0" smtClean="0">
                <a:hlinkClick r:id="rId5"/>
              </a:rPr>
              <a:t>/</a:t>
            </a:r>
            <a:endParaRPr lang="es-CO" sz="900" dirty="0" smtClean="0"/>
          </a:p>
          <a:p>
            <a:pPr>
              <a:defRPr/>
            </a:pPr>
            <a:r>
              <a:rPr lang="es-CO" sz="900" dirty="0" smtClean="0"/>
              <a:t>                            http</a:t>
            </a:r>
            <a:r>
              <a:rPr lang="es-CO" sz="900" dirty="0"/>
              <a:t>://www.habitissimo.es/</a:t>
            </a:r>
            <a:endParaRPr lang="es-CO" sz="900" dirty="0" smtClean="0"/>
          </a:p>
          <a:p>
            <a:pPr>
              <a:defRPr/>
            </a:pPr>
            <a:endParaRPr lang="es-CO" sz="9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41514145"/>
              </p:ext>
            </p:extLst>
          </p:nvPr>
        </p:nvGraphicFramePr>
        <p:xfrm>
          <a:off x="755576" y="1484784"/>
          <a:ext cx="7704856" cy="416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853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861048"/>
            <a:ext cx="5760638" cy="2162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24744"/>
            <a:ext cx="5822072" cy="2198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196190"/>
            <a:ext cx="9144000" cy="45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2"/>
          <p:cNvSpPr>
            <a:spLocks noGrp="1"/>
          </p:cNvSpPr>
          <p:nvPr>
            <p:ph type="ctrTitle"/>
          </p:nvPr>
        </p:nvSpPr>
        <p:spPr>
          <a:xfrm>
            <a:off x="0" y="116632"/>
            <a:ext cx="9252520" cy="648072"/>
          </a:xfrm>
        </p:spPr>
        <p:txBody>
          <a:bodyPr/>
          <a:lstStyle/>
          <a:p>
            <a:r>
              <a:rPr lang="es-CO" sz="3200" dirty="0" smtClean="0">
                <a:solidFill>
                  <a:schemeClr val="bg1"/>
                </a:solidFill>
              </a:rPr>
              <a:t>¿Cómo se calcula el Monto Subsidiado?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244169"/>
            <a:ext cx="9144000" cy="103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08912" cy="648072"/>
          </a:xfrm>
        </p:spPr>
        <p:txBody>
          <a:bodyPr/>
          <a:lstStyle/>
          <a:p>
            <a:r>
              <a:rPr lang="es-CO" sz="3200" dirty="0">
                <a:solidFill>
                  <a:schemeClr val="bg1"/>
                </a:solidFill>
              </a:rPr>
              <a:t>Ley 142 de 1994. Ley de </a:t>
            </a:r>
            <a:r>
              <a:rPr lang="es-CO" sz="3200" dirty="0" smtClean="0">
                <a:solidFill>
                  <a:schemeClr val="bg1"/>
                </a:solidFill>
              </a:rPr>
              <a:t>Servicios Públicos Domiciliarios.</a:t>
            </a:r>
            <a:r>
              <a:rPr lang="es-CO" sz="3200" dirty="0">
                <a:solidFill>
                  <a:schemeClr val="bg1"/>
                </a:solidFill>
              </a:rPr>
              <a:t/>
            </a:r>
            <a:br>
              <a:rPr lang="es-CO" sz="3200" dirty="0">
                <a:solidFill>
                  <a:schemeClr val="bg1"/>
                </a:solidFill>
              </a:rPr>
            </a:b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611560" y="1412776"/>
            <a:ext cx="7992887" cy="4824536"/>
          </a:xfrm>
        </p:spPr>
        <p:txBody>
          <a:bodyPr/>
          <a:lstStyle/>
          <a:p>
            <a:r>
              <a:rPr lang="es-CO" sz="2400" b="0" dirty="0" smtClean="0"/>
              <a:t>Aplicó para usuarios de</a:t>
            </a:r>
          </a:p>
          <a:p>
            <a:r>
              <a:rPr lang="es-CO" sz="2400" b="0" dirty="0" smtClean="0"/>
              <a:t>Energía eléctrica </a:t>
            </a:r>
          </a:p>
          <a:p>
            <a:r>
              <a:rPr lang="es-CO" sz="2400" b="0" dirty="0" smtClean="0"/>
              <a:t>y gas combustible</a:t>
            </a:r>
          </a:p>
          <a:p>
            <a:r>
              <a:rPr lang="es-CO" sz="2400" b="0" dirty="0" smtClean="0"/>
              <a:t>por redes</a:t>
            </a:r>
          </a:p>
          <a:p>
            <a:endParaRPr lang="es-CO" sz="2400" b="0" dirty="0"/>
          </a:p>
          <a:p>
            <a:endParaRPr lang="es-CO" sz="2400" b="0" dirty="0" smtClean="0"/>
          </a:p>
          <a:p>
            <a:endParaRPr lang="es-CO" sz="2400" b="0" dirty="0" smtClean="0"/>
          </a:p>
          <a:p>
            <a:r>
              <a:rPr lang="es-CO" sz="2400" dirty="0" smtClean="0"/>
              <a:t>NO</a:t>
            </a:r>
            <a:r>
              <a:rPr lang="es-CO" sz="2400" b="0" dirty="0" smtClean="0"/>
              <a:t> aplicó para </a:t>
            </a:r>
            <a:r>
              <a:rPr lang="es-CO" sz="2400" b="0" dirty="0"/>
              <a:t>usuarios </a:t>
            </a:r>
            <a:endParaRPr lang="es-CO" sz="2400" b="0" dirty="0" smtClean="0"/>
          </a:p>
          <a:p>
            <a:r>
              <a:rPr lang="es-CO" sz="2400" b="0" dirty="0" smtClean="0"/>
              <a:t>de gas combustible</a:t>
            </a:r>
          </a:p>
          <a:p>
            <a:r>
              <a:rPr lang="es-CO" sz="2400" b="0" dirty="0" smtClean="0"/>
              <a:t>en cilindros</a:t>
            </a:r>
            <a:endParaRPr lang="es-CO" sz="2400" b="0" dirty="0"/>
          </a:p>
          <a:p>
            <a:endParaRPr lang="es-CO" sz="2400" b="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77" y="4437112"/>
            <a:ext cx="1339207" cy="158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969" y="2636912"/>
            <a:ext cx="1339207" cy="12241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1340768"/>
            <a:ext cx="1390500" cy="123888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58299" y="6407750"/>
            <a:ext cx="1633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dirty="0" smtClean="0"/>
              <a:t>Fuente Gráficos CREG</a:t>
            </a:r>
            <a:endParaRPr lang="es-CO" sz="1100" dirty="0"/>
          </a:p>
        </p:txBody>
      </p:sp>
      <p:sp>
        <p:nvSpPr>
          <p:cNvPr id="11" name="Multiplicar 10"/>
          <p:cNvSpPr/>
          <p:nvPr/>
        </p:nvSpPr>
        <p:spPr>
          <a:xfrm>
            <a:off x="6948264" y="4509120"/>
            <a:ext cx="1440160" cy="136882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280" y="1340768"/>
            <a:ext cx="1143099" cy="103641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1309" y="2564904"/>
            <a:ext cx="1143099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9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244169"/>
            <a:ext cx="9144000" cy="103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848872" cy="648072"/>
          </a:xfrm>
        </p:spPr>
        <p:txBody>
          <a:bodyPr/>
          <a:lstStyle/>
          <a:p>
            <a:r>
              <a:rPr lang="es-CO" sz="3200" dirty="0" smtClean="0">
                <a:solidFill>
                  <a:schemeClr val="bg1"/>
                </a:solidFill>
              </a:rPr>
              <a:t>¿Por qué no se aplicó el subsidio al GLP por Cilindros?</a:t>
            </a:r>
            <a:r>
              <a:rPr lang="es-CO" sz="3200" dirty="0">
                <a:solidFill>
                  <a:schemeClr val="bg1"/>
                </a:solidFill>
              </a:rPr>
              <a:t/>
            </a:r>
            <a:br>
              <a:rPr lang="es-CO" sz="3200" dirty="0">
                <a:solidFill>
                  <a:schemeClr val="bg1"/>
                </a:solidFill>
              </a:rPr>
            </a:b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658299" y="6407750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1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251520" y="1426260"/>
            <a:ext cx="8568951" cy="46799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0" dirty="0" smtClean="0"/>
              <a:t>Alto grado de informalidad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b="0" dirty="0" smtClean="0"/>
          </a:p>
          <a:p>
            <a:endParaRPr lang="es-CO" sz="2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0" dirty="0" smtClean="0"/>
              <a:t>Uso de Cilindros Universales</a:t>
            </a:r>
          </a:p>
          <a:p>
            <a:r>
              <a:rPr lang="es-CO" sz="2400" b="0" dirty="0" smtClean="0"/>
              <a:t>              (Alto riesgo)</a:t>
            </a:r>
          </a:p>
          <a:p>
            <a:endParaRPr lang="es-CO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0" dirty="0" smtClean="0"/>
              <a:t>No </a:t>
            </a:r>
            <a:r>
              <a:rPr lang="es-CO" sz="2400" b="0" dirty="0"/>
              <a:t>existía garantía para evitar </a:t>
            </a:r>
            <a:endParaRPr lang="es-CO" sz="2400" b="0" dirty="0" smtClean="0"/>
          </a:p>
          <a:p>
            <a:r>
              <a:rPr lang="es-CO" sz="2400" b="0" dirty="0"/>
              <a:t> </a:t>
            </a:r>
            <a:r>
              <a:rPr lang="es-CO" sz="2400" b="0" dirty="0" smtClean="0"/>
              <a:t>  desvíos </a:t>
            </a:r>
            <a:r>
              <a:rPr lang="es-CO" sz="2400" b="0" dirty="0"/>
              <a:t>del </a:t>
            </a:r>
            <a:r>
              <a:rPr lang="es-CO" sz="2400" b="0" dirty="0" smtClean="0"/>
              <a:t>subsidio</a:t>
            </a:r>
          </a:p>
          <a:p>
            <a:endParaRPr lang="es-CO" sz="24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b="0" dirty="0"/>
              <a:t> Sin información confiable de </a:t>
            </a:r>
            <a:endParaRPr lang="es-CO" sz="2400" b="0" dirty="0" smtClean="0"/>
          </a:p>
          <a:p>
            <a:r>
              <a:rPr lang="es-CO" sz="2400" b="0" dirty="0"/>
              <a:t> </a:t>
            </a:r>
            <a:r>
              <a:rPr lang="es-CO" sz="2400" b="0" dirty="0" smtClean="0"/>
              <a:t>   usuarios</a:t>
            </a:r>
            <a:endParaRPr lang="es-CO" sz="2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3" y="2780928"/>
            <a:ext cx="1584176" cy="1158354"/>
          </a:xfrm>
          <a:prstGeom prst="rect">
            <a:avLst/>
          </a:prstGeom>
        </p:spPr>
      </p:pic>
      <p:sp>
        <p:nvSpPr>
          <p:cNvPr id="7" name="Marcador de pie de página 6"/>
          <p:cNvSpPr>
            <a:spLocks noGrp="1"/>
          </p:cNvSpPr>
          <p:nvPr>
            <p:ph type="ftr" sz="quarter" idx="15"/>
          </p:nvPr>
        </p:nvSpPr>
        <p:spPr>
          <a:xfrm>
            <a:off x="2540496" y="6237312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CO" sz="900" dirty="0" smtClean="0"/>
              <a:t>Fuente Gráficos: Revista Dinero</a:t>
            </a:r>
          </a:p>
          <a:p>
            <a:pPr>
              <a:defRPr/>
            </a:pPr>
            <a:r>
              <a:rPr lang="es-CO" sz="900" dirty="0"/>
              <a:t>                         </a:t>
            </a:r>
            <a:r>
              <a:rPr lang="es-CO" sz="900" dirty="0" smtClean="0"/>
              <a:t>   </a:t>
            </a:r>
            <a:r>
              <a:rPr lang="es-CO" sz="900" dirty="0">
                <a:hlinkClick r:id="rId5"/>
              </a:rPr>
              <a:t>http://www.clorindanoticias.com</a:t>
            </a:r>
            <a:r>
              <a:rPr lang="es-CO" sz="900" dirty="0" smtClean="0">
                <a:hlinkClick r:id="rId5"/>
              </a:rPr>
              <a:t>/</a:t>
            </a:r>
            <a:endParaRPr lang="es-CO" sz="900" dirty="0" smtClean="0"/>
          </a:p>
          <a:p>
            <a:pPr>
              <a:defRPr/>
            </a:pPr>
            <a:r>
              <a:rPr lang="es-CO" sz="900" dirty="0" smtClean="0"/>
              <a:t>                            </a:t>
            </a:r>
            <a:r>
              <a:rPr lang="es-CO" sz="900" dirty="0" smtClean="0">
                <a:hlinkClick r:id="rId6"/>
              </a:rPr>
              <a:t>http</a:t>
            </a:r>
            <a:r>
              <a:rPr lang="es-CO" sz="900" dirty="0">
                <a:hlinkClick r:id="rId6"/>
              </a:rPr>
              <a:t>://www.diariolibre.com</a:t>
            </a:r>
            <a:r>
              <a:rPr lang="es-CO" sz="900" dirty="0" smtClean="0">
                <a:hlinkClick r:id="rId6"/>
              </a:rPr>
              <a:t>/</a:t>
            </a:r>
            <a:endParaRPr lang="es-CO" sz="900" dirty="0" smtClean="0"/>
          </a:p>
          <a:p>
            <a:pPr>
              <a:defRPr/>
            </a:pPr>
            <a:r>
              <a:rPr lang="es-CO" sz="900" dirty="0" smtClean="0"/>
              <a:t>                            http</a:t>
            </a:r>
            <a:r>
              <a:rPr lang="es-CO" sz="900" dirty="0"/>
              <a:t>://www.habitissimo.es/</a:t>
            </a:r>
            <a:endParaRPr lang="es-CO" sz="900" dirty="0" smtClean="0"/>
          </a:p>
          <a:p>
            <a:pPr>
              <a:defRPr/>
            </a:pPr>
            <a:endParaRPr lang="es-CO" sz="900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363" y="1412776"/>
            <a:ext cx="1584005" cy="106371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3" y="4461962"/>
            <a:ext cx="1440159" cy="127129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8304" y="4446383"/>
            <a:ext cx="1286873" cy="128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0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157417"/>
            <a:ext cx="9144000" cy="103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658299" y="6407750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1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755576" y="1124745"/>
            <a:ext cx="8064895" cy="2544876"/>
          </a:xfrm>
        </p:spPr>
        <p:txBody>
          <a:bodyPr/>
          <a:lstStyle/>
          <a:p>
            <a:pPr algn="ctr"/>
            <a:r>
              <a:rPr lang="es-CO" sz="1800" b="0" dirty="0" smtClean="0"/>
              <a:t>ESQUEMA DE MARCAS</a:t>
            </a:r>
          </a:p>
          <a:p>
            <a:pPr algn="ctr"/>
            <a:endParaRPr lang="es-CO" sz="1800" b="0" dirty="0" smtClean="0"/>
          </a:p>
          <a:p>
            <a:r>
              <a:rPr lang="es-CO" sz="1800" dirty="0" smtClean="0"/>
              <a:t>ANTES DE 2008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800" b="0" dirty="0" smtClean="0"/>
              <a:t>Cilindros universales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800" b="0" dirty="0" smtClean="0"/>
              <a:t>Cilindro propiedad usuarios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800" b="0" dirty="0" smtClean="0"/>
              <a:t>Responsabilidad de prestación del </a:t>
            </a:r>
          </a:p>
          <a:p>
            <a:r>
              <a:rPr lang="es-CO" sz="1800" b="0" dirty="0"/>
              <a:t> </a:t>
            </a:r>
            <a:r>
              <a:rPr lang="es-CO" sz="1800" b="0" dirty="0" smtClean="0"/>
              <a:t>   servicio no era clara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1800" b="0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5"/>
          </p:nvPr>
        </p:nvSpPr>
        <p:spPr>
          <a:xfrm>
            <a:off x="762699" y="6402162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CO" sz="900" dirty="0" smtClean="0"/>
              <a:t>Fuente Gráficos: CREG</a:t>
            </a:r>
            <a:endParaRPr lang="es-CO" sz="9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632848" cy="648072"/>
          </a:xfrm>
        </p:spPr>
        <p:txBody>
          <a:bodyPr/>
          <a:lstStyle/>
          <a:p>
            <a:r>
              <a:rPr lang="es-CO" sz="3200" dirty="0" smtClean="0">
                <a:solidFill>
                  <a:schemeClr val="bg1"/>
                </a:solidFill>
              </a:rPr>
              <a:t>¿Qué cambió de 1994 a 2014?</a:t>
            </a:r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107" y="1560163"/>
            <a:ext cx="1870312" cy="211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785442" y="4003304"/>
            <a:ext cx="1842342" cy="2065174"/>
            <a:chOff x="3424" y="2755"/>
            <a:chExt cx="926" cy="1038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24" y="2755"/>
              <a:ext cx="926" cy="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755"/>
              <a:ext cx="929" cy="10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Flecha abajo 12"/>
          <p:cNvSpPr/>
          <p:nvPr/>
        </p:nvSpPr>
        <p:spPr>
          <a:xfrm>
            <a:off x="4499991" y="3675589"/>
            <a:ext cx="576064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3"/>
          <p:cNvSpPr txBox="1">
            <a:spLocks/>
          </p:cNvSpPr>
          <p:nvPr/>
        </p:nvSpPr>
        <p:spPr>
          <a:xfrm>
            <a:off x="2987824" y="4111008"/>
            <a:ext cx="5839770" cy="19102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rgbClr val="C8B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556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096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CO" sz="1800" dirty="0" smtClean="0"/>
              <a:t>HOY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800" b="0" dirty="0" smtClean="0"/>
              <a:t>Cilindros  marcados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800" b="0" dirty="0" smtClean="0"/>
              <a:t>Formalización distribuidores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800" b="0" dirty="0" smtClean="0"/>
              <a:t>Cilindros propiedad empresa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800" b="0" dirty="0" smtClean="0"/>
              <a:t>Empresa responsable de la</a:t>
            </a:r>
          </a:p>
          <a:p>
            <a:pPr fontAlgn="auto">
              <a:spcAft>
                <a:spcPts val="0"/>
              </a:spcAft>
            </a:pPr>
            <a:r>
              <a:rPr lang="es-CO" sz="1800" b="0" dirty="0" smtClean="0"/>
              <a:t>   calidad y la seguridad del servicio</a:t>
            </a:r>
            <a:endParaRPr lang="es-CO" sz="1800" b="0" dirty="0"/>
          </a:p>
        </p:txBody>
      </p:sp>
    </p:spTree>
    <p:extLst>
      <p:ext uri="{BB962C8B-B14F-4D97-AF65-F5344CB8AC3E}">
        <p14:creationId xmlns:p14="http://schemas.microsoft.com/office/powerpoint/2010/main" val="6398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295356"/>
            <a:ext cx="9144000" cy="78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306060"/>
            <a:ext cx="3816424" cy="328904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658299" y="6407750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1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755576" y="980728"/>
            <a:ext cx="8064895" cy="5245707"/>
          </a:xfrm>
        </p:spPr>
        <p:txBody>
          <a:bodyPr numCol="2"/>
          <a:lstStyle/>
          <a:p>
            <a:pPr algn="ctr"/>
            <a:r>
              <a:rPr lang="es-CO" sz="2800" b="0" dirty="0" smtClean="0"/>
              <a:t>TELEFONÍA CELULAR</a:t>
            </a:r>
          </a:p>
          <a:p>
            <a:endParaRPr lang="es-CO" sz="2000" dirty="0" smtClean="0"/>
          </a:p>
          <a:p>
            <a:endParaRPr lang="es-CO" sz="2000" dirty="0" smtClean="0"/>
          </a:p>
          <a:p>
            <a:endParaRPr lang="es-CO" sz="2000" dirty="0" smtClean="0"/>
          </a:p>
          <a:p>
            <a:endParaRPr lang="es-CO" sz="2000" dirty="0" smtClean="0"/>
          </a:p>
          <a:p>
            <a:endParaRPr lang="es-CO" sz="2000" dirty="0" smtClean="0"/>
          </a:p>
          <a:p>
            <a:endParaRPr lang="es-CO" sz="2000" dirty="0" smtClean="0"/>
          </a:p>
          <a:p>
            <a:endParaRPr lang="es-CO" sz="2000" dirty="0" smtClean="0"/>
          </a:p>
          <a:p>
            <a:endParaRPr lang="es-CO" sz="2000" dirty="0" smtClean="0"/>
          </a:p>
          <a:p>
            <a:r>
              <a:rPr lang="es-CO" sz="2000" dirty="0" smtClean="0"/>
              <a:t>  </a:t>
            </a:r>
          </a:p>
          <a:p>
            <a:r>
              <a:rPr lang="es-CO" sz="2000" dirty="0" smtClean="0"/>
              <a:t>1994			                           </a:t>
            </a:r>
            <a:r>
              <a:rPr lang="es-CO" b="0" dirty="0" smtClean="0"/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0" dirty="0" smtClean="0"/>
              <a:t>Inicio redes celulares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0" dirty="0" smtClean="0"/>
              <a:t>Cobertura únicamente en grandes ciudades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0" dirty="0" smtClean="0"/>
              <a:t>Sólo voz</a:t>
            </a:r>
          </a:p>
          <a:p>
            <a:endParaRPr lang="es-CO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0" dirty="0"/>
          </a:p>
          <a:p>
            <a:r>
              <a:rPr lang="es-CO" b="0" dirty="0" smtClean="0"/>
              <a:t>                                        </a:t>
            </a:r>
          </a:p>
          <a:p>
            <a:r>
              <a:rPr lang="es-CO" b="0" dirty="0" smtClean="0"/>
              <a:t>    </a:t>
            </a:r>
          </a:p>
          <a:p>
            <a:endParaRPr lang="es-CO" sz="2000" b="0" dirty="0" smtClean="0"/>
          </a:p>
          <a:p>
            <a:endParaRPr lang="es-CO" sz="2000" b="0" dirty="0" smtClean="0"/>
          </a:p>
          <a:p>
            <a:endParaRPr lang="es-CO" sz="2000" b="0" dirty="0"/>
          </a:p>
          <a:p>
            <a:endParaRPr lang="es-CO" sz="2000" b="0" dirty="0" smtClean="0"/>
          </a:p>
          <a:p>
            <a:endParaRPr lang="es-CO" sz="2000" b="0" dirty="0"/>
          </a:p>
          <a:p>
            <a:endParaRPr lang="es-CO" sz="2000" b="0" dirty="0" smtClean="0"/>
          </a:p>
          <a:p>
            <a:pPr marL="719138"/>
            <a:endParaRPr lang="es-CO" sz="2000" dirty="0" smtClean="0"/>
          </a:p>
          <a:p>
            <a:pPr marL="719138"/>
            <a:endParaRPr lang="es-CO" sz="2000" dirty="0" smtClean="0"/>
          </a:p>
          <a:p>
            <a:pPr marL="719138"/>
            <a:endParaRPr lang="es-CO" sz="2000" dirty="0" smtClean="0"/>
          </a:p>
          <a:p>
            <a:pPr marL="719138"/>
            <a:r>
              <a:rPr lang="es-CO" sz="2000" dirty="0" smtClean="0"/>
              <a:t>2014</a:t>
            </a:r>
          </a:p>
          <a:p>
            <a:pPr marL="1062038" indent="-342900">
              <a:buFont typeface="Arial" panose="020B0604020202020204" pitchFamily="34" charset="0"/>
              <a:buChar char="•"/>
            </a:pPr>
            <a:r>
              <a:rPr lang="es-CO" b="0" dirty="0" smtClean="0"/>
              <a:t>Teléfonos inteligentes</a:t>
            </a:r>
          </a:p>
          <a:p>
            <a:pPr marL="1062038" indent="-342900">
              <a:buFont typeface="Arial" panose="020B0604020202020204" pitchFamily="34" charset="0"/>
              <a:buChar char="•"/>
            </a:pPr>
            <a:r>
              <a:rPr lang="es-CO" b="0" dirty="0" smtClean="0"/>
              <a:t>Cobertura</a:t>
            </a:r>
            <a:r>
              <a:rPr lang="es-CO" b="0" dirty="0"/>
              <a:t> </a:t>
            </a:r>
            <a:r>
              <a:rPr lang="es-CO" b="0" dirty="0" smtClean="0"/>
              <a:t>Nacional (95.3%) </a:t>
            </a:r>
          </a:p>
          <a:p>
            <a:pPr marL="1062038" indent="-342900">
              <a:buFont typeface="Arial" panose="020B0604020202020204" pitchFamily="34" charset="0"/>
              <a:buChar char="•"/>
            </a:pPr>
            <a:r>
              <a:rPr lang="es-CO" b="0" dirty="0" smtClean="0"/>
              <a:t>Voz y datos</a:t>
            </a:r>
          </a:p>
          <a:p>
            <a:pPr marL="1062038" indent="-342900">
              <a:buFont typeface="Arial" panose="020B0604020202020204" pitchFamily="34" charset="0"/>
              <a:buChar char="•"/>
            </a:pPr>
            <a:endParaRPr lang="es-CO" b="0" dirty="0" smtClean="0"/>
          </a:p>
          <a:p>
            <a:pPr marL="1062038" indent="-342900">
              <a:buFont typeface="Arial" panose="020B0604020202020204" pitchFamily="34" charset="0"/>
              <a:buChar char="•"/>
            </a:pPr>
            <a:endParaRPr lang="es-CO" b="0" dirty="0" smtClean="0"/>
          </a:p>
          <a:p>
            <a:pPr marL="1062038" indent="-342900">
              <a:buFont typeface="Arial" panose="020B0604020202020204" pitchFamily="34" charset="0"/>
              <a:buChar char="•"/>
            </a:pPr>
            <a:endParaRPr lang="es-CO" b="0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5"/>
          </p:nvPr>
        </p:nvSpPr>
        <p:spPr>
          <a:xfrm>
            <a:off x="4124672" y="659226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CO" sz="900" dirty="0" smtClean="0"/>
              <a:t>Fuente Gráficos: CREG</a:t>
            </a:r>
            <a:endParaRPr lang="es-CO" sz="9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920880" cy="648072"/>
          </a:xfrm>
        </p:spPr>
        <p:txBody>
          <a:bodyPr/>
          <a:lstStyle/>
          <a:p>
            <a:r>
              <a:rPr lang="es-CO" sz="3200" dirty="0" smtClean="0">
                <a:solidFill>
                  <a:schemeClr val="bg1"/>
                </a:solidFill>
              </a:rPr>
              <a:t>¿Qué cambió de 1994 a 2014?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332656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6336704" cy="648072"/>
          </a:xfrm>
        </p:spPr>
        <p:txBody>
          <a:bodyPr/>
          <a:lstStyle/>
          <a:p>
            <a:pPr algn="ctr"/>
            <a:r>
              <a:rPr lang="es-CO" sz="3200" dirty="0" smtClean="0">
                <a:solidFill>
                  <a:schemeClr val="bg1"/>
                </a:solidFill>
              </a:rPr>
              <a:t>Fases del Programa de Subsidios al GLP</a:t>
            </a:r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7075"/>
            <a:ext cx="8424936" cy="337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05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244169"/>
            <a:ext cx="9144000" cy="103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328473"/>
            <a:ext cx="9144000" cy="724263"/>
          </a:xfrm>
        </p:spPr>
        <p:txBody>
          <a:bodyPr/>
          <a:lstStyle/>
          <a:p>
            <a:pPr algn="ctr"/>
            <a:r>
              <a:rPr lang="es-CO" sz="3200" dirty="0">
                <a:solidFill>
                  <a:schemeClr val="bg1"/>
                </a:solidFill>
              </a:rPr>
              <a:t>Momento 1</a:t>
            </a:r>
            <a:br>
              <a:rPr lang="es-CO" sz="3200" dirty="0">
                <a:solidFill>
                  <a:schemeClr val="bg1"/>
                </a:solidFill>
              </a:rPr>
            </a:br>
            <a:r>
              <a:rPr lang="es-CO" sz="2400" dirty="0">
                <a:solidFill>
                  <a:schemeClr val="bg1"/>
                </a:solidFill>
              </a:rPr>
              <a:t>Entrega de subsidio en el momento de la venta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565" y="2121201"/>
            <a:ext cx="2471564" cy="230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28" y="2132855"/>
            <a:ext cx="2039516" cy="2307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Flecha derecha"/>
          <p:cNvSpPr/>
          <p:nvPr/>
        </p:nvSpPr>
        <p:spPr>
          <a:xfrm>
            <a:off x="2619091" y="2757309"/>
            <a:ext cx="3096344" cy="29161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Flecha izquierda"/>
          <p:cNvSpPr/>
          <p:nvPr/>
        </p:nvSpPr>
        <p:spPr>
          <a:xfrm>
            <a:off x="2655095" y="3480974"/>
            <a:ext cx="3024336" cy="2880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CuadroTexto"/>
          <p:cNvSpPr txBox="1"/>
          <p:nvPr/>
        </p:nvSpPr>
        <p:spPr>
          <a:xfrm>
            <a:off x="3051138" y="2112822"/>
            <a:ext cx="280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CO" sz="1600" dirty="0" smtClean="0"/>
              <a:t>Datos usuario</a:t>
            </a:r>
          </a:p>
          <a:p>
            <a:pPr marL="228600" indent="-228600">
              <a:buFont typeface="+mj-lt"/>
              <a:buAutoNum type="arabicPeriod"/>
            </a:pPr>
            <a:r>
              <a:rPr lang="es-CO" sz="1600" dirty="0" smtClean="0"/>
              <a:t>Información venta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123147" y="388364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CO" dirty="0" smtClean="0"/>
              <a:t>Identifica beneficiario</a:t>
            </a:r>
          </a:p>
          <a:p>
            <a:pPr marL="228600" indent="-228600">
              <a:buFont typeface="+mj-lt"/>
              <a:buAutoNum type="arabicPeriod"/>
            </a:pPr>
            <a:r>
              <a:rPr lang="es-CO" dirty="0" smtClean="0"/>
              <a:t>Valor subsidio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4664649"/>
            <a:ext cx="1550442" cy="478388"/>
          </a:xfrm>
          <a:prstGeom prst="rect">
            <a:avLst/>
          </a:prstGeom>
        </p:spPr>
      </p:pic>
      <p:pic>
        <p:nvPicPr>
          <p:cNvPr id="2050" name="Imagen 1" descr="Descripción: Logo regis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10" y="4557039"/>
            <a:ext cx="1245819" cy="63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9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:\deramirez\Downloads\documents-export-2015-11-27\Screenshot_2015-11-25-13-59-48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" b="9975"/>
          <a:stretch/>
        </p:blipFill>
        <p:spPr bwMode="auto">
          <a:xfrm>
            <a:off x="2888774" y="260648"/>
            <a:ext cx="1339778" cy="22671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E:\deramirez\Downloads\documents-export-2015-11-27\Screenshot_2015-11-25-14-00-19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4" b="9991"/>
          <a:stretch/>
        </p:blipFill>
        <p:spPr bwMode="auto">
          <a:xfrm>
            <a:off x="5532638" y="273117"/>
            <a:ext cx="1566130" cy="22546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E:\deramirez\Downloads\documents-export-2015-11-27\Screenshot_2015-11-25-14-03-43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0" b="9921"/>
          <a:stretch/>
        </p:blipFill>
        <p:spPr bwMode="auto">
          <a:xfrm>
            <a:off x="6894462" y="3717032"/>
            <a:ext cx="1781994" cy="25202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b="10784"/>
          <a:stretch/>
        </p:blipFill>
        <p:spPr>
          <a:xfrm>
            <a:off x="7098768" y="273117"/>
            <a:ext cx="1490282" cy="22546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n 10" descr="E:\deramirez\Downloads\documents-export-2015-11-27\Screenshot_2015-11-25-14-03-19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" b="8457"/>
          <a:stretch/>
        </p:blipFill>
        <p:spPr bwMode="auto">
          <a:xfrm>
            <a:off x="697714" y="3573016"/>
            <a:ext cx="1786054" cy="26642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hape 72"/>
          <p:cNvSpPr txBox="1">
            <a:spLocks noGrp="1"/>
          </p:cNvSpPr>
          <p:nvPr>
            <p:ph type="title"/>
          </p:nvPr>
        </p:nvSpPr>
        <p:spPr>
          <a:xfrm>
            <a:off x="165159" y="248970"/>
            <a:ext cx="2462625" cy="1008112"/>
          </a:xfrm>
          <a:prstGeom prst="rect">
            <a:avLst/>
          </a:prstGeom>
          <a:solidFill>
            <a:srgbClr val="C8B101"/>
          </a:solidFill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algn="l">
              <a:buClr>
                <a:schemeClr val="dk1"/>
              </a:buClr>
              <a:buSzPct val="25000"/>
            </a:pPr>
            <a:r>
              <a:rPr lang="en" sz="3000" dirty="0" smtClean="0">
                <a:latin typeface="Arial"/>
                <a:ea typeface="Arial"/>
                <a:cs typeface="Arial"/>
                <a:sym typeface="Arial"/>
              </a:rPr>
              <a:t>Aplicación Móvil</a:t>
            </a:r>
            <a:endParaRPr lang="en" sz="3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Shape 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496054">
            <a:off x="605412" y="1218981"/>
            <a:ext cx="1544329" cy="11564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echa derecha 1"/>
          <p:cNvSpPr/>
          <p:nvPr/>
        </p:nvSpPr>
        <p:spPr>
          <a:xfrm>
            <a:off x="4557647" y="1124744"/>
            <a:ext cx="734433" cy="623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Flecha derecha 13"/>
          <p:cNvSpPr/>
          <p:nvPr/>
        </p:nvSpPr>
        <p:spPr>
          <a:xfrm>
            <a:off x="2843808" y="4365104"/>
            <a:ext cx="734433" cy="623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lecha derecha 14"/>
          <p:cNvSpPr/>
          <p:nvPr/>
        </p:nvSpPr>
        <p:spPr>
          <a:xfrm>
            <a:off x="5940152" y="4389515"/>
            <a:ext cx="734433" cy="623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2900056" y="2564904"/>
            <a:ext cx="138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Ingreso</a:t>
            </a:r>
            <a:endParaRPr lang="es-CO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724128" y="25649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Identificación beneficiario</a:t>
            </a:r>
            <a:endParaRPr lang="es-CO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55576" y="3140968"/>
            <a:ext cx="156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Datos Venta</a:t>
            </a:r>
            <a:endParaRPr lang="es-CO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942134" y="2998693"/>
            <a:ext cx="185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Respuesta Subsidio</a:t>
            </a:r>
            <a:endParaRPr lang="es-CO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894462" y="3212976"/>
            <a:ext cx="185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Registro Venta</a:t>
            </a: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1921" y="3573016"/>
            <a:ext cx="18002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3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Tema2">
  <a:themeElements>
    <a:clrScheme name="Personalizado 2">
      <a:dk1>
        <a:srgbClr val="262626"/>
      </a:dk1>
      <a:lt1>
        <a:sysClr val="window" lastClr="FFFFFF"/>
      </a:lt1>
      <a:dk2>
        <a:srgbClr val="003893"/>
      </a:dk2>
      <a:lt2>
        <a:srgbClr val="EEECE1"/>
      </a:lt2>
      <a:accent1>
        <a:srgbClr val="003893"/>
      </a:accent1>
      <a:accent2>
        <a:srgbClr val="B7AB2D"/>
      </a:accent2>
      <a:accent3>
        <a:srgbClr val="908624"/>
      </a:accent3>
      <a:accent4>
        <a:srgbClr val="625B18"/>
      </a:accent4>
      <a:accent5>
        <a:srgbClr val="262626"/>
      </a:accent5>
      <a:accent6>
        <a:srgbClr val="595959"/>
      </a:accent6>
      <a:hlink>
        <a:srgbClr val="7F7F7F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2" id="{4F0B53DF-4825-496C-AACC-99236BBD2E6A}" vid="{8FEC7375-4058-45EA-852E-2CBA70BBDAD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2542</TotalTime>
  <Words>725</Words>
  <Application>Microsoft Office PowerPoint</Application>
  <PresentationFormat>Presentación en pantalla (4:3)</PresentationFormat>
  <Paragraphs>213</Paragraphs>
  <Slides>21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Tema2</vt:lpstr>
      <vt:lpstr>Presentación de PowerPoint</vt:lpstr>
      <vt:lpstr>Ley 142 de 1994. Ley de Servicios Públicos Domiciliarios. </vt:lpstr>
      <vt:lpstr>Ley 142 de 1994. Ley de Servicios Públicos Domiciliarios. </vt:lpstr>
      <vt:lpstr>¿Por qué no se aplicó el subsidio al GLP por Cilindros? </vt:lpstr>
      <vt:lpstr>¿Qué cambió de 1994 a 2014?</vt:lpstr>
      <vt:lpstr>¿Qué cambió de 1994 a 2014?</vt:lpstr>
      <vt:lpstr>Fases del Programa de Subsidios al GLP</vt:lpstr>
      <vt:lpstr>Momento 1 Entrega de subsidio en el momento de la venta</vt:lpstr>
      <vt:lpstr>Aplicación Móvil</vt:lpstr>
      <vt:lpstr>Momento 2 Diagrama general reconocimiento del subsidio</vt:lpstr>
      <vt:lpstr>Aplicación Web</vt:lpstr>
      <vt:lpstr>Aplicación Web</vt:lpstr>
      <vt:lpstr>¿Cómo se calcula el Monto Subsidiado?</vt:lpstr>
      <vt:lpstr>¿Cómo se calcula el Monto Subsidiado?</vt:lpstr>
      <vt:lpstr>Logros del Programa</vt:lpstr>
      <vt:lpstr>Conclusiones</vt:lpstr>
      <vt:lpstr>Presentación de PowerPoint</vt:lpstr>
      <vt:lpstr>Normatividad </vt:lpstr>
      <vt:lpstr>Ley 142 de 1994. Ley de Servicios Públicos Domiciliarios. </vt:lpstr>
      <vt:lpstr>¿Por qué no se aplicó el subsidio al GLP por Cilindros? </vt:lpstr>
      <vt:lpstr>¿Cómo se calcula el Monto Subsidiado?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Myla Farit Cabana Diaz</dc:creator>
  <cp:lastModifiedBy>Manuel Augusto Socha Quintero</cp:lastModifiedBy>
  <cp:revision>213</cp:revision>
  <cp:lastPrinted>2014-08-28T13:24:01Z</cp:lastPrinted>
  <dcterms:created xsi:type="dcterms:W3CDTF">2013-07-05T19:25:06Z</dcterms:created>
  <dcterms:modified xsi:type="dcterms:W3CDTF">2016-03-09T20:01:54Z</dcterms:modified>
</cp:coreProperties>
</file>