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07" r:id="rId3"/>
    <p:sldId id="309" r:id="rId4"/>
    <p:sldId id="310" r:id="rId5"/>
    <p:sldId id="311" r:id="rId6"/>
    <p:sldId id="312" r:id="rId7"/>
    <p:sldId id="313" r:id="rId8"/>
    <p:sldId id="314" r:id="rId9"/>
    <p:sldId id="320" r:id="rId10"/>
    <p:sldId id="321" r:id="rId11"/>
    <p:sldId id="323" r:id="rId12"/>
    <p:sldId id="327" r:id="rId13"/>
    <p:sldId id="316" r:id="rId14"/>
    <p:sldId id="315" r:id="rId15"/>
    <p:sldId id="325" r:id="rId16"/>
    <p:sldId id="317" r:id="rId17"/>
    <p:sldId id="305" r:id="rId18"/>
    <p:sldId id="306" r:id="rId19"/>
    <p:sldId id="324" r:id="rId20"/>
    <p:sldId id="326" r:id="rId21"/>
    <p:sldId id="272" r:id="rId22"/>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4" autoAdjust="0"/>
    <p:restoredTop sz="80342" autoAdjust="0"/>
  </p:normalViewPr>
  <p:slideViewPr>
    <p:cSldViewPr snapToGrid="0" showGuides="1">
      <p:cViewPr>
        <p:scale>
          <a:sx n="90" d="100"/>
          <a:sy n="90" d="100"/>
        </p:scale>
        <p:origin x="-480" y="540"/>
      </p:cViewPr>
      <p:guideLst>
        <p:guide orient="horz" pos="218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70" d="100"/>
          <a:sy n="70" d="100"/>
        </p:scale>
        <p:origin x="-2214" y="32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00F726CD-42E9-49FF-89C4-05EBCCBD0B50}" type="datetimeFigureOut">
              <a:rPr lang="en-GB"/>
              <a:pPr>
                <a:defRPr/>
              </a:pPr>
              <a:t>07/04/2011</a:t>
            </a:fld>
            <a:endParaRPr lang="en-GB"/>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2BC956A-21DA-4B9F-A145-776245271D2D}" type="slidenum">
              <a:rPr lang="en-GB"/>
              <a:pPr>
                <a:defRPr/>
              </a:pPr>
              <a:t>‹#›</a:t>
            </a:fld>
            <a:endParaRPr lang="en-GB"/>
          </a:p>
        </p:txBody>
      </p:sp>
    </p:spTree>
    <p:extLst>
      <p:ext uri="{BB962C8B-B14F-4D97-AF65-F5344CB8AC3E}">
        <p14:creationId xmlns:p14="http://schemas.microsoft.com/office/powerpoint/2010/main" val="3248503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506B784-39AA-4385-92CC-F149B46977E1}" type="datetimeFigureOut">
              <a:rPr lang="fr-FR"/>
              <a:pPr>
                <a:defRPr/>
              </a:pPr>
              <a:t>07/04/2011</a:t>
            </a:fld>
            <a:endParaRPr lang="fr-BE"/>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19ACD75-EE0C-4124-BDD6-E1FCB1B9AF14}" type="slidenum">
              <a:rPr lang="fr-BE"/>
              <a:pPr>
                <a:defRPr/>
              </a:pPr>
              <a:t>‹#›</a:t>
            </a:fld>
            <a:endParaRPr lang="fr-BE"/>
          </a:p>
        </p:txBody>
      </p:sp>
    </p:spTree>
    <p:extLst>
      <p:ext uri="{BB962C8B-B14F-4D97-AF65-F5344CB8AC3E}">
        <p14:creationId xmlns:p14="http://schemas.microsoft.com/office/powerpoint/2010/main" val="2189442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Good morning everyone and thank you for inviting me to speak to this esteemed group of leaders from the US propane industry. </a:t>
            </a:r>
          </a:p>
          <a:p>
            <a:endParaRPr lang="en-GB" dirty="0" smtClean="0"/>
          </a:p>
          <a:p>
            <a:r>
              <a:rPr lang="en-GB" dirty="0" smtClean="0"/>
              <a:t>I know that some of you know the WLPGA well while others probably less so.</a:t>
            </a:r>
          </a:p>
          <a:p>
            <a:endParaRPr lang="en-GB" dirty="0" smtClean="0"/>
          </a:p>
          <a:p>
            <a:r>
              <a:rPr lang="en-GB" dirty="0" smtClean="0"/>
              <a:t>The aim of my talk this morning is really to pique your interest in the WLPGA and importantly, in the world of Propane outside the USA. </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launched an advertising campaign using </a:t>
            </a:r>
            <a:r>
              <a:rPr lang="en-GB" dirty="0" err="1" smtClean="0"/>
              <a:t>superboy</a:t>
            </a:r>
            <a:r>
              <a:rPr lang="en-GB" dirty="0" smtClean="0"/>
              <a:t> – giving a feel that LPG is young , represents the future and holds enormous promise for the future.</a:t>
            </a:r>
          </a:p>
          <a:p>
            <a:endParaRPr lang="en-GB" dirty="0" smtClean="0"/>
          </a:p>
          <a:p>
            <a:r>
              <a:rPr lang="en-GB" dirty="0" smtClean="0"/>
              <a:t>Launched at the World Energy Congress in Montreal a couple of months ago and subsequently at our own annual forum in Madrid.</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10</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addition to the adverts, we have prepared many case studies from across the world from different segments – these are being used to communicate the scale and scope of our industry.</a:t>
            </a:r>
          </a:p>
          <a:p>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11</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 opportunity for LPG is in the climate change debate. </a:t>
            </a:r>
          </a:p>
          <a:p>
            <a:endParaRPr lang="en-GB" dirty="0" smtClean="0"/>
          </a:p>
          <a:p>
            <a:r>
              <a:rPr lang="en-GB" dirty="0" smtClean="0"/>
              <a:t>Thanks to some excellent work done by PERC you know that propane has a lower impact on the environment than many other fuels</a:t>
            </a:r>
          </a:p>
          <a:p>
            <a:endParaRPr lang="en-GB" dirty="0" smtClean="0"/>
          </a:p>
          <a:p>
            <a:r>
              <a:rPr lang="en-GB" dirty="0" smtClean="0"/>
              <a:t>But did you know that for instance in India LPG has 60% less GHG emissions than a popular </a:t>
            </a:r>
            <a:r>
              <a:rPr lang="en-GB" dirty="0" err="1" smtClean="0"/>
              <a:t>cookstove</a:t>
            </a:r>
            <a:r>
              <a:rPr lang="en-GB" dirty="0" smtClean="0"/>
              <a:t> – the </a:t>
            </a:r>
            <a:r>
              <a:rPr lang="en-GB" dirty="0" err="1" smtClean="0"/>
              <a:t>elcetric</a:t>
            </a:r>
            <a:r>
              <a:rPr lang="en-GB" dirty="0" smtClean="0"/>
              <a:t> coil?</a:t>
            </a:r>
          </a:p>
          <a:p>
            <a:endParaRPr lang="en-GB" dirty="0" smtClean="0"/>
          </a:p>
          <a:p>
            <a:r>
              <a:rPr lang="en-GB" dirty="0" smtClean="0"/>
              <a:t>Or that in Eastern Europe LPG has almost 60% less GHG impact than appliances using grid generated </a:t>
            </a:r>
            <a:r>
              <a:rPr lang="en-GB" dirty="0" err="1" smtClean="0"/>
              <a:t>electricty</a:t>
            </a:r>
            <a:r>
              <a:rPr lang="en-GB" dirty="0" smtClean="0"/>
              <a:t>?</a:t>
            </a:r>
          </a:p>
          <a:p>
            <a:endParaRPr lang="en-GB" dirty="0" smtClean="0"/>
          </a:p>
          <a:p>
            <a:r>
              <a:rPr lang="en-GB" dirty="0" smtClean="0"/>
              <a:t>This data is available in a WLPGA study</a:t>
            </a:r>
            <a:r>
              <a:rPr lang="en-GB" sz="1400" b="1" i="1" dirty="0" smtClean="0"/>
              <a:t> [hold up]</a:t>
            </a:r>
            <a:endParaRPr lang="en-GB" b="1" i="1"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13</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hugely important contributor to Climate Change, but one that is only recently being recognised is black carbon, or soot. It  is the second largest contributor to climate change after CO2 </a:t>
            </a:r>
          </a:p>
          <a:p>
            <a:endParaRPr lang="en-GB" dirty="0" smtClean="0"/>
          </a:p>
          <a:p>
            <a:r>
              <a:rPr lang="en-GB" dirty="0" smtClean="0"/>
              <a:t>The good news for us is that LPG emits practically zero black carbon. </a:t>
            </a:r>
          </a:p>
          <a:p>
            <a:endParaRPr lang="en-GB" dirty="0" smtClean="0"/>
          </a:p>
          <a:p>
            <a:r>
              <a:rPr lang="en-GB" dirty="0" smtClean="0"/>
              <a:t>Take a look at the report  that  we released last month </a:t>
            </a:r>
            <a:r>
              <a:rPr lang="en-GB" b="1" i="1" dirty="0" smtClean="0"/>
              <a:t>[hold up copy]</a:t>
            </a:r>
            <a:endParaRPr lang="en-GB" b="1" i="1"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14</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efforts of the WLPGA on behalf of the world industry are focused on the annual COP meetings. You will probably have heard of the Copenhagen discussions last year... That was COP 15.</a:t>
            </a:r>
          </a:p>
          <a:p>
            <a:endParaRPr lang="en-GB" dirty="0" smtClean="0"/>
          </a:p>
          <a:p>
            <a:r>
              <a:rPr lang="en-GB" dirty="0" smtClean="0"/>
              <a:t>This year we will be at COP 16  in Mexico and next year at COP 17 in South Africa. Theses conferences will define the successor to Kyoto and it is essential that LPG is fully considered.</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15</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695325"/>
            <a:ext cx="4965700" cy="3725863"/>
          </a:xfrm>
        </p:spPr>
      </p:sp>
      <p:sp>
        <p:nvSpPr>
          <p:cNvPr id="3" name="Notes Placeholder 2"/>
          <p:cNvSpPr>
            <a:spLocks noGrp="1"/>
          </p:cNvSpPr>
          <p:nvPr>
            <p:ph type="body" idx="1"/>
          </p:nvPr>
        </p:nvSpPr>
        <p:spPr/>
        <p:txBody>
          <a:bodyPr>
            <a:normAutofit/>
          </a:bodyPr>
          <a:lstStyle/>
          <a:p>
            <a:r>
              <a:rPr lang="en-GB" dirty="0" smtClean="0"/>
              <a:t>Perhaps the greatest opportunity for our industry is in the domestic sector.</a:t>
            </a:r>
          </a:p>
          <a:p>
            <a:endParaRPr lang="en-GB" dirty="0" smtClean="0"/>
          </a:p>
          <a:p>
            <a:r>
              <a:rPr lang="en-GB" dirty="0" smtClean="0"/>
              <a:t>1.6 million per year die prematurely  from indoor pollution – essentially from cooking – equivalent 1 every 20 seconds.</a:t>
            </a:r>
          </a:p>
          <a:p>
            <a:endParaRPr lang="en-GB" dirty="0" smtClean="0"/>
          </a:p>
          <a:p>
            <a:r>
              <a:rPr lang="en-GB" dirty="0" smtClean="0"/>
              <a:t>LPG is a preferred fuel according to many organisations including the WHO - this gives us  tremendous leverage.</a:t>
            </a:r>
          </a:p>
          <a:p>
            <a:endParaRPr lang="en-GB" dirty="0" smtClean="0"/>
          </a:p>
          <a:p>
            <a:r>
              <a:rPr lang="en-GB" dirty="0" smtClean="0"/>
              <a:t>Take India as an example with a rural population of 840 million which is greater than the population of the European Union, The United States and Canada combined</a:t>
            </a:r>
          </a:p>
          <a:p>
            <a:r>
              <a:rPr lang="en-GB" dirty="0" smtClean="0"/>
              <a:t>LPG Penetration is just 20%</a:t>
            </a:r>
          </a:p>
          <a:p>
            <a:r>
              <a:rPr lang="en-GB" dirty="0" smtClean="0"/>
              <a:t>The Indian government plans a 150% growth in LPG consumption  in rural areas = &gt; 50 million new connections by 2015. </a:t>
            </a:r>
          </a:p>
          <a:p>
            <a:endParaRPr lang="en-GB" dirty="0" smtClean="0"/>
          </a:p>
          <a:p>
            <a:r>
              <a:rPr lang="en-US" altLang="zh-CN" dirty="0" smtClean="0"/>
              <a:t>Finally in a scenario prepared by the International Energy Agency,  nearly 1.2 billion people will switch to LPG by 2030, each consuming 22kg/yr.  - equiv. 22.9 million </a:t>
            </a:r>
            <a:r>
              <a:rPr lang="en-US" altLang="zh-CN" dirty="0" err="1" smtClean="0"/>
              <a:t>tonnes</a:t>
            </a:r>
            <a:r>
              <a:rPr lang="en-US" altLang="zh-CN" dirty="0" smtClean="0"/>
              <a:t>/yr.</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16</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last segment that </a:t>
            </a:r>
            <a:r>
              <a:rPr lang="en-GB" dirty="0" err="1" smtClean="0"/>
              <a:t>i</a:t>
            </a:r>
            <a:r>
              <a:rPr lang="en-GB" dirty="0" smtClean="0"/>
              <a:t> want to present is automotive. </a:t>
            </a:r>
            <a:br>
              <a:rPr lang="en-GB" dirty="0" smtClean="0"/>
            </a:br>
            <a:r>
              <a:rPr lang="en-GB" dirty="0" smtClean="0"/>
              <a:t/>
            </a:r>
            <a:br>
              <a:rPr lang="en-GB" dirty="0" smtClean="0"/>
            </a:br>
            <a:r>
              <a:rPr lang="en-GB" dirty="0" smtClean="0"/>
              <a:t>Globally this has been fastest growing segment in the last 10 years and now represents just under 10% of all LPG consumed worldwide.</a:t>
            </a:r>
          </a:p>
          <a:p>
            <a:endParaRPr lang="en-GB" dirty="0" smtClean="0"/>
          </a:p>
          <a:p>
            <a:r>
              <a:rPr lang="en-GB" sz="1400" b="1" i="1" dirty="0" smtClean="0"/>
              <a:t>[Read slide]</a:t>
            </a:r>
            <a:endParaRPr lang="en-GB" sz="1400" b="1" i="1"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17</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look at some data from around the world: </a:t>
            </a:r>
          </a:p>
          <a:p>
            <a:endParaRPr lang="en-GB" dirty="0" smtClean="0"/>
          </a:p>
          <a:p>
            <a:r>
              <a:rPr lang="en-GB" dirty="0" smtClean="0"/>
              <a:t>15 million vehicles in the world run on LPG making it the worlds most popular alternative fuel. It is clearly the world third fuel behind gasoline and diesel.</a:t>
            </a:r>
          </a:p>
          <a:p>
            <a:endParaRPr lang="en-GB" dirty="0" smtClean="0"/>
          </a:p>
          <a:p>
            <a:r>
              <a:rPr lang="en-GB" dirty="0" smtClean="0"/>
              <a:t>In Australia 65% of LPG consumed is used as </a:t>
            </a:r>
            <a:r>
              <a:rPr lang="en-GB" dirty="0" err="1" smtClean="0"/>
              <a:t>autogas</a:t>
            </a:r>
            <a:r>
              <a:rPr lang="en-GB" dirty="0" smtClean="0"/>
              <a:t> – a market with 700,000 vehicles on the road and strong government support.</a:t>
            </a:r>
          </a:p>
          <a:p>
            <a:endParaRPr lang="en-GB" dirty="0" smtClean="0"/>
          </a:p>
          <a:p>
            <a:r>
              <a:rPr lang="en-GB" dirty="0" smtClean="0"/>
              <a:t>Indian </a:t>
            </a:r>
            <a:r>
              <a:rPr lang="en-GB" dirty="0" err="1" smtClean="0"/>
              <a:t>autogas</a:t>
            </a:r>
            <a:r>
              <a:rPr lang="en-GB" dirty="0" smtClean="0"/>
              <a:t> is growing at a staggering 28% per year with 15 OEM now offering factory-fitted LPG models.</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18</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 can it be that Korea with a GDP per capita 65% that of the United States has an </a:t>
            </a:r>
            <a:r>
              <a:rPr lang="en-GB" dirty="0" err="1" smtClean="0"/>
              <a:t>autogas</a:t>
            </a:r>
            <a:r>
              <a:rPr lang="en-GB" dirty="0" smtClean="0"/>
              <a:t> consumption per capita that is 50 times greater. </a:t>
            </a:r>
          </a:p>
          <a:p>
            <a:endParaRPr lang="en-GB" dirty="0" smtClean="0"/>
          </a:p>
          <a:p>
            <a:r>
              <a:rPr lang="en-GB" dirty="0" smtClean="0"/>
              <a:t>Note that Korea imports all its LPG.</a:t>
            </a:r>
          </a:p>
          <a:p>
            <a:endParaRPr lang="en-GB" dirty="0" smtClean="0"/>
          </a:p>
          <a:p>
            <a:r>
              <a:rPr lang="en-GB" dirty="0" smtClean="0"/>
              <a:t>In Turkey, 2.5 million vehicles now run on LPG – a growth from almost zero 10 years ago to the point where </a:t>
            </a:r>
            <a:r>
              <a:rPr lang="en-GB" dirty="0" err="1" smtClean="0"/>
              <a:t>autogas</a:t>
            </a:r>
            <a:r>
              <a:rPr lang="en-GB" dirty="0" smtClean="0"/>
              <a:t> is now the second fuel – greater the gasoline!</a:t>
            </a:r>
          </a:p>
          <a:p>
            <a:endParaRPr lang="en-GB" dirty="0" smtClean="0"/>
          </a:p>
          <a:p>
            <a:r>
              <a:rPr lang="en-GB" dirty="0" smtClean="0"/>
              <a:t>The simple reason in each case is enlightened governments providing suitable environment for market growth – being favourable taxation; capital grants for conversion; access to low pollution transport corridors  or green procurement targets for public fleets.</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19</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Finally, next year we will hold our annual world forum in Doha, Qatar.</a:t>
            </a:r>
          </a:p>
          <a:p>
            <a:endParaRPr lang="en-GB" dirty="0" smtClean="0"/>
          </a:p>
          <a:p>
            <a:r>
              <a:rPr lang="en-GB" dirty="0" smtClean="0"/>
              <a:t>To give you an indication of how successful this will be consider that the trade show sold out entirely at the launch of sales a few weeks ago at our event in Madrid.</a:t>
            </a:r>
          </a:p>
          <a:p>
            <a:endParaRPr lang="en-GB" dirty="0" smtClean="0"/>
          </a:p>
          <a:p>
            <a:r>
              <a:rPr lang="en-GB" dirty="0" smtClean="0"/>
              <a:t>The forum will cover high-level strategy as well as business development opportunities and a global technology conference – </a:t>
            </a:r>
          </a:p>
          <a:p>
            <a:endParaRPr lang="en-GB" dirty="0" smtClean="0"/>
          </a:p>
          <a:p>
            <a:r>
              <a:rPr lang="en-GB" dirty="0" smtClean="0"/>
              <a:t>Something not to miss!</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20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have 20 minutes to get my message across to you </a:t>
            </a:r>
          </a:p>
          <a:p>
            <a:endParaRPr lang="en-GB" dirty="0" smtClean="0"/>
          </a:p>
          <a:p>
            <a:r>
              <a:rPr lang="en-GB" dirty="0" smtClean="0"/>
              <a:t>In that time I want to tell you about the WLPGA; provide some context of the global industry</a:t>
            </a:r>
          </a:p>
          <a:p>
            <a:endParaRPr lang="en-GB" dirty="0" smtClean="0"/>
          </a:p>
          <a:p>
            <a:r>
              <a:rPr lang="en-GB" dirty="0" smtClean="0"/>
              <a:t>I will focus on general transversal opportunities in the industry, using examples from around the world outside the US.</a:t>
            </a:r>
          </a:p>
          <a:p>
            <a:r>
              <a:rPr lang="en-GB" dirty="0" smtClean="0"/>
              <a:t/>
            </a:r>
            <a:br>
              <a:rPr lang="en-GB" dirty="0" smtClean="0"/>
            </a:br>
            <a:r>
              <a:rPr lang="en-GB" dirty="0" smtClean="0"/>
              <a:t>Finally I will look more deeply into a couple of important areas of growth – domestic use and automotive.</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2</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want any information about the WLPGA, membership possibilities or our activities please don’t hesitate to contact me. </a:t>
            </a:r>
          </a:p>
          <a:p>
            <a:endParaRPr lang="en-GB" dirty="0" smtClean="0"/>
          </a:p>
          <a:p>
            <a:r>
              <a:rPr lang="en-GB" dirty="0" smtClean="0"/>
              <a:t>Thanks</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21</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WLPGA is the unique body that represents the Propane industry globally.</a:t>
            </a:r>
          </a:p>
          <a:p>
            <a:endParaRPr lang="en-GB" dirty="0" smtClean="0"/>
          </a:p>
          <a:p>
            <a:r>
              <a:rPr lang="en-GB" dirty="0" smtClean="0"/>
              <a:t>We currently have around 200 members, representing the leading companies in the sector. In the US we have 15 members including PERC and the NPGA as well as Ferrellgas and </a:t>
            </a:r>
            <a:r>
              <a:rPr lang="en-GB" dirty="0" err="1" smtClean="0"/>
              <a:t>Amerigas</a:t>
            </a:r>
            <a:r>
              <a:rPr lang="en-GB" dirty="0" smtClean="0"/>
              <a:t> and some of the leading equipment manufacturers.</a:t>
            </a:r>
          </a:p>
          <a:p>
            <a:endParaRPr lang="en-GB" dirty="0" smtClean="0"/>
          </a:p>
          <a:p>
            <a:r>
              <a:rPr lang="en-GB" dirty="0" smtClean="0"/>
              <a:t>Our aim is to promote the use of propane and butane worldwide and we do this through our team in Paris but also in strong cooperation with our members who are operating in over 90 countries.</a:t>
            </a:r>
          </a:p>
          <a:p>
            <a:endParaRPr lang="en-GB" dirty="0" smtClean="0"/>
          </a:p>
          <a:p>
            <a:r>
              <a:rPr lang="en-GB" dirty="0" smtClean="0"/>
              <a:t>We are the global voice of the industry and over the last decade or so our influence with key opinion leaders and policy makers has increased enormously.</a:t>
            </a:r>
          </a:p>
          <a:p>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3</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let me say some things about the scale of this industry we all work in.</a:t>
            </a:r>
          </a:p>
          <a:p>
            <a:endParaRPr lang="en-GB" dirty="0" smtClean="0"/>
          </a:p>
          <a:p>
            <a:r>
              <a:rPr lang="en-GB" dirty="0" smtClean="0"/>
              <a:t>Firstly,  if you compare us to a large international company we have about the same sales as Exxon Mobil at 300bn USD</a:t>
            </a:r>
          </a:p>
          <a:p>
            <a:endParaRPr lang="en-GB" dirty="0" smtClean="0"/>
          </a:p>
          <a:p>
            <a:r>
              <a:rPr lang="en-GB" dirty="0" smtClean="0"/>
              <a:t>That revenue comes from the sale of 240 million tonnes  or 120 billion gallons per year. </a:t>
            </a:r>
          </a:p>
          <a:p>
            <a:endParaRPr lang="en-GB" dirty="0" smtClean="0"/>
          </a:p>
          <a:p>
            <a:r>
              <a:rPr lang="en-GB" dirty="0" smtClean="0"/>
              <a:t>Note that a large and growing proportion of this sales is coming from Petrochemical feedstock. Much of this is price sensitive i.e. It displaces other </a:t>
            </a:r>
            <a:r>
              <a:rPr lang="en-GB" dirty="0" err="1" smtClean="0"/>
              <a:t>feedstocks</a:t>
            </a:r>
            <a:r>
              <a:rPr lang="en-GB" dirty="0" smtClean="0"/>
              <a:t> if the price is right which happens when production exceeds premium demand.  This industry has an opportunity to grow premium demand globally </a:t>
            </a:r>
          </a:p>
          <a:p>
            <a:endParaRPr lang="en-GB" dirty="0" smtClean="0"/>
          </a:p>
          <a:p>
            <a:r>
              <a:rPr lang="en-GB" dirty="0" smtClean="0"/>
              <a:t>This industry also employs some 2 million people – significantly more than Exxon Mobil! Improved cooperation and collaboration between these employees working in thousands of companies is an enormous opportunity for the global LPG business.</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We lack scale economy in many areas but one important area is in communications and positioning </a:t>
            </a:r>
          </a:p>
          <a:p>
            <a:endParaRPr lang="en-GB" dirty="0" smtClean="0"/>
          </a:p>
          <a:p>
            <a:r>
              <a:rPr lang="en-GB" dirty="0" smtClean="0"/>
              <a:t>As an example LP Gas is thought of variously as a niche fuel, as a fuel for recreational purposes ...Basically as a rather unimportant contributor to the global energy picture.</a:t>
            </a:r>
          </a:p>
          <a:p>
            <a:endParaRPr lang="en-GB" dirty="0" smtClean="0"/>
          </a:p>
          <a:p>
            <a:r>
              <a:rPr lang="en-GB" dirty="0" smtClean="0"/>
              <a:t>Ask many policy makers however about LNG. They won’t much but they will be sure that it is a major element of the energy mix. </a:t>
            </a:r>
          </a:p>
          <a:p>
            <a:endParaRPr lang="en-GB" dirty="0" smtClean="0"/>
          </a:p>
          <a:p>
            <a:r>
              <a:rPr lang="en-GB" dirty="0" smtClean="0"/>
              <a:t>LPG is 140% the size of LNG and we are growing. LNG companies are fewer and larger than ours and they have this “scale economy” of positioning. We need to do something about that.</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give you more idea of scale consider that almost half the world’s population is a consumer of LPG. </a:t>
            </a:r>
          </a:p>
          <a:p>
            <a:endParaRPr lang="en-GB" dirty="0" smtClean="0"/>
          </a:p>
          <a:p>
            <a:r>
              <a:rPr lang="en-GB" dirty="0" smtClean="0"/>
              <a:t>Natural gas doesn’t begin to approach that figure. We are the peoples fuel because LPG is transported and retailed in small volumes through an enormous number of channels and points of sale. As an example in just one country – India 3 million hole deliveries are made every day or 35 every second.</a:t>
            </a:r>
          </a:p>
          <a:p>
            <a:endParaRPr lang="en-GB" dirty="0" smtClean="0"/>
          </a:p>
          <a:p>
            <a:r>
              <a:rPr lang="en-GB" dirty="0" smtClean="0"/>
              <a:t>With this scale policy makers need to have LPG near the top of their priorities.. Our job is to make them aware.</a:t>
            </a:r>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6</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last point on the context of industry. If we were to stand all the LPG cylinders in the world side by side, they would form an uninterrupted chain that would stretch eight times around the world.  That is quite some infrastructure and doesn’t even consider the caverns, pipelines, filling plants, bobtails and trucks .</a:t>
            </a:r>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7</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lets turn to us – national / regional /global associations</a:t>
            </a:r>
          </a:p>
          <a:p>
            <a:endParaRPr lang="en-GB" dirty="0" smtClean="0"/>
          </a:p>
          <a:p>
            <a:r>
              <a:rPr lang="en-GB" dirty="0" smtClean="0"/>
              <a:t>Within the WLPGA we have approx 30 national or regional members (although given that LPG is consumed in every country in the world that figure is also quite small)...</a:t>
            </a:r>
          </a:p>
          <a:p>
            <a:endParaRPr lang="en-GB" dirty="0" smtClean="0"/>
          </a:p>
          <a:p>
            <a:r>
              <a:rPr lang="en-GB" dirty="0" smtClean="0"/>
              <a:t>We estimate that these </a:t>
            </a:r>
            <a:r>
              <a:rPr lang="en-GB" dirty="0" err="1" smtClean="0"/>
              <a:t>orgainsations</a:t>
            </a:r>
            <a:r>
              <a:rPr lang="en-GB" dirty="0" smtClean="0"/>
              <a:t> spend about $100m each year (not including PERC and NPGA) </a:t>
            </a:r>
          </a:p>
          <a:p>
            <a:endParaRPr lang="en-GB" dirty="0" smtClean="0"/>
          </a:p>
          <a:p>
            <a:r>
              <a:rPr lang="en-GB" dirty="0" smtClean="0"/>
              <a:t>Yet many of these </a:t>
            </a:r>
            <a:r>
              <a:rPr lang="en-GB" dirty="0" err="1" smtClean="0"/>
              <a:t>orgainsations</a:t>
            </a:r>
            <a:r>
              <a:rPr lang="en-GB" dirty="0" smtClean="0"/>
              <a:t> face the same issues. We need to improve our cooperation, identify synergies and align our activities. </a:t>
            </a:r>
          </a:p>
          <a:p>
            <a:endParaRPr lang="en-GB" dirty="0"/>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Coming back to the need for scale economy in communications: One of the major initiatives the WLPGA has been involved in recently is to build on Propane Exceptional Energy and develop a global branding of  “LPG Exceptional Energy”.</a:t>
            </a:r>
          </a:p>
          <a:p>
            <a:endParaRPr lang="en-GB" dirty="0" smtClean="0"/>
          </a:p>
          <a:p>
            <a:r>
              <a:rPr lang="en-GB" dirty="0" smtClean="0"/>
              <a:t>We are now busy rolling this out  outside the US, providing everyone with common data, common </a:t>
            </a:r>
            <a:r>
              <a:rPr lang="en-GB" dirty="0" err="1" smtClean="0"/>
              <a:t>positioing</a:t>
            </a:r>
            <a:r>
              <a:rPr lang="en-GB" dirty="0" smtClean="0"/>
              <a:t>...</a:t>
            </a:r>
          </a:p>
          <a:p>
            <a:endParaRPr lang="en-GB" dirty="0" smtClean="0"/>
          </a:p>
          <a:p>
            <a:r>
              <a:rPr lang="en-GB" dirty="0" smtClean="0"/>
              <a:t>This is an example of the home page of the web site </a:t>
            </a:r>
            <a:r>
              <a:rPr lang="en-GB" dirty="0" err="1" smtClean="0"/>
              <a:t>Excpetional</a:t>
            </a:r>
            <a:r>
              <a:rPr lang="en-GB" dirty="0" smtClean="0"/>
              <a:t> Energy.com.</a:t>
            </a:r>
          </a:p>
        </p:txBody>
      </p:sp>
      <p:sp>
        <p:nvSpPr>
          <p:cNvPr id="4" name="Slide Number Placeholder 3"/>
          <p:cNvSpPr>
            <a:spLocks noGrp="1"/>
          </p:cNvSpPr>
          <p:nvPr>
            <p:ph type="sldNum" sz="quarter" idx="10"/>
          </p:nvPr>
        </p:nvSpPr>
        <p:spPr/>
        <p:txBody>
          <a:bodyPr/>
          <a:lstStyle/>
          <a:p>
            <a:pPr>
              <a:defRPr/>
            </a:pPr>
            <a:fld id="{219ACD75-EE0C-4124-BDD6-E1FCB1B9AF14}" type="slidenum">
              <a:rPr lang="fr-BE" smtClean="0"/>
              <a:pPr>
                <a:defRPr/>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G:\LPG - PPT\IMG\singl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3" descr="\\HAL9000\General\LOGOTHEQUE\LPG\LPG_rgb_72dpi.png"/>
          <p:cNvPicPr>
            <a:picLocks noChangeAspect="1" noChangeArrowheads="1"/>
          </p:cNvPicPr>
          <p:nvPr userDrawn="1"/>
        </p:nvPicPr>
        <p:blipFill>
          <a:blip r:embed="rId3" cstate="print"/>
          <a:srcRect/>
          <a:stretch>
            <a:fillRect/>
          </a:stretch>
        </p:blipFill>
        <p:spPr bwMode="auto">
          <a:xfrm>
            <a:off x="4179888" y="431800"/>
            <a:ext cx="776287" cy="14541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defRPr sz="3800" b="1"/>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357562"/>
            <a:ext cx="6400800" cy="500066"/>
          </a:xfrm>
        </p:spPr>
        <p:txBody>
          <a:bodyPr>
            <a:normAutofit/>
          </a:bodyPr>
          <a:lstStyle>
            <a:lvl1pPr marL="0" indent="0" algn="ctr">
              <a:buNone/>
              <a:defRPr sz="1800" b="1" spc="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
        <p:nvSpPr>
          <p:cNvPr id="6" name="Date Placeholder 3"/>
          <p:cNvSpPr>
            <a:spLocks noGrp="1"/>
          </p:cNvSpPr>
          <p:nvPr>
            <p:ph type="dt" sz="half" idx="10"/>
          </p:nvPr>
        </p:nvSpPr>
        <p:spPr/>
        <p:txBody>
          <a:bodyPr/>
          <a:lstStyle>
            <a:lvl1pPr>
              <a:defRPr sz="1000" b="0">
                <a:solidFill>
                  <a:schemeClr val="tx1"/>
                </a:solidFill>
              </a:defRPr>
            </a:lvl1pPr>
          </a:lstStyle>
          <a:p>
            <a:pPr>
              <a:defRPr/>
            </a:pPr>
            <a:fld id="{B5F6BC8E-5B19-40E7-800A-7A2B0DAEBBE7}" type="datetimeFigureOut">
              <a:rPr lang="fr-FR"/>
              <a:pPr>
                <a:defRPr/>
              </a:pPr>
              <a:t>07/04/2011</a:t>
            </a:fld>
            <a:endParaRPr lang="fr-BE" dirty="0"/>
          </a:p>
        </p:txBody>
      </p:sp>
      <p:sp>
        <p:nvSpPr>
          <p:cNvPr id="7" name="Footer Placeholder 4"/>
          <p:cNvSpPr>
            <a:spLocks noGrp="1"/>
          </p:cNvSpPr>
          <p:nvPr>
            <p:ph type="ftr" sz="quarter" idx="11"/>
          </p:nvPr>
        </p:nvSpPr>
        <p:spPr/>
        <p:txBody>
          <a:bodyPr/>
          <a:lstStyle>
            <a:lvl1pPr>
              <a:defRPr sz="1000">
                <a:solidFill>
                  <a:schemeClr val="tx1"/>
                </a:solidFill>
              </a:defRPr>
            </a:lvl1pPr>
          </a:lstStyle>
          <a:p>
            <a:pPr>
              <a:defRPr/>
            </a:pPr>
            <a:endParaRPr lang="fr-B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AE7AF4-2C1B-4175-8328-BC8D8FB60752}" type="datetimeFigureOut">
              <a:rPr lang="fr-FR"/>
              <a:pPr>
                <a:defRPr/>
              </a:pPr>
              <a:t>07/04/2011</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D1CDD32F-3778-474A-B579-A9E0C1EA80C5}" type="slidenum">
              <a:rPr lang="fr-BE"/>
              <a:pPr>
                <a:defRPr/>
              </a:pPr>
              <a:t>‹#›</a:t>
            </a:fld>
            <a:endParaRPr lang="fr-B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C42DC2-1F05-4615-9DD2-51AEF2D67C6B}" type="datetimeFigureOut">
              <a:rPr lang="fr-FR"/>
              <a:pPr>
                <a:defRPr/>
              </a:pPr>
              <a:t>07/04/2011</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C3425A2B-F972-493E-B2C7-BF5564AD3A02}" type="slidenum">
              <a:rPr lang="fr-BE"/>
              <a:pPr>
                <a:defRPr/>
              </a:pPr>
              <a:t>‹#›</a:t>
            </a:fld>
            <a:endParaRPr lang="fr-B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EE224E-96ED-4E59-8508-7874F80BA6D8}" type="datetimeFigureOut">
              <a:rPr lang="fr-FR"/>
              <a:pPr>
                <a:defRPr/>
              </a:pPr>
              <a:t>07/04/2011</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DDF14244-7D01-466C-968C-D6E912B0594C}" type="slidenum">
              <a:rPr lang="fr-BE"/>
              <a:pPr>
                <a:defRPr/>
              </a:pPr>
              <a:t>‹#›</a:t>
            </a:fld>
            <a:endParaRPr lang="fr-B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pPr>
              <a:defRPr/>
            </a:pPr>
            <a:fld id="{DAE68FD4-36E0-4C57-A776-F25CF1B9A581}" type="datetimeFigureOut">
              <a:rPr lang="fr-FR"/>
              <a:pPr>
                <a:defRPr/>
              </a:pPr>
              <a:t>07/04/2011</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2503E4BC-4842-430D-A971-2E777769CB52}" type="slidenum">
              <a:rPr lang="fr-BE"/>
              <a:pPr>
                <a:defRPr/>
              </a:pPr>
              <a:t>‹#›</a:t>
            </a:fld>
            <a:endParaRPr lang="fr-B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pPr>
              <a:defRPr/>
            </a:pPr>
            <a:fld id="{034BA276-6036-4C09-8F73-972C83598B26}" type="datetimeFigureOut">
              <a:rPr lang="fr-FR"/>
              <a:pPr>
                <a:defRPr/>
              </a:pPr>
              <a:t>07/04/2011</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994B4E11-A57D-4910-B0E3-F572174B3E89}" type="slidenum">
              <a:rPr lang="fr-BE"/>
              <a:pPr>
                <a:defRPr/>
              </a:pPr>
              <a:t>‹#›</a:t>
            </a:fld>
            <a:endParaRPr lang="fr-B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G:\LPG - PPT\IMG\single_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571480"/>
            <a:ext cx="8229600" cy="785818"/>
          </a:xfrm>
        </p:spPr>
        <p:txBody>
          <a:bodyPr>
            <a:normAutofit/>
          </a:bodyPr>
          <a:lstStyle>
            <a:lvl1pPr>
              <a:defRPr lang="fr-BE" sz="3800" dirty="0"/>
            </a:lvl1pPr>
          </a:lstStyle>
          <a:p>
            <a:r>
              <a:rPr lang="en-US" dirty="0" smtClean="0"/>
              <a:t>Click to edit Master title style</a:t>
            </a:r>
            <a:endParaRPr lang="fr-B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3"/>
          <p:cNvSpPr>
            <a:spLocks noGrp="1"/>
          </p:cNvSpPr>
          <p:nvPr>
            <p:ph type="dt" sz="half" idx="10"/>
          </p:nvPr>
        </p:nvSpPr>
        <p:spPr/>
        <p:txBody>
          <a:bodyPr/>
          <a:lstStyle>
            <a:lvl1pPr>
              <a:defRPr/>
            </a:lvl1pPr>
          </a:lstStyle>
          <a:p>
            <a:pPr>
              <a:defRPr/>
            </a:pPr>
            <a:fld id="{EF3E6DFA-1944-4BC7-A1A9-B053A2FFB1F6}" type="datetimeFigureOut">
              <a:rPr lang="fr-FR"/>
              <a:pPr>
                <a:defRPr/>
              </a:pPr>
              <a:t>07/04/2011</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8AF8EACA-01EF-49D6-B4CC-AC9918049ED6}" type="slidenum">
              <a:rPr lang="fr-BE"/>
              <a:pPr>
                <a:defRPr/>
              </a:pPr>
              <a:t>‹#›</a:t>
            </a:fld>
            <a:endParaRPr lang="fr-B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2" descr="G:\LPG - PPT\IMG\single_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6" name="Straight Connector 5"/>
          <p:cNvCxnSpPr/>
          <p:nvPr userDrawn="1"/>
        </p:nvCxnSpPr>
        <p:spPr>
          <a:xfrm>
            <a:off x="376238" y="676275"/>
            <a:ext cx="84010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76238" y="2417763"/>
            <a:ext cx="84010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G:\LPG - PPT\IMG\LPG_stacked_cmyk.png"/>
          <p:cNvPicPr>
            <a:picLocks noChangeAspect="1" noChangeArrowheads="1"/>
          </p:cNvPicPr>
          <p:nvPr userDrawn="1"/>
        </p:nvPicPr>
        <p:blipFill>
          <a:blip r:embed="rId3" cstate="print"/>
          <a:srcRect/>
          <a:stretch>
            <a:fillRect/>
          </a:stretch>
        </p:blipFill>
        <p:spPr bwMode="auto">
          <a:xfrm>
            <a:off x="7639050" y="161925"/>
            <a:ext cx="1066800" cy="431800"/>
          </a:xfrm>
          <a:prstGeom prst="rect">
            <a:avLst/>
          </a:prstGeom>
          <a:noFill/>
          <a:ln w="9525">
            <a:noFill/>
            <a:miter lim="800000"/>
            <a:headEnd/>
            <a:tailEnd/>
          </a:ln>
        </p:spPr>
      </p:pic>
      <p:sp>
        <p:nvSpPr>
          <p:cNvPr id="2" name="Title 1"/>
          <p:cNvSpPr>
            <a:spLocks noGrp="1"/>
          </p:cNvSpPr>
          <p:nvPr>
            <p:ph type="title"/>
          </p:nvPr>
        </p:nvSpPr>
        <p:spPr>
          <a:xfrm>
            <a:off x="457200" y="156484"/>
            <a:ext cx="7100371" cy="448427"/>
          </a:xfrm>
        </p:spPr>
        <p:txBody>
          <a:bodyPr>
            <a:normAutofit/>
          </a:bodyPr>
          <a:lstStyle>
            <a:lvl1pPr algn="l">
              <a:defRPr lang="fr-BE" sz="1600" b="1" i="0" cap="small" baseline="0" dirty="0">
                <a:solidFill>
                  <a:schemeClr val="bg1"/>
                </a:solidFill>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759655"/>
            <a:ext cx="8229600" cy="1568548"/>
          </a:xfrm>
        </p:spPr>
        <p:txBody>
          <a:bodyPr/>
          <a:lstStyle>
            <a:lvl1pPr>
              <a:buNone/>
              <a:tabLst/>
              <a:defRPr b="1" i="0" baseline="0">
                <a:solidFill>
                  <a:schemeClr val="bg1"/>
                </a:solidFill>
                <a:latin typeface="Calibri" pitchFamily="34" charset="0"/>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Content Placeholder 2"/>
          <p:cNvSpPr>
            <a:spLocks noGrp="1"/>
          </p:cNvSpPr>
          <p:nvPr>
            <p:ph idx="13"/>
          </p:nvPr>
        </p:nvSpPr>
        <p:spPr>
          <a:xfrm>
            <a:off x="450166" y="5760721"/>
            <a:ext cx="8384345" cy="409232"/>
          </a:xfrm>
          <a:noFill/>
        </p:spPr>
        <p:txBody>
          <a:bodyPr/>
          <a:lstStyle>
            <a:lvl1pPr>
              <a:defRPr b="0" baseline="0">
                <a:solidFill>
                  <a:schemeClr val="accent1"/>
                </a:solidFill>
              </a:defRPr>
            </a:lvl1pPr>
          </a:lstStyle>
          <a:p>
            <a:endParaRPr lang="fr-BE" dirty="0"/>
          </a:p>
        </p:txBody>
      </p:sp>
      <p:sp>
        <p:nvSpPr>
          <p:cNvPr id="9" name="Date Placeholder 3"/>
          <p:cNvSpPr>
            <a:spLocks noGrp="1"/>
          </p:cNvSpPr>
          <p:nvPr>
            <p:ph type="dt" sz="half" idx="14"/>
          </p:nvPr>
        </p:nvSpPr>
        <p:spPr/>
        <p:txBody>
          <a:bodyPr/>
          <a:lstStyle>
            <a:lvl1pPr>
              <a:defRPr/>
            </a:lvl1pPr>
          </a:lstStyle>
          <a:p>
            <a:pPr>
              <a:defRPr/>
            </a:pPr>
            <a:fld id="{6B45B009-5036-4BC0-B540-C66C0A0A70C4}" type="datetimeFigureOut">
              <a:rPr lang="fr-FR"/>
              <a:pPr>
                <a:defRPr/>
              </a:pPr>
              <a:t>07/04/2011</a:t>
            </a:fld>
            <a:endParaRPr lang="fr-BE"/>
          </a:p>
        </p:txBody>
      </p:sp>
      <p:sp>
        <p:nvSpPr>
          <p:cNvPr id="10" name="Footer Placeholder 4"/>
          <p:cNvSpPr>
            <a:spLocks noGrp="1"/>
          </p:cNvSpPr>
          <p:nvPr>
            <p:ph type="ftr" sz="quarter" idx="15"/>
          </p:nvPr>
        </p:nvSpPr>
        <p:spPr/>
        <p:txBody>
          <a:bodyPr/>
          <a:lstStyle>
            <a:lvl1pPr>
              <a:defRPr/>
            </a:lvl1pPr>
          </a:lstStyle>
          <a:p>
            <a:pPr>
              <a:defRPr/>
            </a:pPr>
            <a:endParaRPr lang="fr-BE"/>
          </a:p>
        </p:txBody>
      </p:sp>
      <p:sp>
        <p:nvSpPr>
          <p:cNvPr id="12" name="Slide Number Placeholder 5"/>
          <p:cNvSpPr>
            <a:spLocks noGrp="1"/>
          </p:cNvSpPr>
          <p:nvPr>
            <p:ph type="sldNum" sz="quarter" idx="16"/>
          </p:nvPr>
        </p:nvSpPr>
        <p:spPr/>
        <p:txBody>
          <a:bodyPr/>
          <a:lstStyle>
            <a:lvl1pPr>
              <a:defRPr/>
            </a:lvl1pPr>
          </a:lstStyle>
          <a:p>
            <a:pPr>
              <a:defRPr/>
            </a:pPr>
            <a:fld id="{467B13CC-473F-4FB5-9707-9D033B391ED8}" type="slidenum">
              <a:rPr lang="fr-BE"/>
              <a:pPr>
                <a:defRPr/>
              </a:pPr>
              <a:t>‹#›</a:t>
            </a:fld>
            <a:endParaRPr lang="fr-B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2" descr="G:\LPG - PPT\IMG\single_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6" name="Straight Connector 5"/>
          <p:cNvCxnSpPr/>
          <p:nvPr userDrawn="1"/>
        </p:nvCxnSpPr>
        <p:spPr>
          <a:xfrm>
            <a:off x="376238" y="676275"/>
            <a:ext cx="84010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G:\LPG - PPT\IMG\LPG_stacked_cmyk.png"/>
          <p:cNvPicPr>
            <a:picLocks noChangeAspect="1" noChangeArrowheads="1"/>
          </p:cNvPicPr>
          <p:nvPr userDrawn="1"/>
        </p:nvPicPr>
        <p:blipFill>
          <a:blip r:embed="rId3" cstate="print"/>
          <a:srcRect/>
          <a:stretch>
            <a:fillRect/>
          </a:stretch>
        </p:blipFill>
        <p:spPr bwMode="auto">
          <a:xfrm>
            <a:off x="7639050" y="161925"/>
            <a:ext cx="1066800" cy="431800"/>
          </a:xfrm>
          <a:prstGeom prst="rect">
            <a:avLst/>
          </a:prstGeom>
          <a:noFill/>
          <a:ln w="9525">
            <a:noFill/>
            <a:miter lim="800000"/>
            <a:headEnd/>
            <a:tailEnd/>
          </a:ln>
        </p:spPr>
      </p:pic>
      <p:sp>
        <p:nvSpPr>
          <p:cNvPr id="2" name="Title 1"/>
          <p:cNvSpPr>
            <a:spLocks noGrp="1"/>
          </p:cNvSpPr>
          <p:nvPr>
            <p:ph type="title"/>
          </p:nvPr>
        </p:nvSpPr>
        <p:spPr>
          <a:xfrm>
            <a:off x="457200" y="156484"/>
            <a:ext cx="8229600" cy="448427"/>
          </a:xfrm>
        </p:spPr>
        <p:txBody>
          <a:bodyPr>
            <a:normAutofit/>
          </a:bodyPr>
          <a:lstStyle>
            <a:lvl1pPr algn="l">
              <a:defRPr lang="fr-BE" sz="1600" b="1" i="0" cap="small" baseline="0" dirty="0">
                <a:solidFill>
                  <a:schemeClr val="bg1"/>
                </a:solidFill>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759655"/>
            <a:ext cx="8229600" cy="1568548"/>
          </a:xfrm>
        </p:spPr>
        <p:txBody>
          <a:bodyPr/>
          <a:lstStyle>
            <a:lvl1pPr marL="0" indent="0">
              <a:buNone/>
              <a:defRPr b="1" i="0" baseline="0">
                <a:solidFill>
                  <a:schemeClr val="bg1"/>
                </a:solidFill>
                <a:latin typeface="Calibri" pitchFamily="34" charset="0"/>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Content Placeholder 2"/>
          <p:cNvSpPr>
            <a:spLocks noGrp="1"/>
          </p:cNvSpPr>
          <p:nvPr>
            <p:ph idx="13"/>
          </p:nvPr>
        </p:nvSpPr>
        <p:spPr>
          <a:xfrm>
            <a:off x="450166" y="5760721"/>
            <a:ext cx="8384345" cy="409232"/>
          </a:xfrm>
          <a:noFill/>
        </p:spPr>
        <p:txBody>
          <a:bodyPr/>
          <a:lstStyle>
            <a:lvl1pPr>
              <a:defRPr b="0" baseline="0">
                <a:solidFill>
                  <a:schemeClr val="accent1"/>
                </a:solidFill>
              </a:defRPr>
            </a:lvl1pPr>
          </a:lstStyle>
          <a:p>
            <a:endParaRPr lang="fr-BE" dirty="0"/>
          </a:p>
        </p:txBody>
      </p:sp>
      <p:sp>
        <p:nvSpPr>
          <p:cNvPr id="8" name="Date Placeholder 3"/>
          <p:cNvSpPr>
            <a:spLocks noGrp="1"/>
          </p:cNvSpPr>
          <p:nvPr>
            <p:ph type="dt" sz="half" idx="14"/>
          </p:nvPr>
        </p:nvSpPr>
        <p:spPr/>
        <p:txBody>
          <a:bodyPr/>
          <a:lstStyle>
            <a:lvl1pPr>
              <a:defRPr/>
            </a:lvl1pPr>
          </a:lstStyle>
          <a:p>
            <a:pPr>
              <a:defRPr/>
            </a:pPr>
            <a:fld id="{F847D4F8-0304-49D6-8F23-75A862B5D4F3}" type="datetimeFigureOut">
              <a:rPr lang="fr-FR"/>
              <a:pPr>
                <a:defRPr/>
              </a:pPr>
              <a:t>07/04/2011</a:t>
            </a:fld>
            <a:endParaRPr lang="fr-BE"/>
          </a:p>
        </p:txBody>
      </p:sp>
      <p:sp>
        <p:nvSpPr>
          <p:cNvPr id="9" name="Footer Placeholder 4"/>
          <p:cNvSpPr>
            <a:spLocks noGrp="1"/>
          </p:cNvSpPr>
          <p:nvPr>
            <p:ph type="ftr" sz="quarter" idx="15"/>
          </p:nvPr>
        </p:nvSpPr>
        <p:spPr/>
        <p:txBody>
          <a:bodyPr/>
          <a:lstStyle>
            <a:lvl1pPr>
              <a:defRPr/>
            </a:lvl1pPr>
          </a:lstStyle>
          <a:p>
            <a:pPr>
              <a:defRPr/>
            </a:pPr>
            <a:endParaRPr lang="fr-BE"/>
          </a:p>
        </p:txBody>
      </p:sp>
      <p:sp>
        <p:nvSpPr>
          <p:cNvPr id="10" name="Slide Number Placeholder 5"/>
          <p:cNvSpPr>
            <a:spLocks noGrp="1"/>
          </p:cNvSpPr>
          <p:nvPr>
            <p:ph type="sldNum" sz="quarter" idx="16"/>
          </p:nvPr>
        </p:nvSpPr>
        <p:spPr/>
        <p:txBody>
          <a:bodyPr/>
          <a:lstStyle>
            <a:lvl1pPr>
              <a:defRPr/>
            </a:lvl1pPr>
          </a:lstStyle>
          <a:p>
            <a:pPr>
              <a:defRPr/>
            </a:pPr>
            <a:fld id="{B8AFABBE-310F-4FAC-B6C6-4B3E60380157}" type="slidenum">
              <a:rPr lang="fr-BE"/>
              <a:pPr>
                <a:defRPr/>
              </a:pPr>
              <a:t>‹#›</a:t>
            </a:fld>
            <a:endParaRPr lang="fr-B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2" descr="G:\LPG - PPT\IMG\single_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56484"/>
            <a:ext cx="8229600" cy="448427"/>
          </a:xfrm>
        </p:spPr>
        <p:txBody>
          <a:bodyPr>
            <a:normAutofit/>
          </a:bodyPr>
          <a:lstStyle>
            <a:lvl1pPr algn="l">
              <a:defRPr lang="fr-BE" sz="1600" b="1" i="0" cap="small" baseline="0" dirty="0">
                <a:solidFill>
                  <a:schemeClr val="bg1"/>
                </a:solidFill>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759655"/>
            <a:ext cx="8229600" cy="1568548"/>
          </a:xfrm>
        </p:spPr>
        <p:txBody>
          <a:bodyPr/>
          <a:lstStyle>
            <a:lvl1pPr marL="0" indent="0">
              <a:buNone/>
              <a:defRPr b="1" i="0" baseline="0">
                <a:solidFill>
                  <a:schemeClr val="bg1"/>
                </a:solidFill>
                <a:latin typeface="Calibri" pitchFamily="34" charset="0"/>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Content Placeholder 2"/>
          <p:cNvSpPr>
            <a:spLocks noGrp="1"/>
          </p:cNvSpPr>
          <p:nvPr>
            <p:ph idx="13"/>
          </p:nvPr>
        </p:nvSpPr>
        <p:spPr>
          <a:xfrm>
            <a:off x="450166" y="5760721"/>
            <a:ext cx="8384345" cy="409232"/>
          </a:xfrm>
          <a:noFill/>
        </p:spPr>
        <p:txBody>
          <a:bodyPr/>
          <a:lstStyle>
            <a:lvl1pPr>
              <a:defRPr b="0" baseline="0">
                <a:solidFill>
                  <a:schemeClr val="accent1"/>
                </a:solidFill>
              </a:defRPr>
            </a:lvl1pPr>
          </a:lstStyle>
          <a:p>
            <a:endParaRPr lang="fr-BE" dirty="0"/>
          </a:p>
        </p:txBody>
      </p:sp>
      <p:sp>
        <p:nvSpPr>
          <p:cNvPr id="6" name="Date Placeholder 3"/>
          <p:cNvSpPr>
            <a:spLocks noGrp="1"/>
          </p:cNvSpPr>
          <p:nvPr>
            <p:ph type="dt" sz="half" idx="14"/>
          </p:nvPr>
        </p:nvSpPr>
        <p:spPr/>
        <p:txBody>
          <a:bodyPr/>
          <a:lstStyle>
            <a:lvl1pPr>
              <a:defRPr/>
            </a:lvl1pPr>
          </a:lstStyle>
          <a:p>
            <a:pPr>
              <a:defRPr/>
            </a:pPr>
            <a:fld id="{39A510A9-1521-4C41-80D2-7D988F192657}" type="datetimeFigureOut">
              <a:rPr lang="fr-FR"/>
              <a:pPr>
                <a:defRPr/>
              </a:pPr>
              <a:t>07/04/2011</a:t>
            </a:fld>
            <a:endParaRPr lang="fr-BE"/>
          </a:p>
        </p:txBody>
      </p:sp>
      <p:sp>
        <p:nvSpPr>
          <p:cNvPr id="7" name="Footer Placeholder 4"/>
          <p:cNvSpPr>
            <a:spLocks noGrp="1"/>
          </p:cNvSpPr>
          <p:nvPr>
            <p:ph type="ftr" sz="quarter" idx="15"/>
          </p:nvPr>
        </p:nvSpPr>
        <p:spPr/>
        <p:txBody>
          <a:bodyPr/>
          <a:lstStyle>
            <a:lvl1pPr>
              <a:defRPr/>
            </a:lvl1pPr>
          </a:lstStyle>
          <a:p>
            <a:pPr>
              <a:defRPr/>
            </a:pPr>
            <a:endParaRPr lang="fr-BE"/>
          </a:p>
        </p:txBody>
      </p:sp>
      <p:sp>
        <p:nvSpPr>
          <p:cNvPr id="8" name="Slide Number Placeholder 5"/>
          <p:cNvSpPr>
            <a:spLocks noGrp="1"/>
          </p:cNvSpPr>
          <p:nvPr>
            <p:ph type="sldNum" sz="quarter" idx="16"/>
          </p:nvPr>
        </p:nvSpPr>
        <p:spPr/>
        <p:txBody>
          <a:bodyPr/>
          <a:lstStyle>
            <a:lvl1pPr>
              <a:defRPr/>
            </a:lvl1pPr>
          </a:lstStyle>
          <a:p>
            <a:pPr>
              <a:defRPr/>
            </a:pPr>
            <a:fld id="{C0893352-D6A2-4234-A01E-2F6EA0A2D798}" type="slidenum">
              <a:rPr lang="fr-BE"/>
              <a:pPr>
                <a:defRPr/>
              </a:pPr>
              <a:t>‹#›</a:t>
            </a:fld>
            <a:endParaRPr lang="fr-B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82C81B-A54E-4FC2-801F-A90DD1C704DE}" type="datetimeFigureOut">
              <a:rPr lang="fr-FR"/>
              <a:pPr>
                <a:defRPr/>
              </a:pPr>
              <a:t>07/04/2011</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2252CF5A-EC42-40F4-B0E3-D203402293EA}" type="slidenum">
              <a:rPr lang="fr-BE"/>
              <a:pPr>
                <a:defRPr/>
              </a:pPr>
              <a:t>‹#›</a:t>
            </a:fld>
            <a:endParaRPr lang="fr-B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3"/>
          <p:cNvSpPr>
            <a:spLocks noGrp="1"/>
          </p:cNvSpPr>
          <p:nvPr>
            <p:ph type="dt" sz="half" idx="10"/>
          </p:nvPr>
        </p:nvSpPr>
        <p:spPr/>
        <p:txBody>
          <a:bodyPr/>
          <a:lstStyle>
            <a:lvl1pPr>
              <a:defRPr/>
            </a:lvl1pPr>
          </a:lstStyle>
          <a:p>
            <a:pPr>
              <a:defRPr/>
            </a:pPr>
            <a:fld id="{20EF9105-0E4F-4188-B295-8BC20E96211B}" type="datetimeFigureOut">
              <a:rPr lang="fr-FR"/>
              <a:pPr>
                <a:defRPr/>
              </a:pPr>
              <a:t>07/04/2011</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4C4FB8AF-C6AF-4B7A-B306-FB8A88DA1C1B}" type="slidenum">
              <a:rPr lang="fr-BE"/>
              <a:pPr>
                <a:defRPr/>
              </a:pPr>
              <a:t>‹#›</a:t>
            </a:fld>
            <a:endParaRPr lang="fr-B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3"/>
          <p:cNvSpPr>
            <a:spLocks noGrp="1"/>
          </p:cNvSpPr>
          <p:nvPr>
            <p:ph type="dt" sz="half" idx="10"/>
          </p:nvPr>
        </p:nvSpPr>
        <p:spPr/>
        <p:txBody>
          <a:bodyPr/>
          <a:lstStyle>
            <a:lvl1pPr>
              <a:defRPr/>
            </a:lvl1pPr>
          </a:lstStyle>
          <a:p>
            <a:pPr>
              <a:defRPr/>
            </a:pPr>
            <a:fld id="{EA656B47-74A9-4663-AC6B-07E6D4173888}" type="datetimeFigureOut">
              <a:rPr lang="fr-FR"/>
              <a:pPr>
                <a:defRPr/>
              </a:pPr>
              <a:t>07/04/2011</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4E48CC5C-2AE0-4800-A6EC-0B0FC02B1479}" type="slidenum">
              <a:rPr lang="fr-BE"/>
              <a:pPr>
                <a:defRPr/>
              </a:pPr>
              <a:t>‹#›</a:t>
            </a:fld>
            <a:endParaRPr lang="fr-B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0EB6C6E9-86E4-4712-8D34-1568EA115D71}" type="datetimeFigureOut">
              <a:rPr lang="fr-FR"/>
              <a:pPr>
                <a:defRPr/>
              </a:pPr>
              <a:t>07/04/2011</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B29AD00C-C9A8-4BA8-A83E-E3EC9CB84ADA}" type="slidenum">
              <a:rPr lang="fr-BE"/>
              <a:pPr>
                <a:defRPr/>
              </a:pPr>
              <a:t>‹#›</a:t>
            </a:fld>
            <a:endParaRPr lang="fr-B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B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0835931-2FD5-4E22-A489-D73A33938910}" type="datetimeFigureOut">
              <a:rPr lang="fr-FR"/>
              <a:pPr>
                <a:defRPr/>
              </a:pPr>
              <a:t>07/04/2011</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B0A124-8A13-42D1-AF3C-A895F80B4F9A}"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92652"/>
            <a:ext cx="6400800" cy="500062"/>
          </a:xfrm>
        </p:spPr>
        <p:txBody>
          <a:bodyPr rtlCol="0">
            <a:noAutofit/>
          </a:bodyPr>
          <a:lstStyle/>
          <a:p>
            <a:r>
              <a:rPr lang="es-ES" sz="1600" i="1" dirty="0" smtClean="0"/>
              <a:t>Michael Kelly</a:t>
            </a:r>
          </a:p>
          <a:p>
            <a:r>
              <a:rPr lang="es-ES" sz="1600" i="1" dirty="0" smtClean="0"/>
              <a:t>7 abril 2011</a:t>
            </a:r>
          </a:p>
          <a:p>
            <a:r>
              <a:rPr lang="es-ES" sz="1600" i="1" dirty="0" smtClean="0"/>
              <a:t>Santiago de Chile</a:t>
            </a:r>
            <a:endParaRPr lang="es-ES" sz="1600" dirty="0" smtClean="0"/>
          </a:p>
          <a:p>
            <a:pPr eaLnBrk="1" fontAlgn="auto" hangingPunct="1">
              <a:spcAft>
                <a:spcPts val="0"/>
              </a:spcAft>
              <a:buFont typeface="Arial" pitchFamily="34" charset="0"/>
              <a:buNone/>
              <a:defRPr/>
            </a:pPr>
            <a:endParaRPr lang="es-ES" sz="1600" dirty="0"/>
          </a:p>
        </p:txBody>
      </p:sp>
      <p:pic>
        <p:nvPicPr>
          <p:cNvPr id="7172" name="Picture 3" descr="G:\LPG - PPT\IMG\wlpga - logo.png"/>
          <p:cNvPicPr>
            <a:picLocks noChangeAspect="1" noChangeArrowheads="1"/>
          </p:cNvPicPr>
          <p:nvPr/>
        </p:nvPicPr>
        <p:blipFill>
          <a:blip r:embed="rId3" cstate="print"/>
          <a:srcRect/>
          <a:stretch>
            <a:fillRect/>
          </a:stretch>
        </p:blipFill>
        <p:spPr bwMode="auto">
          <a:xfrm>
            <a:off x="3854450" y="4030663"/>
            <a:ext cx="1436688" cy="660400"/>
          </a:xfrm>
          <a:prstGeom prst="rect">
            <a:avLst/>
          </a:prstGeom>
          <a:noFill/>
          <a:ln w="9525">
            <a:noFill/>
            <a:miter lim="800000"/>
            <a:headEnd/>
            <a:tailEnd/>
          </a:ln>
        </p:spPr>
      </p:pic>
      <p:sp>
        <p:nvSpPr>
          <p:cNvPr id="7" name="Title 1"/>
          <p:cNvSpPr>
            <a:spLocks noGrp="1"/>
          </p:cNvSpPr>
          <p:nvPr>
            <p:ph type="ctrTitle"/>
          </p:nvPr>
        </p:nvSpPr>
        <p:spPr>
          <a:xfrm>
            <a:off x="685800" y="1556772"/>
            <a:ext cx="7772400" cy="1470025"/>
          </a:xfrm>
        </p:spPr>
        <p:txBody>
          <a:bodyPr>
            <a:normAutofit fontScale="90000"/>
          </a:bodyPr>
          <a:lstStyle/>
          <a:p>
            <a:r>
              <a:rPr lang="es-ES" sz="2800" b="0" dirty="0" smtClean="0"/>
              <a:t/>
            </a:r>
            <a:br>
              <a:rPr lang="es-ES" sz="2800" b="0" dirty="0" smtClean="0"/>
            </a:br>
            <a:r>
              <a:rPr lang="es-ES" sz="2800" b="0" dirty="0" smtClean="0"/>
              <a:t> </a:t>
            </a:r>
            <a:r>
              <a:rPr lang="es-ES" sz="2800" dirty="0" smtClean="0">
                <a:solidFill>
                  <a:schemeClr val="bg1"/>
                </a:solidFill>
                <a:effectLst>
                  <a:outerShdw blurRad="50800" dist="50800" dir="5400000" algn="ctr" rotWithShape="0">
                    <a:schemeClr val="tx1">
                      <a:lumMod val="65000"/>
                      <a:lumOff val="35000"/>
                    </a:schemeClr>
                  </a:outerShdw>
                </a:effectLst>
              </a:rPr>
              <a:t>GAS LP: Energía Excepcional </a:t>
            </a:r>
            <a:br>
              <a:rPr lang="es-ES" sz="2800" dirty="0" smtClean="0">
                <a:solidFill>
                  <a:schemeClr val="bg1"/>
                </a:solidFill>
                <a:effectLst>
                  <a:outerShdw blurRad="50800" dist="50800" dir="5400000" algn="ctr" rotWithShape="0">
                    <a:schemeClr val="tx1">
                      <a:lumMod val="65000"/>
                      <a:lumOff val="35000"/>
                    </a:schemeClr>
                  </a:outerShdw>
                </a:effectLst>
              </a:rPr>
            </a:br>
            <a:r>
              <a:rPr lang="es-ES" sz="2800" dirty="0" smtClean="0">
                <a:solidFill>
                  <a:schemeClr val="bg1"/>
                </a:solidFill>
                <a:effectLst>
                  <a:outerShdw blurRad="50800" dist="50800" dir="5400000" algn="ctr" rotWithShape="0">
                    <a:schemeClr val="tx1">
                      <a:lumMod val="65000"/>
                      <a:lumOff val="35000"/>
                    </a:schemeClr>
                  </a:outerShdw>
                </a:effectLst>
              </a:rPr>
              <a:t>Rol del Gas LP en el Análisis del efecto invernadero</a:t>
            </a:r>
            <a:br>
              <a:rPr lang="es-ES" sz="2800" dirty="0" smtClean="0">
                <a:solidFill>
                  <a:schemeClr val="bg1"/>
                </a:solidFill>
                <a:effectLst>
                  <a:outerShdw blurRad="50800" dist="50800" dir="5400000" algn="ctr" rotWithShape="0">
                    <a:schemeClr val="tx1">
                      <a:lumMod val="65000"/>
                      <a:lumOff val="35000"/>
                    </a:schemeClr>
                  </a:outerShdw>
                </a:effectLst>
              </a:rPr>
            </a:br>
            <a:r>
              <a:rPr lang="es-ES" sz="2800" dirty="0" smtClean="0">
                <a:solidFill>
                  <a:schemeClr val="bg1"/>
                </a:solidFill>
                <a:effectLst>
                  <a:outerShdw blurRad="50800" dist="50800" dir="5400000" algn="ctr" rotWithShape="0">
                    <a:schemeClr val="tx1">
                      <a:lumMod val="65000"/>
                      <a:lumOff val="35000"/>
                    </a:schemeClr>
                  </a:outerShdw>
                </a:effectLst>
              </a:rPr>
              <a:t>XXVI Congreso de la AIGLP </a:t>
            </a:r>
            <a:endParaRPr lang="es-ES" sz="2800" dirty="0">
              <a:solidFill>
                <a:schemeClr val="bg1"/>
              </a:solidFill>
              <a:effectLst>
                <a:outerShdw blurRad="50800" dist="50800" dir="5400000" algn="ctr" rotWithShape="0">
                  <a:schemeClr val="tx1">
                    <a:lumMod val="65000"/>
                    <a:lumOff val="35000"/>
                  </a:scheme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7163"/>
            <a:ext cx="8229600" cy="447675"/>
          </a:xfrm>
        </p:spPr>
        <p:txBody>
          <a:bodyPr>
            <a:noAutofit/>
          </a:bodyPr>
          <a:lstStyle/>
          <a:p>
            <a:pPr eaLnBrk="1" hangingPunct="1">
              <a:defRPr/>
            </a:pPr>
            <a:r>
              <a:rPr lang="es-ES" sz="2400" dirty="0" smtClean="0">
                <a:solidFill>
                  <a:schemeClr val="tx2"/>
                </a:solidFill>
              </a:rPr>
              <a:t>Kit de herramientas de comunicaciones</a:t>
            </a:r>
            <a:endParaRPr lang="es-ES" sz="2400" dirty="0">
              <a:solidFill>
                <a:schemeClr val="tx2"/>
              </a:solidFill>
            </a:endParaRPr>
          </a:p>
        </p:txBody>
      </p:sp>
      <p:pic>
        <p:nvPicPr>
          <p:cNvPr id="6" name="Picture 8" descr="advertising.jpg"/>
          <p:cNvPicPr>
            <a:picLocks noChangeAspect="1"/>
          </p:cNvPicPr>
          <p:nvPr/>
        </p:nvPicPr>
        <p:blipFill>
          <a:blip r:embed="rId3" cstate="print"/>
          <a:srcRect/>
          <a:stretch>
            <a:fillRect/>
          </a:stretch>
        </p:blipFill>
        <p:spPr bwMode="auto">
          <a:xfrm>
            <a:off x="4816410" y="778983"/>
            <a:ext cx="4273550" cy="59817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97846" y="1138343"/>
            <a:ext cx="4512377" cy="5262979"/>
          </a:xfrm>
          <a:prstGeom prst="rect">
            <a:avLst/>
          </a:prstGeom>
          <a:noFill/>
        </p:spPr>
        <p:txBody>
          <a:bodyPr wrap="square">
            <a:spAutoFit/>
          </a:bodyPr>
          <a:lstStyle/>
          <a:p>
            <a:pPr marL="342900" indent="-342900">
              <a:buFont typeface="Arial" pitchFamily="34" charset="0"/>
              <a:buChar char="•"/>
            </a:pPr>
            <a:r>
              <a:rPr lang="es-ES" sz="2400" dirty="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D</a:t>
            </a:r>
            <a:r>
              <a:rPr lang="es-ES" sz="2400"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isponible gratis para miembros </a:t>
            </a:r>
            <a:r>
              <a:rPr lang="es-ES" sz="2400" dirty="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de la </a:t>
            </a:r>
            <a:r>
              <a:rPr lang="es-ES" sz="2400"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WLPGA </a:t>
            </a:r>
          </a:p>
          <a:p>
            <a:pPr marL="342900" indent="-342900">
              <a:buFont typeface="Arial" pitchFamily="34" charset="0"/>
              <a:buChar char="•"/>
            </a:pPr>
            <a:r>
              <a:rPr lang="es-ES" sz="2400" dirty="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Pretende ayudar a que el conjunto de la industria se exprese con una misma voz</a:t>
            </a:r>
          </a:p>
          <a:p>
            <a:pPr marL="342900" indent="-342900">
              <a:buFont typeface="Arial" pitchFamily="34" charset="0"/>
              <a:buChar char="•"/>
            </a:pPr>
            <a:r>
              <a:rPr lang="es-ES" sz="2400"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Contiene </a:t>
            </a:r>
            <a:r>
              <a:rPr lang="es-ES" sz="2400" dirty="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material de comunicación y material gráfico </a:t>
            </a:r>
            <a:endParaRPr lang="es-ES" sz="2400"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endParaRPr>
          </a:p>
          <a:p>
            <a:pPr marL="342900" indent="-342900">
              <a:buFont typeface="Arial" pitchFamily="34" charset="0"/>
              <a:buChar char="•"/>
            </a:pPr>
            <a:r>
              <a:rPr lang="es-ES" sz="2400"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Contenidos </a:t>
            </a:r>
            <a:r>
              <a:rPr lang="es-ES" sz="2400" dirty="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para presentaciones, materiales de comunicación y material gráfico, del tipo de carteles, publicidad, folletos, campañas en línea, plantillas de páginas web y recomendaciones sobre relaciones con los </a:t>
            </a:r>
            <a:r>
              <a:rPr lang="es-ES" sz="2400"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medios</a:t>
            </a:r>
            <a:endParaRPr lang="es-ES" sz="2400" dirty="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7163"/>
            <a:ext cx="8229600" cy="447675"/>
          </a:xfrm>
        </p:spPr>
        <p:txBody>
          <a:bodyPr>
            <a:noAutofit/>
          </a:bodyPr>
          <a:lstStyle/>
          <a:p>
            <a:pPr eaLnBrk="1" hangingPunct="1">
              <a:defRPr/>
            </a:pPr>
            <a:r>
              <a:rPr lang="es-ES" sz="2400" smtClean="0">
                <a:solidFill>
                  <a:schemeClr val="tx2"/>
                </a:solidFill>
              </a:rPr>
              <a:t>Casos de Estudio, de todo el mundo</a:t>
            </a:r>
            <a:endParaRPr lang="es-ES" sz="2400">
              <a:solidFill>
                <a:schemeClr val="tx2"/>
              </a:solidFill>
            </a:endParaRPr>
          </a:p>
        </p:txBody>
      </p:sp>
      <p:sp>
        <p:nvSpPr>
          <p:cNvPr id="6" name="TextBox 5"/>
          <p:cNvSpPr txBox="1"/>
          <p:nvPr/>
        </p:nvSpPr>
        <p:spPr>
          <a:xfrm>
            <a:off x="195263" y="785584"/>
            <a:ext cx="8469766" cy="492443"/>
          </a:xfrm>
          <a:prstGeom prst="rect">
            <a:avLst/>
          </a:prstGeom>
          <a:noFill/>
        </p:spPr>
        <p:txBody>
          <a:bodyPr wrap="square">
            <a:spAutoFit/>
          </a:bodyPr>
          <a:lstStyle/>
          <a:p>
            <a:pPr algn="ctr">
              <a:buClr>
                <a:srgbClr val="0060A7"/>
              </a:buClr>
              <a:defRPr/>
            </a:pPr>
            <a:r>
              <a:rPr lang="es-ES" sz="2600" dirty="0" smtClean="0">
                <a:solidFill>
                  <a:schemeClr val="bg1"/>
                </a:solidFill>
                <a:latin typeface="+mn-lt"/>
                <a:cs typeface="Arial" pitchFamily="34" charset="0"/>
              </a:rPr>
              <a:t>Casos de Estudio – demostrando los éxitos del la industria </a:t>
            </a:r>
            <a:endParaRPr lang="es-ES" sz="2600" i="1" dirty="0">
              <a:solidFill>
                <a:schemeClr val="bg1"/>
              </a:solidFill>
              <a:latin typeface="+mn-lt"/>
              <a:cs typeface="Arial" pitchFamily="34" charset="0"/>
            </a:endParaRPr>
          </a:p>
        </p:txBody>
      </p:sp>
      <p:grpSp>
        <p:nvGrpSpPr>
          <p:cNvPr id="13" name="Group 12"/>
          <p:cNvGrpSpPr/>
          <p:nvPr/>
        </p:nvGrpSpPr>
        <p:grpSpPr>
          <a:xfrm>
            <a:off x="653154" y="1663013"/>
            <a:ext cx="7845652" cy="4723266"/>
            <a:chOff x="369888" y="1300163"/>
            <a:chExt cx="8680450" cy="5518150"/>
          </a:xfrm>
        </p:grpSpPr>
        <p:pic>
          <p:nvPicPr>
            <p:cNvPr id="7" name="Picture 6" descr="cs2a.jpg"/>
            <p:cNvPicPr>
              <a:picLocks noChangeAspect="1"/>
            </p:cNvPicPr>
            <p:nvPr/>
          </p:nvPicPr>
          <p:blipFill>
            <a:blip r:embed="rId3" cstate="print"/>
            <a:srcRect/>
            <a:stretch>
              <a:fillRect/>
            </a:stretch>
          </p:blipFill>
          <p:spPr bwMode="auto">
            <a:xfrm>
              <a:off x="1573213" y="1300163"/>
              <a:ext cx="3016250" cy="4094162"/>
            </a:xfrm>
            <a:prstGeom prst="rect">
              <a:avLst/>
            </a:prstGeom>
            <a:ln>
              <a:noFill/>
            </a:ln>
            <a:effectLst>
              <a:outerShdw blurRad="292100" dist="139700" dir="2700000" algn="tl" rotWithShape="0">
                <a:srgbClr val="333333">
                  <a:alpha val="65000"/>
                </a:srgbClr>
              </a:outerShdw>
            </a:effectLst>
          </p:spPr>
        </p:pic>
        <p:pic>
          <p:nvPicPr>
            <p:cNvPr id="8" name="Picture 7" descr="cs4a.jpg"/>
            <p:cNvPicPr>
              <a:picLocks noChangeAspect="1"/>
            </p:cNvPicPr>
            <p:nvPr/>
          </p:nvPicPr>
          <p:blipFill>
            <a:blip r:embed="rId4" cstate="print"/>
            <a:srcRect/>
            <a:stretch>
              <a:fillRect/>
            </a:stretch>
          </p:blipFill>
          <p:spPr bwMode="auto">
            <a:xfrm>
              <a:off x="846138" y="2011363"/>
              <a:ext cx="3016250" cy="4095750"/>
            </a:xfrm>
            <a:prstGeom prst="rect">
              <a:avLst/>
            </a:prstGeom>
            <a:ln>
              <a:noFill/>
            </a:ln>
            <a:effectLst>
              <a:outerShdw blurRad="292100" dist="139700" dir="2700000" algn="tl" rotWithShape="0">
                <a:srgbClr val="333333">
                  <a:alpha val="65000"/>
                </a:srgbClr>
              </a:outerShdw>
            </a:effectLst>
          </p:spPr>
        </p:pic>
        <p:pic>
          <p:nvPicPr>
            <p:cNvPr id="9" name="Picture 8" descr="cs5a.jpg"/>
            <p:cNvPicPr>
              <a:picLocks noChangeAspect="1"/>
            </p:cNvPicPr>
            <p:nvPr/>
          </p:nvPicPr>
          <p:blipFill>
            <a:blip r:embed="rId5" cstate="print"/>
            <a:srcRect/>
            <a:stretch>
              <a:fillRect/>
            </a:stretch>
          </p:blipFill>
          <p:spPr bwMode="auto">
            <a:xfrm>
              <a:off x="369888" y="2722563"/>
              <a:ext cx="3016250" cy="4095750"/>
            </a:xfrm>
            <a:prstGeom prst="rect">
              <a:avLst/>
            </a:prstGeom>
            <a:ln>
              <a:noFill/>
            </a:ln>
            <a:effectLst>
              <a:outerShdw blurRad="292100" dist="139700" dir="2700000" algn="tl" rotWithShape="0">
                <a:srgbClr val="333333">
                  <a:alpha val="65000"/>
                </a:srgbClr>
              </a:outerShdw>
            </a:effectLst>
          </p:spPr>
        </p:pic>
        <p:pic>
          <p:nvPicPr>
            <p:cNvPr id="10" name="Picture 9" descr="cs6a.jpg"/>
            <p:cNvPicPr>
              <a:picLocks noChangeAspect="1"/>
            </p:cNvPicPr>
            <p:nvPr/>
          </p:nvPicPr>
          <p:blipFill>
            <a:blip r:embed="rId6" cstate="print"/>
            <a:srcRect/>
            <a:stretch>
              <a:fillRect/>
            </a:stretch>
          </p:blipFill>
          <p:spPr bwMode="auto">
            <a:xfrm>
              <a:off x="4851400" y="1300163"/>
              <a:ext cx="3016250" cy="4094162"/>
            </a:xfrm>
            <a:prstGeom prst="rect">
              <a:avLst/>
            </a:prstGeom>
            <a:ln>
              <a:noFill/>
            </a:ln>
            <a:effectLst>
              <a:outerShdw blurRad="292100" dist="139700" dir="2700000" algn="tl" rotWithShape="0">
                <a:srgbClr val="333333">
                  <a:alpha val="65000"/>
                </a:srgbClr>
              </a:outerShdw>
            </a:effectLst>
          </p:spPr>
        </p:pic>
        <p:pic>
          <p:nvPicPr>
            <p:cNvPr id="11" name="Picture 10" descr="cs7a.jpg"/>
            <p:cNvPicPr>
              <a:picLocks noChangeAspect="1"/>
            </p:cNvPicPr>
            <p:nvPr/>
          </p:nvPicPr>
          <p:blipFill>
            <a:blip r:embed="rId7" cstate="print"/>
            <a:srcRect/>
            <a:stretch>
              <a:fillRect/>
            </a:stretch>
          </p:blipFill>
          <p:spPr bwMode="auto">
            <a:xfrm>
              <a:off x="5418138" y="2011363"/>
              <a:ext cx="3016250" cy="4095750"/>
            </a:xfrm>
            <a:prstGeom prst="rect">
              <a:avLst/>
            </a:prstGeom>
            <a:ln>
              <a:noFill/>
            </a:ln>
            <a:effectLst>
              <a:outerShdw blurRad="292100" dist="139700" dir="2700000" algn="tl" rotWithShape="0">
                <a:srgbClr val="333333">
                  <a:alpha val="65000"/>
                </a:srgbClr>
              </a:outerShdw>
            </a:effectLst>
          </p:spPr>
        </p:pic>
        <p:pic>
          <p:nvPicPr>
            <p:cNvPr id="12" name="Picture 11" descr="cs8a.jpg"/>
            <p:cNvPicPr>
              <a:picLocks noChangeAspect="1"/>
            </p:cNvPicPr>
            <p:nvPr/>
          </p:nvPicPr>
          <p:blipFill>
            <a:blip r:embed="rId8" cstate="print"/>
            <a:srcRect/>
            <a:stretch>
              <a:fillRect/>
            </a:stretch>
          </p:blipFill>
          <p:spPr bwMode="auto">
            <a:xfrm>
              <a:off x="6034088" y="2722563"/>
              <a:ext cx="3016250" cy="4095750"/>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04837" y="2147186"/>
            <a:ext cx="79343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1200"/>
              </a:spcBef>
              <a:spcAft>
                <a:spcPts val="600"/>
              </a:spcAft>
              <a:buNone/>
            </a:pPr>
            <a:r>
              <a:rPr lang="es-ES" sz="2400"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latin typeface="Arial" charset="0"/>
                <a:cs typeface="Arial" charset="0"/>
              </a:rPr>
              <a:t>Limpio y muy eficiente en usos térmicos </a:t>
            </a:r>
          </a:p>
          <a:p>
            <a:pPr marL="0" indent="0">
              <a:lnSpc>
                <a:spcPct val="90000"/>
              </a:lnSpc>
              <a:spcBef>
                <a:spcPts val="1200"/>
              </a:spcBef>
              <a:spcAft>
                <a:spcPts val="600"/>
              </a:spcAft>
              <a:buNone/>
            </a:pPr>
            <a:r>
              <a:rPr lang="es-ES" sz="2400" dirty="0" smtClean="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latin typeface="Arial" charset="0"/>
                <a:cs typeface="Arial" charset="0"/>
              </a:rPr>
              <a:t>GLP </a:t>
            </a:r>
            <a:r>
              <a:rPr lang="es-ES" sz="2400"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latin typeface="Arial" charset="0"/>
                <a:cs typeface="Arial" charset="0"/>
              </a:rPr>
              <a:t>tienen menos dióxido de carbono (CO2) que la gasolina, el diesel, etanol y otros tipos de energías </a:t>
            </a:r>
          </a:p>
          <a:p>
            <a:pPr marL="0" indent="0">
              <a:lnSpc>
                <a:spcPct val="90000"/>
              </a:lnSpc>
              <a:spcBef>
                <a:spcPts val="1200"/>
              </a:spcBef>
              <a:spcAft>
                <a:spcPts val="600"/>
              </a:spcAft>
              <a:buNone/>
            </a:pPr>
            <a:r>
              <a:rPr lang="es-ES" sz="2400" dirty="0" smtClean="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latin typeface="Arial" charset="0"/>
                <a:cs typeface="Arial" charset="0"/>
              </a:rPr>
              <a:t>GLP </a:t>
            </a:r>
            <a:r>
              <a:rPr lang="es-ES" sz="2400"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latin typeface="Arial" charset="0"/>
                <a:cs typeface="Arial" charset="0"/>
              </a:rPr>
              <a:t>emiten menos gas de efecto invernadero que otras opciones sin disminuir rendimiento en muchas aplicaciones</a:t>
            </a:r>
          </a:p>
          <a:p>
            <a:pPr marL="0" indent="0">
              <a:lnSpc>
                <a:spcPct val="90000"/>
              </a:lnSpc>
              <a:spcBef>
                <a:spcPts val="1200"/>
              </a:spcBef>
              <a:spcAft>
                <a:spcPts val="600"/>
              </a:spcAft>
              <a:buNone/>
            </a:pPr>
            <a:r>
              <a:rPr lang="es-ES" sz="2400" dirty="0" smtClean="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latin typeface="Arial" charset="0"/>
                <a:cs typeface="Arial" charset="0"/>
                <a:sym typeface="Wingdings" pitchFamily="2" charset="2"/>
              </a:rPr>
              <a:t>GLP </a:t>
            </a:r>
            <a:r>
              <a:rPr lang="es-ES" sz="2400"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latin typeface="Arial" charset="0"/>
                <a:cs typeface="Arial" charset="0"/>
                <a:sym typeface="Wingdings" pitchFamily="2" charset="2"/>
              </a:rPr>
              <a:t>son extensamente disponibles, portátiles y almacenables</a:t>
            </a:r>
            <a:endParaRPr lang="es-ES" sz="2400"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latin typeface="Arial" charset="0"/>
              <a:cs typeface="Arial" charset="0"/>
            </a:endParaRPr>
          </a:p>
        </p:txBody>
      </p:sp>
      <p:sp>
        <p:nvSpPr>
          <p:cNvPr id="6" name="Title 1"/>
          <p:cNvSpPr>
            <a:spLocks noGrp="1"/>
          </p:cNvSpPr>
          <p:nvPr>
            <p:ph type="title"/>
          </p:nvPr>
        </p:nvSpPr>
        <p:spPr/>
        <p:txBody>
          <a:bodyPr rtlCol="0">
            <a:noAutofit/>
          </a:bodyPr>
          <a:lstStyle/>
          <a:p>
            <a:pPr eaLnBrk="1" fontAlgn="auto" hangingPunct="1">
              <a:spcAft>
                <a:spcPts val="0"/>
              </a:spcAft>
              <a:defRPr/>
            </a:pPr>
            <a:r>
              <a:rPr lang="es-ES" sz="2400" dirty="0" smtClean="0">
                <a:solidFill>
                  <a:schemeClr val="tx2"/>
                </a:solidFill>
              </a:rPr>
              <a:t>Oportunidades para la industria – cambio climático</a:t>
            </a:r>
          </a:p>
        </p:txBody>
      </p:sp>
      <p:sp>
        <p:nvSpPr>
          <p:cNvPr id="7" name="TextBox 6"/>
          <p:cNvSpPr txBox="1"/>
          <p:nvPr/>
        </p:nvSpPr>
        <p:spPr>
          <a:xfrm>
            <a:off x="499730" y="818707"/>
            <a:ext cx="7878726" cy="1354217"/>
          </a:xfrm>
          <a:prstGeom prst="rect">
            <a:avLst/>
          </a:prstGeom>
          <a:noFill/>
        </p:spPr>
        <p:txBody>
          <a:bodyPr wrap="square" rtlCol="0">
            <a:spAutoFit/>
          </a:bodyPr>
          <a:lstStyle/>
          <a:p>
            <a:r>
              <a:rPr lang="es-ES" sz="3200" b="1" dirty="0">
                <a:solidFill>
                  <a:schemeClr val="bg1"/>
                </a:solidFill>
                <a:latin typeface="Calibri" pitchFamily="34" charset="0"/>
                <a:cs typeface="+mn-cs"/>
              </a:rPr>
              <a:t>El propano y el butano no están en la lista del PICC de los gases de efecto invernadero</a:t>
            </a:r>
          </a:p>
          <a:p>
            <a:endParaRPr lang="en-US" dirty="0"/>
          </a:p>
        </p:txBody>
      </p:sp>
      <p:cxnSp>
        <p:nvCxnSpPr>
          <p:cNvPr id="8" name="Straight Connector 7"/>
          <p:cNvCxnSpPr/>
          <p:nvPr/>
        </p:nvCxnSpPr>
        <p:spPr>
          <a:xfrm>
            <a:off x="499730" y="1994712"/>
            <a:ext cx="84010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5477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LPG - PPT\IMG\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57163"/>
            <a:ext cx="8229600" cy="447675"/>
          </a:xfrm>
        </p:spPr>
        <p:txBody>
          <a:bodyPr rtlCol="0">
            <a:noAutofit/>
          </a:bodyPr>
          <a:lstStyle/>
          <a:p>
            <a:pPr eaLnBrk="1" fontAlgn="auto" hangingPunct="1">
              <a:spcAft>
                <a:spcPts val="0"/>
              </a:spcAft>
              <a:defRPr/>
            </a:pPr>
            <a:r>
              <a:rPr lang="es-ES" sz="2400" dirty="0" smtClean="0">
                <a:solidFill>
                  <a:schemeClr val="tx2"/>
                </a:solidFill>
              </a:rPr>
              <a:t>Oportunidades para la industria – cambio climático</a:t>
            </a:r>
          </a:p>
        </p:txBody>
      </p:sp>
      <p:sp>
        <p:nvSpPr>
          <p:cNvPr id="3" name="Content Placeholder 2"/>
          <p:cNvSpPr>
            <a:spLocks noGrp="1"/>
          </p:cNvSpPr>
          <p:nvPr>
            <p:ph idx="1"/>
          </p:nvPr>
        </p:nvSpPr>
        <p:spPr>
          <a:xfrm>
            <a:off x="457200" y="760413"/>
            <a:ext cx="8229600" cy="1568450"/>
          </a:xfrm>
        </p:spPr>
        <p:txBody>
          <a:bodyPr anchor="ctr"/>
          <a:lstStyle/>
          <a:p>
            <a:pPr marL="0" indent="0" eaLnBrk="1" hangingPunct="1"/>
            <a:r>
              <a:rPr lang="en-US" dirty="0" smtClean="0"/>
              <a:t>“</a:t>
            </a:r>
            <a:r>
              <a:rPr lang="es-ES" dirty="0"/>
              <a:t>El GLP emite alrededor de un 20% menos CO</a:t>
            </a:r>
            <a:r>
              <a:rPr lang="es-ES" sz="2400" dirty="0"/>
              <a:t>2</a:t>
            </a:r>
            <a:r>
              <a:rPr lang="es-ES" dirty="0"/>
              <a:t> que el fueloil de calefacción y un 50% menos que el </a:t>
            </a:r>
            <a:r>
              <a:rPr lang="es-ES" dirty="0" smtClean="0"/>
              <a:t>carbón</a:t>
            </a:r>
            <a:endParaRPr lang="es-ES" dirty="0"/>
          </a:p>
        </p:txBody>
      </p:sp>
      <p:cxnSp>
        <p:nvCxnSpPr>
          <p:cNvPr id="7" name="Straight Connector 6"/>
          <p:cNvCxnSpPr/>
          <p:nvPr/>
        </p:nvCxnSpPr>
        <p:spPr>
          <a:xfrm>
            <a:off x="376238" y="676275"/>
            <a:ext cx="84010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6238" y="2417763"/>
            <a:ext cx="84010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297" name="Picture 2" descr="G:\LPG - PPT\IMG\LPG_stacked_cmyk.png"/>
          <p:cNvPicPr>
            <a:picLocks noChangeAspect="1" noChangeArrowheads="1"/>
          </p:cNvPicPr>
          <p:nvPr/>
        </p:nvPicPr>
        <p:blipFill>
          <a:blip r:embed="rId4" cstate="print"/>
          <a:srcRect/>
          <a:stretch>
            <a:fillRect/>
          </a:stretch>
        </p:blipFill>
        <p:spPr bwMode="auto">
          <a:xfrm>
            <a:off x="7639050" y="161925"/>
            <a:ext cx="1066800" cy="431800"/>
          </a:xfrm>
          <a:prstGeom prst="rect">
            <a:avLst/>
          </a:prstGeom>
          <a:noFill/>
          <a:ln w="9525">
            <a:noFill/>
            <a:miter lim="800000"/>
            <a:headEnd/>
            <a:tailEnd/>
          </a:ln>
        </p:spPr>
      </p:pic>
      <p:sp>
        <p:nvSpPr>
          <p:cNvPr id="13" name="Rectangle 12"/>
          <p:cNvSpPr/>
          <p:nvPr/>
        </p:nvSpPr>
        <p:spPr>
          <a:xfrm>
            <a:off x="584742" y="2244596"/>
            <a:ext cx="8676216" cy="1754326"/>
          </a:xfrm>
          <a:prstGeom prst="rect">
            <a:avLst/>
          </a:prstGeom>
          <a:noFill/>
        </p:spPr>
        <p:txBody>
          <a:bodyPr wrap="square" lIns="91440" tIns="45720" rIns="91440" bIns="45720">
            <a:spAutoFit/>
          </a:bodyPr>
          <a:lstStyle/>
          <a:p>
            <a:r>
              <a:rPr lang="es-ES" sz="2800" dirty="0" smtClean="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rPr>
              <a:t>El GLP </a:t>
            </a:r>
            <a:r>
              <a:rPr lang="es-ES" sz="2800"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rPr>
              <a:t>emite un </a:t>
            </a:r>
            <a:r>
              <a:rPr lang="en-US" sz="8000" dirty="0" smtClean="0">
                <a:ln w="18415" cmpd="sng">
                  <a:solidFill>
                    <a:schemeClr val="tx1">
                      <a:lumMod val="75000"/>
                      <a:lumOff val="25000"/>
                    </a:schemeClr>
                  </a:solidFill>
                  <a:prstDash val="solid"/>
                </a:ln>
                <a:solidFill>
                  <a:srgbClr val="FFFFFF"/>
                </a:solidFill>
                <a:effectLst>
                  <a:outerShdw blurRad="60007" dist="203200" dir="15000000" sy="30000" kx="-1800000" algn="bl" rotWithShape="0">
                    <a:prstClr val="black">
                      <a:alpha val="32000"/>
                    </a:prstClr>
                  </a:outerShdw>
                </a:effectLst>
              </a:rPr>
              <a:t>50</a:t>
            </a:r>
            <a:r>
              <a:rPr lang="en-US" sz="8000" dirty="0">
                <a:ln w="18415" cmpd="sng">
                  <a:solidFill>
                    <a:schemeClr val="tx1">
                      <a:lumMod val="75000"/>
                      <a:lumOff val="25000"/>
                    </a:schemeClr>
                  </a:solidFill>
                  <a:prstDash val="solid"/>
                </a:ln>
                <a:solidFill>
                  <a:srgbClr val="FFFFFF"/>
                </a:solidFill>
                <a:effectLst>
                  <a:outerShdw blurRad="60007" dist="203200" dir="15000000" sy="30000" kx="-1800000" algn="bl" rotWithShape="0">
                    <a:prstClr val="black">
                      <a:alpha val="32000"/>
                    </a:prstClr>
                  </a:outerShdw>
                </a:effectLst>
              </a:rPr>
              <a:t>%</a:t>
            </a:r>
            <a:r>
              <a:rPr lang="es-ES" sz="2800" dirty="0" smtClean="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rPr>
              <a:t> </a:t>
            </a:r>
            <a:r>
              <a:rPr lang="es-ES" sz="2800"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rPr>
              <a:t>menos de gases de efecto invernadero que algunas cocinas de </a:t>
            </a:r>
            <a:r>
              <a:rPr lang="es-ES" sz="2800" dirty="0" smtClean="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rPr>
              <a:t>biomasa</a:t>
            </a:r>
            <a:endParaRPr lang="en-US" sz="2800" dirty="0" smtClean="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endParaRPr>
          </a:p>
        </p:txBody>
      </p:sp>
      <p:sp>
        <p:nvSpPr>
          <p:cNvPr id="4" name="TextBox 3"/>
          <p:cNvSpPr txBox="1"/>
          <p:nvPr/>
        </p:nvSpPr>
        <p:spPr>
          <a:xfrm>
            <a:off x="376238" y="4125431"/>
            <a:ext cx="4036274" cy="2462213"/>
          </a:xfrm>
          <a:prstGeom prst="rect">
            <a:avLst/>
          </a:prstGeom>
          <a:noFill/>
        </p:spPr>
        <p:txBody>
          <a:bodyPr wrap="square" rtlCol="0">
            <a:spAutoFit/>
          </a:bodyPr>
          <a:lstStyle/>
          <a:p>
            <a:r>
              <a:rPr lang="es-ES" sz="8000" dirty="0">
                <a:ln w="18415" cmpd="sng">
                  <a:solidFill>
                    <a:schemeClr val="tx1">
                      <a:lumMod val="75000"/>
                      <a:lumOff val="25000"/>
                    </a:schemeClr>
                  </a:solidFill>
                  <a:prstDash val="solid"/>
                </a:ln>
                <a:solidFill>
                  <a:srgbClr val="FFFFFF"/>
                </a:solidFill>
                <a:effectLst>
                  <a:outerShdw blurRad="60007" dist="203200" dir="15000000" sy="30000" kx="-1800000" algn="bl" rotWithShape="0">
                    <a:prstClr val="black">
                      <a:alpha val="32000"/>
                    </a:prstClr>
                  </a:outerShdw>
                </a:effectLst>
              </a:rPr>
              <a:t>19%</a:t>
            </a:r>
            <a:r>
              <a:rPr lang="es-ES" sz="5400" dirty="0">
                <a:ln w="18415" cmpd="sng">
                  <a:solidFill>
                    <a:schemeClr val="tx1">
                      <a:lumMod val="75000"/>
                      <a:lumOff val="25000"/>
                    </a:schemeClr>
                  </a:solidFill>
                  <a:prstDash val="solid"/>
                </a:ln>
                <a:solidFill>
                  <a:srgbClr val="FFFFFF"/>
                </a:solidFill>
                <a:effectLst>
                  <a:outerShdw blurRad="60007" dist="203200" dir="15000000" sy="30000" kx="-1800000" algn="bl" rotWithShape="0">
                    <a:prstClr val="black">
                      <a:alpha val="32000"/>
                    </a:prstClr>
                  </a:outerShdw>
                </a:effectLst>
              </a:rPr>
              <a:t> </a:t>
            </a:r>
            <a:r>
              <a:rPr lang="es-ES" sz="2800"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rPr>
              <a:t>menos que las cocinas de queroseno</a:t>
            </a:r>
          </a:p>
          <a:p>
            <a:endParaRPr lang="en-US" dirty="0">
              <a:ln w="18415" cmpd="sng">
                <a:noFill/>
                <a:prstDash val="solid"/>
              </a:ln>
              <a:solidFill>
                <a:srgbClr val="FFFFFF"/>
              </a:solidFill>
              <a:effectLst>
                <a:outerShdw blurRad="60007" dist="200025" dir="15000000" sy="30000" kx="-1800000" algn="bl" rotWithShape="0">
                  <a:schemeClr val="tx1">
                    <a:lumMod val="65000"/>
                    <a:lumOff val="35000"/>
                    <a:alpha val="50000"/>
                  </a:schemeClr>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56484"/>
            <a:ext cx="8229600" cy="448427"/>
          </a:xfrm>
        </p:spPr>
        <p:txBody>
          <a:bodyPr>
            <a:noAutofit/>
          </a:bodyPr>
          <a:lstStyle/>
          <a:p>
            <a:r>
              <a:rPr lang="en-GB" sz="2400" dirty="0" smtClean="0">
                <a:solidFill>
                  <a:schemeClr val="tx2"/>
                </a:solidFill>
              </a:rPr>
              <a:t>Opportunities for the industry – Climate Change</a:t>
            </a:r>
            <a:endParaRPr lang="en-GB" sz="2400" dirty="0">
              <a:solidFill>
                <a:schemeClr val="tx2"/>
              </a:solidFill>
            </a:endParaRPr>
          </a:p>
        </p:txBody>
      </p:sp>
      <p:sp>
        <p:nvSpPr>
          <p:cNvPr id="5" name="Rectangle 4"/>
          <p:cNvSpPr/>
          <p:nvPr/>
        </p:nvSpPr>
        <p:spPr>
          <a:xfrm>
            <a:off x="233891" y="481215"/>
            <a:ext cx="9154658" cy="2616101"/>
          </a:xfrm>
          <a:prstGeom prst="rect">
            <a:avLst/>
          </a:prstGeom>
          <a:noFill/>
        </p:spPr>
        <p:txBody>
          <a:bodyPr wrap="square" lIns="91440" tIns="45720" rIns="91440" bIns="45720">
            <a:spAutoFit/>
          </a:bodyPr>
          <a:lstStyle/>
          <a:p>
            <a:r>
              <a:rPr lang="es-ES" sz="3200" i="1"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Carbono negro (hollín): </a:t>
            </a:r>
            <a:r>
              <a:rPr lang="es-ES" sz="8000" i="1"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2</a:t>
            </a:r>
            <a:r>
              <a:rPr lang="es-ES" sz="6000" i="1" baseline="30000"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O </a:t>
            </a:r>
            <a:r>
              <a:rPr lang="es-ES" sz="3200" i="1"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contribución en importancia al calentamiento global y causa problemas de salud graves</a:t>
            </a:r>
          </a:p>
          <a:p>
            <a:endParaRPr lang="es-ES" sz="2000" i="1"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endParaRPr>
          </a:p>
        </p:txBody>
      </p:sp>
      <p:pic>
        <p:nvPicPr>
          <p:cNvPr id="10" name="Picture 9"/>
          <p:cNvPicPr>
            <a:picLocks noChangeAspect="1" noChangeArrowheads="1"/>
          </p:cNvPicPr>
          <p:nvPr/>
        </p:nvPicPr>
        <p:blipFill>
          <a:blip r:embed="rId3" cstate="print"/>
          <a:srcRect/>
          <a:stretch>
            <a:fillRect/>
          </a:stretch>
        </p:blipFill>
        <p:spPr bwMode="auto">
          <a:xfrm>
            <a:off x="6039291" y="2669940"/>
            <a:ext cx="2910839" cy="365760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467783" y="2383376"/>
            <a:ext cx="4757360" cy="4139595"/>
          </a:xfrm>
          <a:prstGeom prst="rect">
            <a:avLst/>
          </a:prstGeom>
          <a:noFill/>
        </p:spPr>
        <p:txBody>
          <a:bodyPr wrap="square" lIns="91440" tIns="45720" rIns="91440" bIns="45720">
            <a:spAutoFit/>
          </a:bodyPr>
          <a:lstStyle/>
          <a:p>
            <a:r>
              <a:rPr lang="es-ES" sz="19900"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0 </a:t>
            </a:r>
          </a:p>
          <a:p>
            <a:r>
              <a:rPr lang="es-ES" sz="3200" dirty="0" err="1"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Qantidad</a:t>
            </a:r>
            <a:r>
              <a:rPr lang="es-ES" sz="3200"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 de Carbono negro </a:t>
            </a:r>
            <a:r>
              <a:rPr lang="es-ES" sz="3200" dirty="0" err="1"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emittdo</a:t>
            </a:r>
            <a:r>
              <a:rPr lang="es-ES" sz="3200"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 </a:t>
            </a:r>
            <a:r>
              <a:rPr lang="es-ES" sz="3200" dirty="0" err="1"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pour</a:t>
            </a:r>
            <a:r>
              <a:rPr lang="es-ES" sz="3200"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rPr>
              <a:t> GLP</a:t>
            </a:r>
            <a:endParaRPr lang="es-ES" sz="2400" dirty="0" smtClean="0">
              <a:ln w="18415" cmpd="sng">
                <a:solidFill>
                  <a:schemeClr val="bg1"/>
                </a:solidFill>
                <a:prstDash val="solid"/>
              </a:ln>
              <a:effectLst>
                <a:outerShdw blurRad="60007" dist="200025" dir="15000000" sy="30000" kx="-1800000" algn="bl" rotWithShape="0">
                  <a:schemeClr val="tx1">
                    <a:lumMod val="65000"/>
                    <a:lumOff val="35000"/>
                    <a:alpha val="50000"/>
                  </a:schemeClr>
                </a:outerShdw>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3889" y="1719032"/>
            <a:ext cx="6807200" cy="2246769"/>
          </a:xfrm>
          <a:prstGeom prst="rect">
            <a:avLst/>
          </a:prstGeom>
          <a:noFill/>
        </p:spPr>
        <p:txBody>
          <a:bodyPr wrap="square" lIns="91440" tIns="45720" rIns="91440" bIns="45720">
            <a:spAutoFit/>
          </a:bodyPr>
          <a:lstStyle/>
          <a:p>
            <a:pPr algn="ctr"/>
            <a:r>
              <a:rPr lang="es-ES" sz="44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COP</a:t>
            </a:r>
            <a:r>
              <a:rPr lang="es-ES" sz="24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 </a:t>
            </a:r>
          </a:p>
          <a:p>
            <a:pPr algn="ctr"/>
            <a:r>
              <a:rPr lang="es-ES" sz="9600" b="1"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Diecisiete</a:t>
            </a:r>
            <a:endParaRPr lang="es-ES" b="1"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975" y="740735"/>
            <a:ext cx="1724025" cy="762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10356"/>
            <a:ext cx="9144000" cy="26517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194" y="883609"/>
            <a:ext cx="4903470" cy="619125"/>
          </a:xfrm>
          <a:prstGeom prst="rect">
            <a:avLst/>
          </a:prstGeom>
        </p:spPr>
      </p:pic>
      <p:sp>
        <p:nvSpPr>
          <p:cNvPr id="13" name="Title 1"/>
          <p:cNvSpPr txBox="1">
            <a:spLocks/>
          </p:cNvSpPr>
          <p:nvPr/>
        </p:nvSpPr>
        <p:spPr bwMode="auto">
          <a:xfrm>
            <a:off x="425301" y="216858"/>
            <a:ext cx="8229600" cy="4476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lang="fr-BE" sz="1600" b="1" i="0" kern="1200" cap="small" baseline="0" dirty="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s-ES" sz="2400" dirty="0" smtClean="0">
                <a:solidFill>
                  <a:schemeClr val="tx2"/>
                </a:solidFill>
              </a:rPr>
              <a:t>Oportunidades para la industria – cambio climático</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23" y="754814"/>
            <a:ext cx="9048977" cy="1568548"/>
          </a:xfrm>
        </p:spPr>
        <p:txBody>
          <a:bodyPr anchor="ctr"/>
          <a:lstStyle/>
          <a:p>
            <a:pPr marL="0" lvl="1" indent="0" eaLnBrk="1" hangingPunct="1"/>
            <a:r>
              <a:rPr lang="es-ES" sz="2600" i="1" dirty="0" smtClean="0">
                <a:solidFill>
                  <a:schemeClr val="bg1"/>
                </a:solidFill>
                <a:latin typeface="Calibri" pitchFamily="34" charset="0"/>
              </a:rPr>
              <a:t>Más de 1.6 millones de personas mueren prematuramente por causa del uso de los combustibles tradicionales – mas que por el paludismo.</a:t>
            </a:r>
            <a:r>
              <a:rPr lang="es-ES" sz="2600" i="1" dirty="0" smtClean="0"/>
              <a:t> </a:t>
            </a:r>
            <a:r>
              <a:rPr lang="es-ES" sz="2600" b="1" i="1" dirty="0" smtClean="0">
                <a:solidFill>
                  <a:schemeClr val="bg1"/>
                </a:solidFill>
                <a:latin typeface="Calibri" pitchFamily="34" charset="0"/>
              </a:rPr>
              <a:t>Organización Mundial de Salud (OMS)</a:t>
            </a:r>
            <a:endParaRPr lang="es-ES" sz="2600" b="1" i="1" dirty="0">
              <a:solidFill>
                <a:schemeClr val="bg1"/>
              </a:solidFill>
              <a:latin typeface="Calibri" pitchFamily="34" charset="0"/>
            </a:endParaRPr>
          </a:p>
        </p:txBody>
      </p:sp>
      <p:cxnSp>
        <p:nvCxnSpPr>
          <p:cNvPr id="7" name="Straight Connector 6"/>
          <p:cNvCxnSpPr/>
          <p:nvPr/>
        </p:nvCxnSpPr>
        <p:spPr>
          <a:xfrm>
            <a:off x="376238" y="676275"/>
            <a:ext cx="84010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297" name="Picture 2" descr="G:\LPG - PPT\IMG\LPG_stacked_cmyk.png"/>
          <p:cNvPicPr>
            <a:picLocks noChangeAspect="1" noChangeArrowheads="1"/>
          </p:cNvPicPr>
          <p:nvPr/>
        </p:nvPicPr>
        <p:blipFill>
          <a:blip r:embed="rId3" cstate="print"/>
          <a:srcRect/>
          <a:stretch>
            <a:fillRect/>
          </a:stretch>
        </p:blipFill>
        <p:spPr bwMode="auto">
          <a:xfrm>
            <a:off x="7639050" y="161925"/>
            <a:ext cx="1066800" cy="431800"/>
          </a:xfrm>
          <a:prstGeom prst="rect">
            <a:avLst/>
          </a:prstGeom>
          <a:noFill/>
          <a:ln w="9525">
            <a:noFill/>
            <a:miter lim="800000"/>
            <a:headEnd/>
            <a:tailEnd/>
          </a:ln>
        </p:spPr>
      </p:pic>
      <p:sp>
        <p:nvSpPr>
          <p:cNvPr id="13" name="Title 12"/>
          <p:cNvSpPr>
            <a:spLocks noGrp="1"/>
          </p:cNvSpPr>
          <p:nvPr>
            <p:ph type="title"/>
          </p:nvPr>
        </p:nvSpPr>
        <p:spPr/>
        <p:txBody>
          <a:bodyPr>
            <a:noAutofit/>
          </a:bodyPr>
          <a:lstStyle/>
          <a:p>
            <a:r>
              <a:rPr lang="es-ES" sz="2400" smtClean="0">
                <a:solidFill>
                  <a:schemeClr val="tx2"/>
                </a:solidFill>
              </a:rPr>
              <a:t>Usos domestico - Concinar</a:t>
            </a:r>
            <a:endParaRPr lang="es-ES" sz="2400">
              <a:solidFill>
                <a:schemeClr val="tx2"/>
              </a:solidFill>
            </a:endParaRPr>
          </a:p>
        </p:txBody>
      </p:sp>
      <p:pic>
        <p:nvPicPr>
          <p:cNvPr id="1026" name="Picture 2"/>
          <p:cNvPicPr>
            <a:picLocks noChangeAspect="1" noChangeArrowheads="1"/>
          </p:cNvPicPr>
          <p:nvPr/>
        </p:nvPicPr>
        <p:blipFill>
          <a:blip r:embed="rId4" cstate="print"/>
          <a:srcRect/>
          <a:stretch>
            <a:fillRect/>
          </a:stretch>
        </p:blipFill>
        <p:spPr bwMode="auto">
          <a:xfrm>
            <a:off x="6821713" y="4521198"/>
            <a:ext cx="2336801" cy="2336801"/>
          </a:xfrm>
          <a:prstGeom prst="rect">
            <a:avLst/>
          </a:prstGeom>
          <a:noFill/>
          <a:ln w="9525">
            <a:noFill/>
            <a:miter lim="800000"/>
            <a:headEnd/>
            <a:tailEnd/>
          </a:ln>
        </p:spPr>
      </p:pic>
      <p:sp>
        <p:nvSpPr>
          <p:cNvPr id="10" name="Rectangle 9"/>
          <p:cNvSpPr/>
          <p:nvPr/>
        </p:nvSpPr>
        <p:spPr>
          <a:xfrm>
            <a:off x="0" y="2472218"/>
            <a:ext cx="9250326" cy="1246495"/>
          </a:xfrm>
          <a:prstGeom prst="rect">
            <a:avLst/>
          </a:prstGeom>
          <a:noFill/>
        </p:spPr>
        <p:txBody>
          <a:bodyPr wrap="square" lIns="91440" tIns="45720" rIns="91440" bIns="45720">
            <a:spAutoFit/>
          </a:bodyPr>
          <a:lstStyle/>
          <a:p>
            <a:r>
              <a:rPr lang="es-ES" sz="2400" i="1" dirty="0" err="1"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Pobulacion</a:t>
            </a:r>
            <a:r>
              <a:rPr lang="es-ES" sz="24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 rural de India: </a:t>
            </a:r>
            <a:r>
              <a:rPr lang="es-ES" sz="75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840 millones</a:t>
            </a:r>
          </a:p>
        </p:txBody>
      </p:sp>
      <p:sp>
        <p:nvSpPr>
          <p:cNvPr id="11" name="Rectangle 10"/>
          <p:cNvSpPr/>
          <p:nvPr/>
        </p:nvSpPr>
        <p:spPr>
          <a:xfrm>
            <a:off x="219377" y="3559946"/>
            <a:ext cx="2470660" cy="1862048"/>
          </a:xfrm>
          <a:prstGeom prst="rect">
            <a:avLst/>
          </a:prstGeom>
          <a:noFill/>
        </p:spPr>
        <p:txBody>
          <a:bodyPr wrap="square" lIns="91440" tIns="45720" rIns="91440" bIns="45720">
            <a:spAutoFit/>
          </a:bodyPr>
          <a:lstStyle/>
          <a:p>
            <a:r>
              <a:rPr lang="en-US" sz="115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1.2</a:t>
            </a:r>
            <a:endParaRPr lang="en-US"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endParaRPr>
          </a:p>
        </p:txBody>
      </p:sp>
      <p:sp>
        <p:nvSpPr>
          <p:cNvPr id="2" name="TextBox 1"/>
          <p:cNvSpPr txBox="1"/>
          <p:nvPr/>
        </p:nvSpPr>
        <p:spPr>
          <a:xfrm>
            <a:off x="2594344" y="4374011"/>
            <a:ext cx="3125972" cy="1477328"/>
          </a:xfrm>
          <a:prstGeom prst="rect">
            <a:avLst/>
          </a:prstGeom>
          <a:noFill/>
        </p:spPr>
        <p:txBody>
          <a:bodyPr wrap="square" rtlCol="0">
            <a:spAutoFit/>
          </a:bodyPr>
          <a:lstStyle/>
          <a:p>
            <a:r>
              <a:rPr lang="en-US" sz="3000" i="1" dirty="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mil </a:t>
            </a:r>
            <a:r>
              <a:rPr lang="en-US" sz="3000" i="1" dirty="0" err="1">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millones</a:t>
            </a:r>
            <a:r>
              <a:rPr lang="en-US" sz="3000" i="1" dirty="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 de </a:t>
            </a:r>
            <a:r>
              <a:rPr lang="en-US" sz="3000" i="1" dirty="0" err="1">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nuevos</a:t>
            </a:r>
            <a:r>
              <a:rPr lang="en-US" sz="3000" i="1" dirty="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 </a:t>
            </a:r>
            <a:r>
              <a:rPr lang="en-US" sz="3000" i="1" dirty="0" err="1">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usuarios</a:t>
            </a:r>
            <a:r>
              <a:rPr lang="en-US" sz="3000" i="1" dirty="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 en 2030</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ES" sz="2400" dirty="0" smtClean="0">
                <a:solidFill>
                  <a:schemeClr val="tx2"/>
                </a:solidFill>
              </a:rPr>
              <a:t>Autogás </a:t>
            </a:r>
            <a:endParaRPr lang="en-GB" sz="2400" dirty="0">
              <a:solidFill>
                <a:schemeClr val="tx2"/>
              </a:solidFill>
            </a:endParaRPr>
          </a:p>
        </p:txBody>
      </p:sp>
      <p:sp>
        <p:nvSpPr>
          <p:cNvPr id="6" name="Content Placeholder 5"/>
          <p:cNvSpPr>
            <a:spLocks noGrp="1"/>
          </p:cNvSpPr>
          <p:nvPr>
            <p:ph idx="13"/>
          </p:nvPr>
        </p:nvSpPr>
        <p:spPr/>
        <p:txBody>
          <a:bodyPr/>
          <a:lstStyle/>
          <a:p>
            <a:endParaRPr lang="en-GB"/>
          </a:p>
        </p:txBody>
      </p:sp>
      <p:pic>
        <p:nvPicPr>
          <p:cNvPr id="2050" name="Picture 2"/>
          <p:cNvPicPr>
            <a:picLocks noChangeAspect="1" noChangeArrowheads="1"/>
          </p:cNvPicPr>
          <p:nvPr/>
        </p:nvPicPr>
        <p:blipFill>
          <a:blip r:embed="rId3" cstate="print"/>
          <a:srcRect/>
          <a:stretch>
            <a:fillRect/>
          </a:stretch>
        </p:blipFill>
        <p:spPr bwMode="auto">
          <a:xfrm>
            <a:off x="0" y="5143500"/>
            <a:ext cx="9144000" cy="1714500"/>
          </a:xfrm>
          <a:prstGeom prst="rect">
            <a:avLst/>
          </a:prstGeom>
          <a:noFill/>
          <a:ln w="9525">
            <a:noFill/>
            <a:miter lim="800000"/>
            <a:headEnd/>
            <a:tailEnd/>
          </a:ln>
        </p:spPr>
      </p:pic>
      <p:sp>
        <p:nvSpPr>
          <p:cNvPr id="7" name="Content Placeholder 9"/>
          <p:cNvSpPr>
            <a:spLocks noGrp="1"/>
          </p:cNvSpPr>
          <p:nvPr>
            <p:ph idx="1"/>
          </p:nvPr>
        </p:nvSpPr>
        <p:spPr>
          <a:xfrm>
            <a:off x="404037" y="801505"/>
            <a:ext cx="8739964" cy="1025602"/>
          </a:xfrm>
        </p:spPr>
        <p:txBody>
          <a:bodyPr/>
          <a:lstStyle/>
          <a:p>
            <a:pPr marL="0" indent="0"/>
            <a:r>
              <a:rPr lang="es-ES" dirty="0" smtClean="0"/>
              <a:t>Autogás </a:t>
            </a:r>
            <a:r>
              <a:rPr lang="es-ES" dirty="0"/>
              <a:t>es el carburante alternativo más extendido en el sector de automoción, con más de </a:t>
            </a:r>
            <a:r>
              <a:rPr lang="es-ES" dirty="0" smtClean="0"/>
              <a:t>16 </a:t>
            </a:r>
            <a:r>
              <a:rPr lang="es-ES" dirty="0"/>
              <a:t>millones de vehículos en todo el mundo</a:t>
            </a:r>
          </a:p>
        </p:txBody>
      </p:sp>
      <p:grpSp>
        <p:nvGrpSpPr>
          <p:cNvPr id="11" name="Group 10"/>
          <p:cNvGrpSpPr/>
          <p:nvPr/>
        </p:nvGrpSpPr>
        <p:grpSpPr>
          <a:xfrm>
            <a:off x="74428" y="2325664"/>
            <a:ext cx="7251404" cy="1569660"/>
            <a:chOff x="74428" y="2548957"/>
            <a:chExt cx="7251404" cy="1569660"/>
          </a:xfrm>
        </p:grpSpPr>
        <p:sp>
          <p:nvSpPr>
            <p:cNvPr id="2" name="TextBox 1"/>
            <p:cNvSpPr txBox="1"/>
            <p:nvPr/>
          </p:nvSpPr>
          <p:spPr>
            <a:xfrm>
              <a:off x="74428" y="2548957"/>
              <a:ext cx="2796363" cy="1569660"/>
            </a:xfrm>
            <a:prstGeom prst="rect">
              <a:avLst/>
            </a:prstGeom>
            <a:noFill/>
          </p:spPr>
          <p:txBody>
            <a:bodyPr wrap="square" rtlCol="0">
              <a:spAutoFit/>
            </a:bodyPr>
            <a:lstStyle/>
            <a:p>
              <a:r>
                <a:rPr lang="es-ES" sz="9600" i="1" dirty="0">
                  <a:solidFill>
                    <a:schemeClr val="bg1"/>
                  </a:solidFill>
                </a:rPr>
                <a:t>50%</a:t>
              </a:r>
              <a:endParaRPr lang="en-US" sz="9600" dirty="0"/>
            </a:p>
          </p:txBody>
        </p:sp>
        <p:sp>
          <p:nvSpPr>
            <p:cNvPr id="3" name="TextBox 2"/>
            <p:cNvSpPr txBox="1"/>
            <p:nvPr/>
          </p:nvSpPr>
          <p:spPr>
            <a:xfrm>
              <a:off x="2636873" y="2947102"/>
              <a:ext cx="4688959" cy="461665"/>
            </a:xfrm>
            <a:prstGeom prst="rect">
              <a:avLst/>
            </a:prstGeom>
            <a:noFill/>
          </p:spPr>
          <p:txBody>
            <a:bodyPr wrap="square" rtlCol="0">
              <a:spAutoFit/>
            </a:bodyPr>
            <a:lstStyle/>
            <a:p>
              <a:r>
                <a:rPr lang="es-ES" sz="2400" i="1" dirty="0">
                  <a:solidFill>
                    <a:schemeClr val="bg1"/>
                  </a:solidFill>
                  <a:latin typeface="+mj-lt"/>
                  <a:cs typeface="+mn-cs"/>
                </a:rPr>
                <a:t>menos de monóxido de carbono</a:t>
              </a:r>
              <a:endParaRPr lang="en-US" sz="2400" i="1" dirty="0">
                <a:solidFill>
                  <a:schemeClr val="bg1"/>
                </a:solidFill>
                <a:latin typeface="+mj-lt"/>
                <a:cs typeface="+mn-cs"/>
              </a:endParaRPr>
            </a:p>
          </p:txBody>
        </p:sp>
      </p:grpSp>
      <p:grpSp>
        <p:nvGrpSpPr>
          <p:cNvPr id="15" name="Group 14"/>
          <p:cNvGrpSpPr/>
          <p:nvPr/>
        </p:nvGrpSpPr>
        <p:grpSpPr>
          <a:xfrm>
            <a:off x="5686665" y="2451159"/>
            <a:ext cx="3694813" cy="1800492"/>
            <a:chOff x="5686665" y="2716984"/>
            <a:chExt cx="3694813" cy="1800492"/>
          </a:xfrm>
        </p:grpSpPr>
        <p:sp>
          <p:nvSpPr>
            <p:cNvPr id="10" name="TextBox 9"/>
            <p:cNvSpPr txBox="1"/>
            <p:nvPr/>
          </p:nvSpPr>
          <p:spPr>
            <a:xfrm>
              <a:off x="6585115" y="2716984"/>
              <a:ext cx="2796363" cy="1569660"/>
            </a:xfrm>
            <a:prstGeom prst="rect">
              <a:avLst/>
            </a:prstGeom>
            <a:noFill/>
          </p:spPr>
          <p:txBody>
            <a:bodyPr wrap="square" rtlCol="0">
              <a:spAutoFit/>
            </a:bodyPr>
            <a:lstStyle/>
            <a:p>
              <a:r>
                <a:rPr lang="es-ES" sz="9600" i="1" dirty="0" smtClean="0">
                  <a:solidFill>
                    <a:schemeClr val="bg1"/>
                  </a:solidFill>
                </a:rPr>
                <a:t>40</a:t>
              </a:r>
              <a:r>
                <a:rPr lang="es-ES" sz="9600" i="1" dirty="0">
                  <a:solidFill>
                    <a:schemeClr val="bg1"/>
                  </a:solidFill>
                </a:rPr>
                <a:t>%</a:t>
              </a:r>
              <a:endParaRPr lang="en-US" sz="9600" dirty="0"/>
            </a:p>
          </p:txBody>
        </p:sp>
        <p:sp>
          <p:nvSpPr>
            <p:cNvPr id="9" name="TextBox 8"/>
            <p:cNvSpPr txBox="1"/>
            <p:nvPr/>
          </p:nvSpPr>
          <p:spPr>
            <a:xfrm>
              <a:off x="5686665" y="4055811"/>
              <a:ext cx="3457335" cy="461665"/>
            </a:xfrm>
            <a:prstGeom prst="rect">
              <a:avLst/>
            </a:prstGeom>
            <a:noFill/>
          </p:spPr>
          <p:txBody>
            <a:bodyPr wrap="square" rtlCol="0">
              <a:spAutoFit/>
            </a:bodyPr>
            <a:lstStyle/>
            <a:p>
              <a:pPr algn="r"/>
              <a:r>
                <a:rPr lang="es-ES" sz="2400" i="1" dirty="0">
                  <a:solidFill>
                    <a:schemeClr val="bg1"/>
                  </a:solidFill>
                  <a:latin typeface="+mj-lt"/>
                  <a:cs typeface="+mn-cs"/>
                </a:rPr>
                <a:t>menos de hidrocarburos </a:t>
              </a:r>
              <a:endParaRPr lang="en-US" sz="2400" i="1" dirty="0">
                <a:solidFill>
                  <a:schemeClr val="bg1"/>
                </a:solidFill>
                <a:latin typeface="+mj-lt"/>
                <a:cs typeface="+mn-cs"/>
              </a:endParaRPr>
            </a:p>
          </p:txBody>
        </p:sp>
      </p:grpSp>
      <p:sp>
        <p:nvSpPr>
          <p:cNvPr id="14" name="TextBox 13"/>
          <p:cNvSpPr txBox="1"/>
          <p:nvPr/>
        </p:nvSpPr>
        <p:spPr>
          <a:xfrm>
            <a:off x="3173818" y="3690906"/>
            <a:ext cx="2796363" cy="1569660"/>
          </a:xfrm>
          <a:prstGeom prst="rect">
            <a:avLst/>
          </a:prstGeom>
          <a:noFill/>
        </p:spPr>
        <p:txBody>
          <a:bodyPr wrap="square" rtlCol="0">
            <a:spAutoFit/>
          </a:bodyPr>
          <a:lstStyle/>
          <a:p>
            <a:r>
              <a:rPr lang="es-ES" sz="9600" i="1" dirty="0" smtClean="0">
                <a:solidFill>
                  <a:schemeClr val="bg1"/>
                </a:solidFill>
              </a:rPr>
              <a:t>35%</a:t>
            </a:r>
            <a:endParaRPr lang="en-US" sz="9600" dirty="0"/>
          </a:p>
        </p:txBody>
      </p:sp>
      <p:sp>
        <p:nvSpPr>
          <p:cNvPr id="13" name="TextBox 12"/>
          <p:cNvSpPr txBox="1"/>
          <p:nvPr/>
        </p:nvSpPr>
        <p:spPr>
          <a:xfrm>
            <a:off x="-342900" y="4012327"/>
            <a:ext cx="3631018" cy="830997"/>
          </a:xfrm>
          <a:prstGeom prst="rect">
            <a:avLst/>
          </a:prstGeom>
          <a:noFill/>
        </p:spPr>
        <p:txBody>
          <a:bodyPr wrap="square" rtlCol="0">
            <a:spAutoFit/>
          </a:bodyPr>
          <a:lstStyle/>
          <a:p>
            <a:pPr algn="r"/>
            <a:r>
              <a:rPr lang="es-ES" sz="2400" i="1" dirty="0">
                <a:solidFill>
                  <a:schemeClr val="bg1"/>
                </a:solidFill>
                <a:latin typeface="+mj-lt"/>
                <a:cs typeface="+mn-cs"/>
              </a:rPr>
              <a:t>menos de óxidos de nitrógeno que la gasolina</a:t>
            </a:r>
            <a:endParaRPr lang="en-US" sz="2400" i="1" dirty="0">
              <a:solidFill>
                <a:schemeClr val="bg1"/>
              </a:solidFill>
              <a:latin typeface="+mj-lt"/>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0" y="0"/>
            <a:ext cx="4841416" cy="6858000"/>
          </a:xfrm>
          <a:prstGeom prst="rect">
            <a:avLst/>
          </a:prstGeom>
          <a:noFill/>
          <a:ln w="9525">
            <a:noFill/>
            <a:miter lim="800000"/>
            <a:headEnd/>
            <a:tailEnd/>
          </a:ln>
        </p:spPr>
      </p:pic>
      <p:sp>
        <p:nvSpPr>
          <p:cNvPr id="8" name="Rectangle 7"/>
          <p:cNvSpPr/>
          <p:nvPr/>
        </p:nvSpPr>
        <p:spPr>
          <a:xfrm>
            <a:off x="4989242" y="2034463"/>
            <a:ext cx="3966071" cy="2585323"/>
          </a:xfrm>
          <a:prstGeom prst="rect">
            <a:avLst/>
          </a:prstGeom>
          <a:noFill/>
        </p:spPr>
        <p:txBody>
          <a:bodyPr wrap="square" lIns="91440" tIns="45720" rIns="91440" bIns="45720">
            <a:spAutoFit/>
          </a:bodyPr>
          <a:lstStyle/>
          <a:p>
            <a:pPr algn="ctr"/>
            <a:r>
              <a:rPr lang="es-ES" sz="32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En Australia </a:t>
            </a:r>
            <a:r>
              <a:rPr lang="es-ES" sz="6600" u="sng"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65%</a:t>
            </a:r>
            <a:r>
              <a:rPr lang="es-ES" sz="32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 de GLP viene usado para </a:t>
            </a:r>
            <a:r>
              <a:rPr lang="es-ES" sz="3200" dirty="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Autogás </a:t>
            </a:r>
          </a:p>
        </p:txBody>
      </p:sp>
      <p:sp>
        <p:nvSpPr>
          <p:cNvPr id="9" name="Rectangle 8"/>
          <p:cNvSpPr/>
          <p:nvPr/>
        </p:nvSpPr>
        <p:spPr>
          <a:xfrm>
            <a:off x="4710221" y="292060"/>
            <a:ext cx="4433777" cy="1508105"/>
          </a:xfrm>
          <a:prstGeom prst="rect">
            <a:avLst/>
          </a:prstGeom>
          <a:noFill/>
        </p:spPr>
        <p:txBody>
          <a:bodyPr wrap="square" lIns="91440" tIns="45720" rIns="91440" bIns="45720">
            <a:spAutoFit/>
          </a:bodyPr>
          <a:lstStyle/>
          <a:p>
            <a:pPr algn="ctr"/>
            <a:r>
              <a:rPr lang="es-ES" sz="32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Vehículos en le mundo </a:t>
            </a:r>
            <a:r>
              <a:rPr lang="es-ES" sz="6000" b="1"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16 millones</a:t>
            </a:r>
            <a:endParaRPr lang="es-ES" sz="3200" b="1" i="1" dirty="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endParaRPr>
          </a:p>
        </p:txBody>
      </p:sp>
      <p:sp>
        <p:nvSpPr>
          <p:cNvPr id="10" name="Rectangle 9"/>
          <p:cNvSpPr/>
          <p:nvPr/>
        </p:nvSpPr>
        <p:spPr>
          <a:xfrm>
            <a:off x="4944075" y="4630414"/>
            <a:ext cx="3966071" cy="2092881"/>
          </a:xfrm>
          <a:prstGeom prst="rect">
            <a:avLst/>
          </a:prstGeom>
          <a:noFill/>
        </p:spPr>
        <p:txBody>
          <a:bodyPr wrap="square" lIns="91440" tIns="45720" rIns="91440" bIns="45720">
            <a:spAutoFit/>
          </a:bodyPr>
          <a:lstStyle/>
          <a:p>
            <a:pPr algn="ctr"/>
            <a:r>
              <a:rPr lang="es-ES" sz="6600" u="sng"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28% </a:t>
            </a:r>
          </a:p>
          <a:p>
            <a:pPr algn="ctr"/>
            <a:r>
              <a:rPr lang="es-ES" sz="320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Tasa de crecimiento anual en India</a:t>
            </a:r>
            <a:endParaRPr lang="es-ES" sz="3200" b="1">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2588" y="545426"/>
            <a:ext cx="3966071" cy="2616101"/>
          </a:xfrm>
          <a:prstGeom prst="rect">
            <a:avLst/>
          </a:prstGeom>
          <a:noFill/>
        </p:spPr>
        <p:txBody>
          <a:bodyPr wrap="square" lIns="91440" tIns="45720" rIns="91440" bIns="45720">
            <a:spAutoFit/>
          </a:bodyPr>
          <a:lstStyle/>
          <a:p>
            <a:pPr algn="ctr"/>
            <a:r>
              <a:rPr lang="es-ES" sz="10000" b="1"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50x </a:t>
            </a:r>
            <a:r>
              <a:rPr lang="es-ES" sz="32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consumación en  Corea vs. USA</a:t>
            </a:r>
            <a:endParaRPr lang="es-ES" sz="3200" i="1" dirty="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endParaRPr>
          </a:p>
        </p:txBody>
      </p:sp>
      <p:sp>
        <p:nvSpPr>
          <p:cNvPr id="5" name="Rectangle 4"/>
          <p:cNvSpPr/>
          <p:nvPr/>
        </p:nvSpPr>
        <p:spPr>
          <a:xfrm>
            <a:off x="202588" y="3672803"/>
            <a:ext cx="3966071" cy="1815882"/>
          </a:xfrm>
          <a:prstGeom prst="rect">
            <a:avLst/>
          </a:prstGeom>
          <a:noFill/>
        </p:spPr>
        <p:txBody>
          <a:bodyPr wrap="square" lIns="91440" tIns="45720" rIns="91440" bIns="45720">
            <a:spAutoFit/>
          </a:bodyPr>
          <a:lstStyle/>
          <a:p>
            <a:pPr algn="ctr"/>
            <a:r>
              <a:rPr lang="es-ES" sz="4800" i="1" u="sng"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4 de cada 10 </a:t>
            </a:r>
            <a:r>
              <a:rPr lang="es-ES" sz="32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vehículos privados en Turquía </a:t>
            </a:r>
          </a:p>
        </p:txBody>
      </p:sp>
      <p:sp>
        <p:nvSpPr>
          <p:cNvPr id="2" name="TextBox 1"/>
          <p:cNvSpPr txBox="1"/>
          <p:nvPr/>
        </p:nvSpPr>
        <p:spPr>
          <a:xfrm>
            <a:off x="4249930" y="964369"/>
            <a:ext cx="4628256" cy="5416868"/>
          </a:xfrm>
          <a:prstGeom prst="rect">
            <a:avLst/>
          </a:prstGeom>
          <a:noFill/>
        </p:spPr>
        <p:txBody>
          <a:bodyPr wrap="square" rtlCol="0">
            <a:spAutoFit/>
          </a:bodyPr>
          <a:lstStyle/>
          <a:p>
            <a:pPr>
              <a:lnSpc>
                <a:spcPct val="110000"/>
              </a:lnSpc>
              <a:spcBef>
                <a:spcPts val="600"/>
              </a:spcBef>
              <a:buClr>
                <a:srgbClr val="1A75CE"/>
              </a:buClr>
              <a:buSzPct val="70000"/>
              <a:defRPr/>
            </a:pPr>
            <a:r>
              <a:rPr lang="es-ES" sz="7500" b="1"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2.5 Millones </a:t>
            </a:r>
            <a:r>
              <a:rPr lang="es-ES" sz="32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de vehículos en Turquía</a:t>
            </a:r>
          </a:p>
          <a:p>
            <a:pPr>
              <a:lnSpc>
                <a:spcPct val="110000"/>
              </a:lnSpc>
              <a:spcBef>
                <a:spcPts val="600"/>
              </a:spcBef>
              <a:buClr>
                <a:srgbClr val="1A75CE"/>
              </a:buClr>
              <a:buSzPct val="70000"/>
              <a:defRPr/>
            </a:pPr>
            <a:r>
              <a:rPr lang="es-ES" sz="32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Por la primera vez el uso de Autogas </a:t>
            </a:r>
            <a:r>
              <a:rPr lang="es-ES" sz="3200" b="1"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supero el consumo de gasolina </a:t>
            </a:r>
            <a:r>
              <a:rPr lang="es-ES" sz="32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rPr>
              <a:t>en 2009</a:t>
            </a:r>
            <a:endParaRPr lang="es-ES" sz="3200" i="1" dirty="0">
              <a:ln w="18415" cmpd="sng">
                <a:solidFill>
                  <a:schemeClr val="tx1">
                    <a:lumMod val="65000"/>
                    <a:lumOff val="35000"/>
                  </a:schemeClr>
                </a:solidFill>
                <a:prstDash val="solid"/>
              </a:ln>
              <a:solidFill>
                <a:srgbClr val="FFFFFF"/>
              </a:solidFill>
              <a:effectLst>
                <a:outerShdw blurRad="60007" dist="200025" dir="15000000" sy="30000" kx="-1800000" algn="bl" rotWithShape="0">
                  <a:schemeClr val="tx1">
                    <a:lumMod val="65000"/>
                    <a:lumOff val="35000"/>
                    <a:alpha val="50000"/>
                  </a:schemeClr>
                </a:outerShdw>
              </a:effectLst>
            </a:endParaRPr>
          </a:p>
        </p:txBody>
      </p:sp>
      <p:pic>
        <p:nvPicPr>
          <p:cNvPr id="7" name="Picture 3"/>
          <p:cNvPicPr>
            <a:picLocks noChangeAspect="1" noChangeArrowheads="1"/>
          </p:cNvPicPr>
          <p:nvPr/>
        </p:nvPicPr>
        <p:blipFill>
          <a:blip r:embed="rId3" cstate="print"/>
          <a:srcRect t="22214" b="15587"/>
          <a:stretch>
            <a:fillRect/>
          </a:stretch>
        </p:blipFill>
        <p:spPr bwMode="auto">
          <a:xfrm>
            <a:off x="6199115" y="368595"/>
            <a:ext cx="2395537" cy="99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s-ES" sz="2400" smtClean="0">
                <a:solidFill>
                  <a:schemeClr val="tx2"/>
                </a:solidFill>
              </a:rPr>
              <a:t>Agenda</a:t>
            </a:r>
            <a:endParaRPr lang="es-ES" sz="2400">
              <a:solidFill>
                <a:schemeClr val="tx2"/>
              </a:solidFill>
            </a:endParaRPr>
          </a:p>
        </p:txBody>
      </p:sp>
      <p:sp>
        <p:nvSpPr>
          <p:cNvPr id="8" name="Rectangle 7"/>
          <p:cNvSpPr/>
          <p:nvPr/>
        </p:nvSpPr>
        <p:spPr>
          <a:xfrm>
            <a:off x="583895" y="1013551"/>
            <a:ext cx="8273666" cy="4508927"/>
          </a:xfrm>
          <a:prstGeom prst="rect">
            <a:avLst/>
          </a:prstGeom>
          <a:noFill/>
        </p:spPr>
        <p:txBody>
          <a:bodyPr wrap="square" lIns="91440" tIns="45720" rIns="91440" bIns="45720">
            <a:spAutoFit/>
          </a:bodyPr>
          <a:lstStyle/>
          <a:p>
            <a:r>
              <a:rPr lang="en-US" sz="28700" b="0" cap="none" spc="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20 </a:t>
            </a:r>
            <a:r>
              <a:rPr lang="en-US" sz="4400" b="0" cap="none" spc="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MINUT0S</a:t>
            </a:r>
            <a:endParaRPr lang="en-US" sz="3200" b="0" cap="none" spc="0" dirty="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p:txBody>
          <a:bodyPr>
            <a:noAutofit/>
          </a:bodyPr>
          <a:lstStyle/>
          <a:p>
            <a:r>
              <a:rPr lang="en-GB" sz="2400" dirty="0" smtClean="0">
                <a:solidFill>
                  <a:schemeClr val="tx2"/>
                </a:solidFill>
              </a:rPr>
              <a:t>What Next??</a:t>
            </a:r>
            <a:endParaRPr lang="en-GB" sz="2400" dirty="0">
              <a:solidFill>
                <a:schemeClr val="tx2"/>
              </a:solidFill>
            </a:endParaRPr>
          </a:p>
        </p:txBody>
      </p:sp>
      <p:pic>
        <p:nvPicPr>
          <p:cNvPr id="4" name="Picture 7"/>
          <p:cNvPicPr>
            <a:picLocks noChangeAspect="1" noChangeArrowheads="1"/>
          </p:cNvPicPr>
          <p:nvPr/>
        </p:nvPicPr>
        <p:blipFill>
          <a:blip r:embed="rId3" cstate="print"/>
          <a:srcRect/>
          <a:stretch>
            <a:fillRect/>
          </a:stretch>
        </p:blipFill>
        <p:spPr bwMode="auto">
          <a:xfrm>
            <a:off x="5207658" y="1683662"/>
            <a:ext cx="3587323" cy="4817835"/>
          </a:xfrm>
          <a:prstGeom prst="rect">
            <a:avLst/>
          </a:prstGeom>
          <a:ln>
            <a:solidFill>
              <a:schemeClr val="tx1"/>
            </a:solidFill>
          </a:ln>
          <a:effectLst>
            <a:outerShdw blurRad="292100" dist="139700" dir="2700000" algn="tl" rotWithShape="0">
              <a:srgbClr val="333333">
                <a:alpha val="65000"/>
              </a:srgbClr>
            </a:outerShdw>
          </a:effectLst>
        </p:spPr>
      </p:pic>
      <p:sp>
        <p:nvSpPr>
          <p:cNvPr id="7" name="Rectangle 6"/>
          <p:cNvSpPr/>
          <p:nvPr/>
        </p:nvSpPr>
        <p:spPr>
          <a:xfrm>
            <a:off x="537028" y="885373"/>
            <a:ext cx="8606971" cy="618631"/>
          </a:xfrm>
          <a:prstGeom prst="rect">
            <a:avLst/>
          </a:prstGeom>
        </p:spPr>
        <p:txBody>
          <a:bodyPr wrap="square">
            <a:spAutoFit/>
          </a:bodyPr>
          <a:lstStyle/>
          <a:p>
            <a:pPr marL="361950" lvl="1" indent="-285750">
              <a:lnSpc>
                <a:spcPct val="95000"/>
              </a:lnSpc>
              <a:spcAft>
                <a:spcPts val="1200"/>
              </a:spcAft>
              <a:buClr>
                <a:schemeClr val="tx1"/>
              </a:buClr>
            </a:pPr>
            <a:r>
              <a:rPr lang="es-ES" altLang="zh-CN" sz="3600" b="1" dirty="0" smtClean="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Doha, Qatar</a:t>
            </a:r>
            <a:r>
              <a:rPr lang="es-ES" sz="3600" b="1" dirty="0" smtClean="0">
                <a:solidFill>
                  <a:schemeClr val="bg1"/>
                </a:solidFill>
              </a:rPr>
              <a:t> </a:t>
            </a:r>
            <a:r>
              <a:rPr lang="es-ES" sz="3600" b="1" dirty="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26 – 29 septiembre 2011</a:t>
            </a:r>
            <a:endParaRPr lang="es-ES" altLang="zh-CN" sz="3600" b="1" dirty="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endParaRPr>
          </a:p>
        </p:txBody>
      </p:sp>
      <p:sp>
        <p:nvSpPr>
          <p:cNvPr id="9" name="Rectangle 8"/>
          <p:cNvSpPr/>
          <p:nvPr/>
        </p:nvSpPr>
        <p:spPr>
          <a:xfrm>
            <a:off x="266585" y="1930353"/>
            <a:ext cx="4305415" cy="3970318"/>
          </a:xfrm>
          <a:prstGeom prst="rect">
            <a:avLst/>
          </a:prstGeom>
        </p:spPr>
        <p:txBody>
          <a:bodyPr wrap="square">
            <a:spAutoFit/>
          </a:bodyPr>
          <a:lstStyle/>
          <a:p>
            <a:pPr algn="ctr" eaLnBrk="0" hangingPunct="0">
              <a:defRPr/>
            </a:pPr>
            <a:r>
              <a:rPr lang="es-ES" sz="3600" b="1" dirty="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No falten!</a:t>
            </a:r>
          </a:p>
          <a:p>
            <a:pPr algn="ctr" eaLnBrk="0" hangingPunct="0">
              <a:defRPr/>
            </a:pPr>
            <a:r>
              <a:rPr lang="es-ES" sz="3600" b="1" dirty="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El 24eno Foro Mundial de Gas LP</a:t>
            </a:r>
          </a:p>
          <a:p>
            <a:pPr algn="ctr" eaLnBrk="0" hangingPunct="0">
              <a:defRPr/>
            </a:pPr>
            <a:r>
              <a:rPr lang="es-ES" sz="3600" b="1" dirty="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&amp;</a:t>
            </a:r>
          </a:p>
          <a:p>
            <a:pPr algn="ctr" eaLnBrk="0" hangingPunct="0">
              <a:defRPr/>
            </a:pPr>
            <a:r>
              <a:rPr lang="es-ES" sz="3600" b="1" dirty="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Conferencia de </a:t>
            </a:r>
            <a:r>
              <a:rPr lang="es-ES" sz="3600" b="1" dirty="0" err="1">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Tecnologia</a:t>
            </a:r>
            <a:r>
              <a:rPr lang="es-ES" sz="3600" b="1" dirty="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 Global</a:t>
            </a:r>
          </a:p>
          <a:p>
            <a:pPr algn="ctr" eaLnBrk="0" hangingPunct="0">
              <a:defRPr/>
            </a:pPr>
            <a:r>
              <a:rPr lang="es-ES" sz="3600" b="1" dirty="0">
                <a:solidFill>
                  <a:schemeClr val="bg1"/>
                </a:solidFill>
                <a:effectLst>
                  <a:outerShdw blurRad="50800" dist="50800" dir="5400000" algn="ctr" rotWithShape="0">
                    <a:schemeClr val="tx1">
                      <a:lumMod val="65000"/>
                      <a:lumOff val="35000"/>
                    </a:schemeClr>
                  </a:outerShdw>
                </a:effectLst>
                <a:latin typeface="Arial" pitchFamily="34" charset="0"/>
                <a:ea typeface="+mj-ea"/>
                <a:cs typeface="Arial" pitchFamily="34" charset="0"/>
              </a:rPr>
              <a:t>(GTC)</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PG - PPT\IMG\single_fam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Content Placeholder 8"/>
          <p:cNvSpPr>
            <a:spLocks noGrp="1"/>
          </p:cNvSpPr>
          <p:nvPr>
            <p:ph idx="1"/>
          </p:nvPr>
        </p:nvSpPr>
        <p:spPr>
          <a:xfrm>
            <a:off x="457200" y="2103438"/>
            <a:ext cx="8229600" cy="1568450"/>
          </a:xfrm>
        </p:spPr>
        <p:txBody>
          <a:bodyPr anchor="ctr"/>
          <a:lstStyle/>
          <a:p>
            <a:pPr algn="ctr" eaLnBrk="1" hangingPunct="1"/>
            <a:r>
              <a:rPr lang="fr-BE" altLang="zh-CN" sz="3800" dirty="0" smtClean="0">
                <a:effectLst>
                  <a:outerShdw blurRad="50800" dist="50800" dir="5400000" algn="ctr" rotWithShape="0">
                    <a:schemeClr val="tx1">
                      <a:lumMod val="65000"/>
                      <a:lumOff val="35000"/>
                    </a:schemeClr>
                  </a:outerShdw>
                </a:effectLst>
                <a:latin typeface="Arial" pitchFamily="34" charset="0"/>
                <a:ea typeface="+mj-ea"/>
                <a:cs typeface="Arial" pitchFamily="34" charset="0"/>
              </a:rPr>
              <a:t>Gracias</a:t>
            </a:r>
          </a:p>
          <a:p>
            <a:pPr algn="ctr" eaLnBrk="1" hangingPunct="1"/>
            <a:r>
              <a:rPr lang="fr-BE" altLang="zh-CN" sz="2400" dirty="0" smtClean="0">
                <a:effectLst>
                  <a:outerShdw blurRad="50800" dist="50800" dir="5400000" algn="ctr" rotWithShape="0">
                    <a:schemeClr val="tx1">
                      <a:lumMod val="65000"/>
                      <a:lumOff val="35000"/>
                    </a:schemeClr>
                  </a:outerShdw>
                </a:effectLst>
                <a:latin typeface="Arial" pitchFamily="34" charset="0"/>
                <a:ea typeface="+mj-ea"/>
                <a:cs typeface="Arial" pitchFamily="34" charset="0"/>
              </a:rPr>
              <a:t>mkelly@worldlpgas.com</a:t>
            </a:r>
          </a:p>
        </p:txBody>
      </p:sp>
      <p:pic>
        <p:nvPicPr>
          <p:cNvPr id="11" name="Picture 3" descr="G:\LPG - PPT\IMG\wlpga - logo.png"/>
          <p:cNvPicPr>
            <a:picLocks noChangeAspect="1" noChangeArrowheads="1"/>
          </p:cNvPicPr>
          <p:nvPr/>
        </p:nvPicPr>
        <p:blipFill>
          <a:blip r:embed="rId4" cstate="print"/>
          <a:srcRect/>
          <a:stretch>
            <a:fillRect/>
          </a:stretch>
        </p:blipFill>
        <p:spPr bwMode="auto">
          <a:xfrm>
            <a:off x="3135100" y="3733092"/>
            <a:ext cx="2849261" cy="1309715"/>
          </a:xfrm>
          <a:prstGeom prst="rect">
            <a:avLst/>
          </a:prstGeom>
          <a:noFill/>
          <a:ln w="9525">
            <a:noFill/>
            <a:miter lim="800000"/>
            <a:headEnd/>
            <a:tailEnd/>
          </a:ln>
        </p:spPr>
      </p:pic>
      <p:pic>
        <p:nvPicPr>
          <p:cNvPr id="12" name="Picture 3" descr="\\HAL9000\General\LOGOTHEQUE\LPG\LPG_rgb_72dpi.png"/>
          <p:cNvPicPr>
            <a:picLocks noChangeAspect="1" noChangeArrowheads="1"/>
          </p:cNvPicPr>
          <p:nvPr/>
        </p:nvPicPr>
        <p:blipFill>
          <a:blip r:embed="rId5" cstate="print"/>
          <a:srcRect/>
          <a:stretch>
            <a:fillRect/>
          </a:stretch>
        </p:blipFill>
        <p:spPr bwMode="auto">
          <a:xfrm>
            <a:off x="4179888" y="431800"/>
            <a:ext cx="776287" cy="1454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s-ES" sz="2400" dirty="0" smtClean="0">
                <a:solidFill>
                  <a:schemeClr val="tx2"/>
                </a:solidFill>
              </a:rPr>
              <a:t>WLPGA en </a:t>
            </a:r>
            <a:r>
              <a:rPr lang="es-ES" sz="2400" dirty="0">
                <a:solidFill>
                  <a:schemeClr val="tx2"/>
                </a:solidFill>
              </a:rPr>
              <a:t>resumen rápido </a:t>
            </a:r>
            <a:endParaRPr lang="en-GB" sz="2400" dirty="0">
              <a:solidFill>
                <a:schemeClr val="tx2"/>
              </a:solidFill>
            </a:endParaRPr>
          </a:p>
        </p:txBody>
      </p:sp>
      <p:sp>
        <p:nvSpPr>
          <p:cNvPr id="7" name="Content Placeholder 6"/>
          <p:cNvSpPr>
            <a:spLocks noGrp="1"/>
          </p:cNvSpPr>
          <p:nvPr>
            <p:ph idx="13"/>
          </p:nvPr>
        </p:nvSpPr>
        <p:spPr>
          <a:xfrm>
            <a:off x="319489" y="4414864"/>
            <a:ext cx="4252509" cy="452199"/>
          </a:xfrm>
        </p:spPr>
        <p:txBody>
          <a:bodyPr/>
          <a:lstStyle/>
          <a:p>
            <a:pPr marL="1588" indent="-1588">
              <a:buNone/>
            </a:pPr>
            <a:r>
              <a:rPr lang="es-ES" sz="2800" dirty="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latin typeface="Arial" charset="0"/>
                <a:cs typeface="Arial" charset="0"/>
              </a:rPr>
              <a:t>La única Asociación global que representa a la industria de GLP</a:t>
            </a:r>
          </a:p>
        </p:txBody>
      </p:sp>
      <p:sp>
        <p:nvSpPr>
          <p:cNvPr id="8" name="Rectangle 7"/>
          <p:cNvSpPr/>
          <p:nvPr/>
        </p:nvSpPr>
        <p:spPr>
          <a:xfrm>
            <a:off x="583895" y="476533"/>
            <a:ext cx="8273666" cy="3077766"/>
          </a:xfrm>
          <a:prstGeom prst="rect">
            <a:avLst/>
          </a:prstGeom>
          <a:noFill/>
        </p:spPr>
        <p:txBody>
          <a:bodyPr wrap="square" lIns="91440" tIns="45720" rIns="91440" bIns="45720">
            <a:spAutoFit/>
          </a:bodyPr>
          <a:lstStyle/>
          <a:p>
            <a:r>
              <a:rPr lang="es-ES" sz="16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200</a:t>
            </a:r>
            <a:r>
              <a:rPr lang="es-ES" sz="13800" b="0" cap="none" spc="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 </a:t>
            </a:r>
          </a:p>
          <a:p>
            <a:r>
              <a:rPr lang="es-ES" sz="28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compañías socios</a:t>
            </a:r>
            <a:endParaRPr lang="es-ES" sz="2800" b="0" cap="none" spc="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sp>
        <p:nvSpPr>
          <p:cNvPr id="6" name="Rectangle 5"/>
          <p:cNvSpPr/>
          <p:nvPr/>
        </p:nvSpPr>
        <p:spPr>
          <a:xfrm>
            <a:off x="5097228" y="-63578"/>
            <a:ext cx="3666777" cy="2646878"/>
          </a:xfrm>
          <a:prstGeom prst="rect">
            <a:avLst/>
          </a:prstGeom>
          <a:noFill/>
        </p:spPr>
        <p:txBody>
          <a:bodyPr wrap="square" lIns="91440" tIns="45720" rIns="91440" bIns="45720">
            <a:spAutoFit/>
          </a:bodyPr>
          <a:lstStyle/>
          <a:p>
            <a:r>
              <a:rPr lang="en-US" sz="9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90+</a:t>
            </a:r>
            <a:r>
              <a:rPr lang="en-US" sz="13800" b="0" cap="none" spc="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 </a:t>
            </a:r>
            <a:r>
              <a:rPr lang="es-ES" sz="2800" dirty="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diferentes </a:t>
            </a:r>
            <a:r>
              <a:rPr lang="es-ES" sz="28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países</a:t>
            </a:r>
            <a:endParaRPr lang="en-US" sz="28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pic>
        <p:nvPicPr>
          <p:cNvPr id="10" name="Picture 3" descr="G:\LPG - PPT\IMG\wlpga - logo.png"/>
          <p:cNvPicPr>
            <a:picLocks noChangeAspect="1" noChangeArrowheads="1"/>
          </p:cNvPicPr>
          <p:nvPr/>
        </p:nvPicPr>
        <p:blipFill>
          <a:blip r:embed="rId3" cstate="print"/>
          <a:srcRect/>
          <a:stretch>
            <a:fillRect/>
          </a:stretch>
        </p:blipFill>
        <p:spPr bwMode="auto">
          <a:xfrm>
            <a:off x="2956958" y="5208819"/>
            <a:ext cx="3230081" cy="1484766"/>
          </a:xfrm>
          <a:prstGeom prst="rect">
            <a:avLst/>
          </a:prstGeom>
          <a:noFill/>
          <a:ln w="9525">
            <a:noFill/>
            <a:miter lim="800000"/>
            <a:headEnd/>
            <a:tailEnd/>
          </a:ln>
        </p:spPr>
      </p:pic>
      <p:sp>
        <p:nvSpPr>
          <p:cNvPr id="9" name="TextBox 81"/>
          <p:cNvSpPr txBox="1">
            <a:spLocks noChangeArrowheads="1"/>
          </p:cNvSpPr>
          <p:nvPr/>
        </p:nvSpPr>
        <p:spPr bwMode="auto">
          <a:xfrm>
            <a:off x="5097228" y="2817929"/>
            <a:ext cx="3760333" cy="28623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Narrow" pitchFamily="34" charset="0"/>
                <a:ea typeface="宋体" pitchFamily="2" charset="-122"/>
              </a:defRPr>
            </a:lvl1pPr>
            <a:lvl2pPr marL="742950" indent="-285750" eaLnBrk="0" hangingPunct="0">
              <a:defRPr sz="2000">
                <a:solidFill>
                  <a:schemeClr val="tx1"/>
                </a:solidFill>
                <a:latin typeface="Arial Narrow" pitchFamily="34" charset="0"/>
                <a:ea typeface="宋体" pitchFamily="2" charset="-122"/>
              </a:defRPr>
            </a:lvl2pPr>
            <a:lvl3pPr marL="1143000" indent="-228600" eaLnBrk="0" hangingPunct="0">
              <a:defRPr sz="2000">
                <a:solidFill>
                  <a:schemeClr val="tx1"/>
                </a:solidFill>
                <a:latin typeface="Arial Narrow" pitchFamily="34" charset="0"/>
                <a:ea typeface="宋体" pitchFamily="2" charset="-122"/>
              </a:defRPr>
            </a:lvl3pPr>
            <a:lvl4pPr marL="1600200" indent="-228600" eaLnBrk="0" hangingPunct="0">
              <a:defRPr sz="2000">
                <a:solidFill>
                  <a:schemeClr val="tx1"/>
                </a:solidFill>
                <a:latin typeface="Arial Narrow" pitchFamily="34" charset="0"/>
                <a:ea typeface="宋体" pitchFamily="2" charset="-122"/>
              </a:defRPr>
            </a:lvl4pPr>
            <a:lvl5pPr marL="2057400" indent="-228600" eaLnBrk="0" hangingPunct="0">
              <a:defRPr sz="2000">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sz="2000">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sz="2000">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sz="2000">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sz="2000">
                <a:solidFill>
                  <a:schemeClr val="tx1"/>
                </a:solidFill>
                <a:latin typeface="Arial Narrow" pitchFamily="34" charset="0"/>
                <a:ea typeface="宋体" pitchFamily="2" charset="-122"/>
              </a:defRPr>
            </a:lvl9pPr>
          </a:lstStyle>
          <a:p>
            <a:pPr algn="ctr" eaLnBrk="1" hangingPunct="1">
              <a:spcBef>
                <a:spcPct val="50000"/>
              </a:spcBef>
              <a:buClr>
                <a:schemeClr val="hlink"/>
              </a:buClr>
              <a:buSzPct val="70000"/>
              <a:buFont typeface="Wingdings" pitchFamily="2" charset="2"/>
              <a:buNone/>
            </a:pPr>
            <a:r>
              <a:rPr lang="es-AR" sz="9600" dirty="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latin typeface="Arial" charset="0"/>
                <a:ea typeface="+mn-ea"/>
              </a:rPr>
              <a:t>56% </a:t>
            </a:r>
            <a:r>
              <a:rPr lang="es-AR" sz="2800" dirty="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latin typeface="Arial" charset="0"/>
                <a:ea typeface="+mn-ea"/>
              </a:rPr>
              <a:t>aumento en cuotas de países en vía de desarrollo desde 2005</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G:\LPG - PPT\IMG\single_balloon.jpg"/>
          <p:cNvPicPr>
            <a:picLocks noChangeAspect="1" noChangeArrowheads="1"/>
          </p:cNvPicPr>
          <p:nvPr/>
        </p:nvPicPr>
        <p:blipFill>
          <a:blip r:embed="rId3" cstate="print"/>
          <a:srcRect/>
          <a:stretch>
            <a:fillRect/>
          </a:stretch>
        </p:blipFill>
        <p:spPr bwMode="auto">
          <a:xfrm>
            <a:off x="0" y="736979"/>
            <a:ext cx="9144000" cy="6121021"/>
          </a:xfrm>
          <a:prstGeom prst="rect">
            <a:avLst/>
          </a:prstGeom>
          <a:noFill/>
          <a:ln w="9525">
            <a:noFill/>
            <a:miter lim="800000"/>
            <a:headEnd/>
            <a:tailEnd/>
          </a:ln>
        </p:spPr>
      </p:pic>
      <p:sp>
        <p:nvSpPr>
          <p:cNvPr id="5" name="Title 4"/>
          <p:cNvSpPr>
            <a:spLocks noGrp="1"/>
          </p:cNvSpPr>
          <p:nvPr>
            <p:ph type="title"/>
          </p:nvPr>
        </p:nvSpPr>
        <p:spPr/>
        <p:txBody>
          <a:bodyPr>
            <a:noAutofit/>
          </a:bodyPr>
          <a:lstStyle/>
          <a:p>
            <a:r>
              <a:rPr lang="es-ES" sz="2400" dirty="0" smtClean="0">
                <a:solidFill>
                  <a:schemeClr val="tx2"/>
                </a:solidFill>
              </a:rPr>
              <a:t>La industria de GLP</a:t>
            </a:r>
            <a:endParaRPr lang="es-ES" sz="2400" dirty="0">
              <a:solidFill>
                <a:schemeClr val="tx2"/>
              </a:solidFill>
            </a:endParaRPr>
          </a:p>
        </p:txBody>
      </p:sp>
      <p:sp>
        <p:nvSpPr>
          <p:cNvPr id="8" name="Rectangle 7"/>
          <p:cNvSpPr/>
          <p:nvPr/>
        </p:nvSpPr>
        <p:spPr>
          <a:xfrm>
            <a:off x="361451" y="942842"/>
            <a:ext cx="4954823" cy="1569660"/>
          </a:xfrm>
          <a:prstGeom prst="rect">
            <a:avLst/>
          </a:prstGeom>
          <a:noFill/>
        </p:spPr>
        <p:txBody>
          <a:bodyPr wrap="square" lIns="91440" tIns="45720" rIns="91440" bIns="45720">
            <a:spAutoFit/>
          </a:bodyPr>
          <a:lstStyle/>
          <a:p>
            <a:r>
              <a:rPr lang="en-US" sz="9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$300MM</a:t>
            </a:r>
            <a:endParaRPr lang="en-US" sz="2800" b="0" cap="none" spc="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sp>
        <p:nvSpPr>
          <p:cNvPr id="6" name="Rectangle 5"/>
          <p:cNvSpPr/>
          <p:nvPr/>
        </p:nvSpPr>
        <p:spPr>
          <a:xfrm>
            <a:off x="5730958" y="1571233"/>
            <a:ext cx="3236686" cy="2862322"/>
          </a:xfrm>
          <a:prstGeom prst="rect">
            <a:avLst/>
          </a:prstGeom>
          <a:noFill/>
          <a:ln w="76200">
            <a:solidFill>
              <a:schemeClr val="bg1"/>
            </a:solidFill>
          </a:ln>
        </p:spPr>
        <p:txBody>
          <a:bodyPr wrap="square" lIns="91440" tIns="45720" rIns="91440" bIns="45720">
            <a:spAutoFit/>
          </a:bodyPr>
          <a:lstStyle/>
          <a:p>
            <a:pPr algn="ctr"/>
            <a:r>
              <a:rPr lang="es-ES" sz="96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240</a:t>
            </a:r>
            <a:r>
              <a:rPr lang="es-ES" sz="9600" b="0" i="1" cap="none" spc="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 </a:t>
            </a:r>
            <a:r>
              <a:rPr lang="es-ES" sz="2800" i="1"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millones de toneladas consumido p.a.</a:t>
            </a:r>
          </a:p>
        </p:txBody>
      </p:sp>
      <p:grpSp>
        <p:nvGrpSpPr>
          <p:cNvPr id="9" name="Group 8"/>
          <p:cNvGrpSpPr/>
          <p:nvPr/>
        </p:nvGrpSpPr>
        <p:grpSpPr>
          <a:xfrm>
            <a:off x="319314" y="3748301"/>
            <a:ext cx="4252686" cy="2563286"/>
            <a:chOff x="319314" y="3095171"/>
            <a:chExt cx="4252686" cy="2563286"/>
          </a:xfrm>
        </p:grpSpPr>
        <p:sp>
          <p:nvSpPr>
            <p:cNvPr id="12" name="Rectangle 11"/>
            <p:cNvSpPr/>
            <p:nvPr/>
          </p:nvSpPr>
          <p:spPr>
            <a:xfrm>
              <a:off x="319314" y="3095171"/>
              <a:ext cx="4252686" cy="1107996"/>
            </a:xfrm>
            <a:prstGeom prst="rect">
              <a:avLst/>
            </a:prstGeom>
            <a:noFill/>
          </p:spPr>
          <p:txBody>
            <a:bodyPr wrap="square" lIns="91440" tIns="45720" rIns="91440" bIns="45720">
              <a:spAutoFit/>
            </a:bodyPr>
            <a:lstStyle/>
            <a:p>
              <a:r>
                <a:rPr lang="en-US" sz="6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2,000,000</a:t>
              </a:r>
              <a:endParaRPr lang="en-US" sz="138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sp>
          <p:nvSpPr>
            <p:cNvPr id="7" name="Rectangle 6"/>
            <p:cNvSpPr/>
            <p:nvPr/>
          </p:nvSpPr>
          <p:spPr>
            <a:xfrm>
              <a:off x="856947" y="3442466"/>
              <a:ext cx="3169457" cy="2215991"/>
            </a:xfrm>
            <a:prstGeom prst="rect">
              <a:avLst/>
            </a:prstGeom>
          </p:spPr>
          <p:txBody>
            <a:bodyPr wrap="none">
              <a:spAutoFit/>
            </a:bodyPr>
            <a:lstStyle/>
            <a:p>
              <a:r>
                <a:rPr lang="es-ES" sz="138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e</a:t>
              </a:r>
              <a:r>
                <a:rPr lang="es-ES" sz="36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mpleados</a:t>
              </a:r>
              <a:endParaRPr lang="es-ES" sz="24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9488" y="694243"/>
            <a:ext cx="5816010" cy="5740033"/>
          </a:xfrm>
          <a:prstGeom prst="rect">
            <a:avLst/>
          </a:prstGeom>
          <a:noFill/>
        </p:spPr>
        <p:txBody>
          <a:bodyPr wrap="square" lIns="91440" tIns="45720" rIns="91440" bIns="45720">
            <a:spAutoFit/>
          </a:bodyPr>
          <a:lstStyle/>
          <a:p>
            <a:r>
              <a:rPr lang="es-ES" sz="199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1.4</a:t>
            </a:r>
            <a:r>
              <a:rPr lang="es-ES" sz="96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x</a:t>
            </a:r>
            <a:endParaRPr lang="es-ES" sz="199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a:p>
            <a:r>
              <a:rPr lang="es-ES" sz="7200" b="0" cap="none" spc="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Mas Grande </a:t>
            </a:r>
            <a:r>
              <a:rPr lang="es-ES" sz="3200" b="0" cap="none" spc="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 qu</a:t>
            </a:r>
            <a:r>
              <a:rPr lang="es-ES" sz="32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e la produccion global de Gas Natural Licuado (GNL)</a:t>
            </a:r>
            <a:br>
              <a:rPr lang="es-ES" sz="32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br>
            <a:endParaRPr lang="es-ES" sz="320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5187168" y="1134251"/>
            <a:ext cx="3860800" cy="2895600"/>
          </a:xfrm>
          <a:prstGeom prst="rect">
            <a:avLst/>
          </a:prstGeom>
          <a:ln>
            <a:noFill/>
          </a:ln>
          <a:effectLst>
            <a:outerShdw blurRad="292100" dist="139700" dir="2700000" algn="tl" rotWithShape="0">
              <a:srgbClr val="333333">
                <a:alpha val="65000"/>
              </a:srgbClr>
            </a:outerShdw>
          </a:effectLst>
        </p:spPr>
      </p:pic>
      <p:sp>
        <p:nvSpPr>
          <p:cNvPr id="8" name="Title 4"/>
          <p:cNvSpPr>
            <a:spLocks noGrp="1"/>
          </p:cNvSpPr>
          <p:nvPr>
            <p:ph type="title"/>
          </p:nvPr>
        </p:nvSpPr>
        <p:spPr/>
        <p:txBody>
          <a:bodyPr>
            <a:noAutofit/>
          </a:bodyPr>
          <a:lstStyle/>
          <a:p>
            <a:r>
              <a:rPr lang="es-ES" sz="2400" dirty="0" smtClean="0">
                <a:solidFill>
                  <a:schemeClr val="tx2"/>
                </a:solidFill>
              </a:rPr>
              <a:t>La industria de GLP</a:t>
            </a:r>
            <a:endParaRPr lang="es-ES" sz="24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single_woman+detourage_png24.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3721375" y="276070"/>
            <a:ext cx="4859129" cy="3708708"/>
          </a:xfrm>
          <a:prstGeom prst="rect">
            <a:avLst/>
          </a:prstGeom>
          <a:noFill/>
        </p:spPr>
        <p:txBody>
          <a:bodyPr wrap="square" lIns="91440" tIns="45720" rIns="91440" bIns="45720">
            <a:spAutoFit/>
          </a:bodyPr>
          <a:lstStyle/>
          <a:p>
            <a:r>
              <a:rPr lang="en-US" sz="199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3</a:t>
            </a:r>
            <a:r>
              <a:rPr lang="en-US" sz="3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mil </a:t>
            </a:r>
            <a:r>
              <a:rPr lang="en-US" sz="3600" dirty="0" err="1"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millones</a:t>
            </a:r>
            <a:r>
              <a:rPr lang="en-US" sz="3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 </a:t>
            </a:r>
          </a:p>
          <a:p>
            <a:r>
              <a:rPr lang="en-US" sz="3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de </a:t>
            </a:r>
            <a:r>
              <a:rPr lang="en-US" sz="3600" dirty="0" err="1"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usuarios</a:t>
            </a:r>
            <a:r>
              <a:rPr lang="en-US" sz="3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 </a:t>
            </a:r>
            <a:r>
              <a:rPr lang="en-US" sz="3600" dirty="0" err="1"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mundial</a:t>
            </a:r>
            <a:endParaRPr lang="en-US" sz="28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sp>
        <p:nvSpPr>
          <p:cNvPr id="8" name="Rectangle 7"/>
          <p:cNvSpPr/>
          <p:nvPr/>
        </p:nvSpPr>
        <p:spPr>
          <a:xfrm>
            <a:off x="233916" y="2130424"/>
            <a:ext cx="4859129" cy="4262705"/>
          </a:xfrm>
          <a:prstGeom prst="rect">
            <a:avLst/>
          </a:prstGeom>
          <a:noFill/>
        </p:spPr>
        <p:txBody>
          <a:bodyPr wrap="square" lIns="91440" tIns="45720" rIns="91440" bIns="45720">
            <a:spAutoFit/>
          </a:bodyPr>
          <a:lstStyle/>
          <a:p>
            <a:r>
              <a:rPr lang="es-ES" sz="199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½</a:t>
            </a:r>
          </a:p>
          <a:p>
            <a:r>
              <a:rPr lang="es-ES" sz="36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de la población del mundo usa GLP</a:t>
            </a:r>
            <a:endParaRPr lang="es-ES" sz="2800" dirty="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sp>
        <p:nvSpPr>
          <p:cNvPr id="10" name="Title 4"/>
          <p:cNvSpPr>
            <a:spLocks noGrp="1"/>
          </p:cNvSpPr>
          <p:nvPr>
            <p:ph type="title"/>
          </p:nvPr>
        </p:nvSpPr>
        <p:spPr>
          <a:xfrm>
            <a:off x="457200" y="156484"/>
            <a:ext cx="8229600" cy="448427"/>
          </a:xfrm>
        </p:spPr>
        <p:txBody>
          <a:bodyPr>
            <a:noAutofit/>
          </a:bodyPr>
          <a:lstStyle/>
          <a:p>
            <a:r>
              <a:rPr lang="es-ES" sz="2400" dirty="0" smtClean="0">
                <a:solidFill>
                  <a:schemeClr val="tx2"/>
                </a:solidFill>
              </a:rPr>
              <a:t>La industria de GLP</a:t>
            </a:r>
            <a:endParaRPr lang="es-ES" sz="24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199" y="759655"/>
            <a:ext cx="8537945" cy="1568548"/>
          </a:xfrm>
        </p:spPr>
        <p:txBody>
          <a:bodyPr/>
          <a:lstStyle/>
          <a:p>
            <a:pPr marL="0" indent="0"/>
            <a:r>
              <a:rPr lang="es-ES" smtClean="0"/>
              <a:t>La indusria de GLP ha hecho enormes inversiones en infrastructura…</a:t>
            </a:r>
          </a:p>
        </p:txBody>
      </p:sp>
      <p:sp>
        <p:nvSpPr>
          <p:cNvPr id="7" name="Rectangle 6"/>
          <p:cNvSpPr/>
          <p:nvPr/>
        </p:nvSpPr>
        <p:spPr>
          <a:xfrm>
            <a:off x="351672" y="3335848"/>
            <a:ext cx="5802388" cy="2708434"/>
          </a:xfrm>
          <a:prstGeom prst="rect">
            <a:avLst/>
          </a:prstGeom>
          <a:noFill/>
        </p:spPr>
        <p:txBody>
          <a:bodyPr wrap="square" lIns="91440" tIns="45720" rIns="91440" bIns="45720">
            <a:spAutoFit/>
          </a:bodyPr>
          <a:lstStyle/>
          <a:p>
            <a:r>
              <a:rPr lang="es-ES" sz="13800" dirty="0" smtClean="0">
                <a:ln w="18415" cmpd="sng">
                  <a:solidFill>
                    <a:schemeClr val="tx1">
                      <a:lumMod val="50000"/>
                      <a:lumOff val="50000"/>
                    </a:schemeClr>
                  </a:solidFill>
                  <a:prstDash val="solid"/>
                </a:ln>
                <a:solidFill>
                  <a:srgbClr val="FFFFFF"/>
                </a:solidFill>
                <a:effectLst>
                  <a:outerShdw blurRad="60007" dist="200025" dir="15000000" sy="30000" kx="-1800000" algn="bl" rotWithShape="0">
                    <a:prstClr val="black">
                      <a:alpha val="60000"/>
                    </a:prstClr>
                  </a:outerShdw>
                </a:effectLst>
              </a:rPr>
              <a:t>OCHO </a:t>
            </a:r>
            <a:r>
              <a:rPr lang="es-ES" sz="3200" dirty="0" smtClean="0">
                <a:ln w="18415" cmpd="sng">
                  <a:solidFill>
                    <a:schemeClr val="tx1">
                      <a:lumMod val="50000"/>
                      <a:lumOff val="50000"/>
                    </a:schemeClr>
                  </a:solidFill>
                  <a:prstDash val="solid"/>
                </a:ln>
                <a:solidFill>
                  <a:srgbClr val="FFFFFF"/>
                </a:solidFill>
                <a:effectLst>
                  <a:outerShdw blurRad="60007" dist="200025" dir="15000000" sy="30000" kx="-1800000" algn="bl" rotWithShape="0">
                    <a:prstClr val="black">
                      <a:alpha val="60000"/>
                    </a:prstClr>
                  </a:outerShdw>
                </a:effectLst>
              </a:rPr>
              <a:t>vueltas al mundo.……</a:t>
            </a:r>
          </a:p>
        </p:txBody>
      </p:sp>
      <p:pic>
        <p:nvPicPr>
          <p:cNvPr id="2050" name="Picture 2"/>
          <p:cNvPicPr>
            <a:picLocks noChangeAspect="1" noChangeArrowheads="1"/>
          </p:cNvPicPr>
          <p:nvPr/>
        </p:nvPicPr>
        <p:blipFill>
          <a:blip r:embed="rId3" cstate="print"/>
          <a:srcRect/>
          <a:stretch>
            <a:fillRect/>
          </a:stretch>
        </p:blipFill>
        <p:spPr bwMode="auto">
          <a:xfrm>
            <a:off x="6149968" y="3216737"/>
            <a:ext cx="2857500" cy="2857500"/>
          </a:xfrm>
          <a:prstGeom prst="rect">
            <a:avLst/>
          </a:prstGeom>
          <a:ln>
            <a:noFill/>
          </a:ln>
          <a:effectLst>
            <a:outerShdw blurRad="292100" dist="139700" dir="2700000" algn="tl" rotWithShape="0">
              <a:srgbClr val="333333">
                <a:alpha val="65000"/>
              </a:srgbClr>
            </a:outerShdw>
          </a:effectLst>
        </p:spPr>
      </p:pic>
      <p:sp>
        <p:nvSpPr>
          <p:cNvPr id="8" name="Title 4"/>
          <p:cNvSpPr>
            <a:spLocks noGrp="1"/>
          </p:cNvSpPr>
          <p:nvPr>
            <p:ph type="title"/>
          </p:nvPr>
        </p:nvSpPr>
        <p:spPr>
          <a:xfrm>
            <a:off x="457200" y="156484"/>
            <a:ext cx="8229600" cy="448427"/>
          </a:xfrm>
        </p:spPr>
        <p:txBody>
          <a:bodyPr>
            <a:noAutofit/>
          </a:bodyPr>
          <a:lstStyle/>
          <a:p>
            <a:r>
              <a:rPr lang="es-ES" sz="2400" dirty="0" smtClean="0">
                <a:solidFill>
                  <a:schemeClr val="tx2"/>
                </a:solidFill>
              </a:rPr>
              <a:t>La industria de GLP</a:t>
            </a:r>
            <a:endParaRPr lang="es-ES" sz="2400" dirty="0">
              <a:solidFill>
                <a:schemeClr val="tx2"/>
              </a:solidFill>
            </a:endParaRPr>
          </a:p>
        </p:txBody>
      </p:sp>
      <p:pic>
        <p:nvPicPr>
          <p:cNvPr id="12" name="Picture 6" descr="propane-tank"/>
          <p:cNvPicPr>
            <a:picLocks noChangeAspect="1" noChangeArrowheads="1"/>
          </p:cNvPicPr>
          <p:nvPr/>
        </p:nvPicPr>
        <p:blipFill>
          <a:blip r:embed="rId4">
            <a:clrChange>
              <a:clrFrom>
                <a:srgbClr val="958671"/>
              </a:clrFrom>
              <a:clrTo>
                <a:srgbClr val="958671">
                  <a:alpha val="0"/>
                </a:srgbClr>
              </a:clrTo>
            </a:clrChange>
          </a:blip>
          <a:srcRect/>
          <a:stretch>
            <a:fillRect/>
          </a:stretch>
        </p:blipFill>
        <p:spPr bwMode="auto">
          <a:xfrm>
            <a:off x="351672" y="2546350"/>
            <a:ext cx="722885" cy="914400"/>
          </a:xfrm>
          <a:prstGeom prst="rect">
            <a:avLst/>
          </a:prstGeom>
          <a:noFill/>
          <a:ln w="9525">
            <a:noFill/>
            <a:miter lim="800000"/>
            <a:headEnd/>
            <a:tailEnd/>
          </a:ln>
        </p:spPr>
      </p:pic>
      <p:pic>
        <p:nvPicPr>
          <p:cNvPr id="13" name="Picture 6" descr="propane-tank"/>
          <p:cNvPicPr>
            <a:picLocks noChangeAspect="1" noChangeArrowheads="1"/>
          </p:cNvPicPr>
          <p:nvPr/>
        </p:nvPicPr>
        <p:blipFill>
          <a:blip r:embed="rId4">
            <a:clrChange>
              <a:clrFrom>
                <a:srgbClr val="958671"/>
              </a:clrFrom>
              <a:clrTo>
                <a:srgbClr val="958671">
                  <a:alpha val="0"/>
                </a:srgbClr>
              </a:clrTo>
            </a:clrChange>
          </a:blip>
          <a:srcRect/>
          <a:stretch>
            <a:fillRect/>
          </a:stretch>
        </p:blipFill>
        <p:spPr bwMode="auto">
          <a:xfrm>
            <a:off x="1078834" y="2540887"/>
            <a:ext cx="722885" cy="914400"/>
          </a:xfrm>
          <a:prstGeom prst="rect">
            <a:avLst/>
          </a:prstGeom>
          <a:noFill/>
          <a:ln w="9525">
            <a:noFill/>
            <a:miter lim="800000"/>
            <a:headEnd/>
            <a:tailEnd/>
          </a:ln>
        </p:spPr>
      </p:pic>
      <p:pic>
        <p:nvPicPr>
          <p:cNvPr id="14" name="Picture 6" descr="propane-tank"/>
          <p:cNvPicPr>
            <a:picLocks noChangeAspect="1" noChangeArrowheads="1"/>
          </p:cNvPicPr>
          <p:nvPr/>
        </p:nvPicPr>
        <p:blipFill>
          <a:blip r:embed="rId4">
            <a:clrChange>
              <a:clrFrom>
                <a:srgbClr val="958671"/>
              </a:clrFrom>
              <a:clrTo>
                <a:srgbClr val="958671">
                  <a:alpha val="0"/>
                </a:srgbClr>
              </a:clrTo>
            </a:clrChange>
          </a:blip>
          <a:srcRect/>
          <a:stretch>
            <a:fillRect/>
          </a:stretch>
        </p:blipFill>
        <p:spPr bwMode="auto">
          <a:xfrm>
            <a:off x="1795297" y="2540887"/>
            <a:ext cx="722885" cy="914400"/>
          </a:xfrm>
          <a:prstGeom prst="rect">
            <a:avLst/>
          </a:prstGeom>
          <a:noFill/>
          <a:ln w="9525">
            <a:noFill/>
            <a:miter lim="800000"/>
            <a:headEnd/>
            <a:tailEnd/>
          </a:ln>
        </p:spPr>
      </p:pic>
      <p:pic>
        <p:nvPicPr>
          <p:cNvPr id="15" name="Picture 6" descr="propane-tank"/>
          <p:cNvPicPr>
            <a:picLocks noChangeAspect="1" noChangeArrowheads="1"/>
          </p:cNvPicPr>
          <p:nvPr/>
        </p:nvPicPr>
        <p:blipFill>
          <a:blip r:embed="rId4">
            <a:clrChange>
              <a:clrFrom>
                <a:srgbClr val="958671"/>
              </a:clrFrom>
              <a:clrTo>
                <a:srgbClr val="958671">
                  <a:alpha val="0"/>
                </a:srgbClr>
              </a:clrTo>
            </a:clrChange>
          </a:blip>
          <a:srcRect/>
          <a:stretch>
            <a:fillRect/>
          </a:stretch>
        </p:blipFill>
        <p:spPr bwMode="auto">
          <a:xfrm>
            <a:off x="2518182" y="2546350"/>
            <a:ext cx="722885" cy="914400"/>
          </a:xfrm>
          <a:prstGeom prst="rect">
            <a:avLst/>
          </a:prstGeom>
          <a:noFill/>
          <a:ln w="9525">
            <a:noFill/>
            <a:miter lim="800000"/>
            <a:headEnd/>
            <a:tailEnd/>
          </a:ln>
        </p:spPr>
      </p:pic>
      <p:pic>
        <p:nvPicPr>
          <p:cNvPr id="16" name="Picture 6" descr="propane-tank"/>
          <p:cNvPicPr>
            <a:picLocks noChangeAspect="1" noChangeArrowheads="1"/>
          </p:cNvPicPr>
          <p:nvPr/>
        </p:nvPicPr>
        <p:blipFill>
          <a:blip r:embed="rId4">
            <a:clrChange>
              <a:clrFrom>
                <a:srgbClr val="958671"/>
              </a:clrFrom>
              <a:clrTo>
                <a:srgbClr val="958671">
                  <a:alpha val="0"/>
                </a:srgbClr>
              </a:clrTo>
            </a:clrChange>
          </a:blip>
          <a:srcRect/>
          <a:stretch>
            <a:fillRect/>
          </a:stretch>
        </p:blipFill>
        <p:spPr bwMode="auto">
          <a:xfrm>
            <a:off x="3242233" y="2546350"/>
            <a:ext cx="722885" cy="914400"/>
          </a:xfrm>
          <a:prstGeom prst="rect">
            <a:avLst/>
          </a:prstGeom>
          <a:noFill/>
          <a:ln w="9525">
            <a:noFill/>
            <a:miter lim="800000"/>
            <a:headEnd/>
            <a:tailEnd/>
          </a:ln>
        </p:spPr>
      </p:pic>
      <p:pic>
        <p:nvPicPr>
          <p:cNvPr id="17" name="Picture 6" descr="propane-tank"/>
          <p:cNvPicPr>
            <a:picLocks noChangeAspect="1" noChangeArrowheads="1"/>
          </p:cNvPicPr>
          <p:nvPr/>
        </p:nvPicPr>
        <p:blipFill>
          <a:blip r:embed="rId4">
            <a:clrChange>
              <a:clrFrom>
                <a:srgbClr val="958671"/>
              </a:clrFrom>
              <a:clrTo>
                <a:srgbClr val="958671">
                  <a:alpha val="0"/>
                </a:srgbClr>
              </a:clrTo>
            </a:clrChange>
          </a:blip>
          <a:srcRect/>
          <a:stretch>
            <a:fillRect/>
          </a:stretch>
        </p:blipFill>
        <p:spPr bwMode="auto">
          <a:xfrm>
            <a:off x="4688736" y="2546350"/>
            <a:ext cx="722885" cy="914400"/>
          </a:xfrm>
          <a:prstGeom prst="rect">
            <a:avLst/>
          </a:prstGeom>
          <a:noFill/>
          <a:ln w="9525">
            <a:noFill/>
            <a:miter lim="800000"/>
            <a:headEnd/>
            <a:tailEnd/>
          </a:ln>
        </p:spPr>
      </p:pic>
      <p:pic>
        <p:nvPicPr>
          <p:cNvPr id="18" name="Picture 6" descr="propane-tank"/>
          <p:cNvPicPr>
            <a:picLocks noChangeAspect="1" noChangeArrowheads="1"/>
          </p:cNvPicPr>
          <p:nvPr/>
        </p:nvPicPr>
        <p:blipFill>
          <a:blip r:embed="rId4">
            <a:clrChange>
              <a:clrFrom>
                <a:srgbClr val="958671"/>
              </a:clrFrom>
              <a:clrTo>
                <a:srgbClr val="958671">
                  <a:alpha val="0"/>
                </a:srgbClr>
              </a:clrTo>
            </a:clrChange>
          </a:blip>
          <a:srcRect/>
          <a:stretch>
            <a:fillRect/>
          </a:stretch>
        </p:blipFill>
        <p:spPr bwMode="auto">
          <a:xfrm>
            <a:off x="3965118" y="2546350"/>
            <a:ext cx="722885" cy="914400"/>
          </a:xfrm>
          <a:prstGeom prst="rect">
            <a:avLst/>
          </a:prstGeom>
          <a:noFill/>
          <a:ln w="9525">
            <a:noFill/>
            <a:miter lim="800000"/>
            <a:headEnd/>
            <a:tailEnd/>
          </a:ln>
        </p:spPr>
      </p:pic>
      <p:pic>
        <p:nvPicPr>
          <p:cNvPr id="21" name="Picture 6" descr="propane-tank"/>
          <p:cNvPicPr>
            <a:picLocks noChangeAspect="1" noChangeArrowheads="1"/>
          </p:cNvPicPr>
          <p:nvPr/>
        </p:nvPicPr>
        <p:blipFill>
          <a:blip r:embed="rId4">
            <a:clrChange>
              <a:clrFrom>
                <a:srgbClr val="958671"/>
              </a:clrFrom>
              <a:clrTo>
                <a:srgbClr val="958671">
                  <a:alpha val="0"/>
                </a:srgbClr>
              </a:clrTo>
            </a:clrChange>
          </a:blip>
          <a:srcRect/>
          <a:stretch>
            <a:fillRect/>
          </a:stretch>
        </p:blipFill>
        <p:spPr bwMode="auto">
          <a:xfrm>
            <a:off x="5346295" y="2508988"/>
            <a:ext cx="722885"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LPG - PPT\IMG\single_trekker.jpg"/>
          <p:cNvPicPr>
            <a:picLocks noChangeAspect="1" noChangeArrowheads="1"/>
          </p:cNvPicPr>
          <p:nvPr/>
        </p:nvPicPr>
        <p:blipFill>
          <a:blip r:embed="rId3" cstate="print"/>
          <a:srcRect/>
          <a:stretch>
            <a:fillRect/>
          </a:stretch>
        </p:blipFill>
        <p:spPr bwMode="auto">
          <a:xfrm>
            <a:off x="853425" y="710679"/>
            <a:ext cx="8258628" cy="6110852"/>
          </a:xfrm>
          <a:prstGeom prst="rect">
            <a:avLst/>
          </a:prstGeom>
          <a:noFill/>
          <a:ln w="9525">
            <a:noFill/>
            <a:miter lim="800000"/>
            <a:headEnd/>
            <a:tailEnd/>
          </a:ln>
        </p:spPr>
      </p:pic>
      <p:sp>
        <p:nvSpPr>
          <p:cNvPr id="6" name="Title 4"/>
          <p:cNvSpPr>
            <a:spLocks noGrp="1"/>
          </p:cNvSpPr>
          <p:nvPr>
            <p:ph type="title"/>
          </p:nvPr>
        </p:nvSpPr>
        <p:spPr>
          <a:xfrm>
            <a:off x="457200" y="156484"/>
            <a:ext cx="8229600" cy="448427"/>
          </a:xfrm>
        </p:spPr>
        <p:txBody>
          <a:bodyPr>
            <a:noAutofit/>
          </a:bodyPr>
          <a:lstStyle/>
          <a:p>
            <a:r>
              <a:rPr lang="es-ES" sz="2400" dirty="0" smtClean="0">
                <a:solidFill>
                  <a:schemeClr val="tx2"/>
                </a:solidFill>
              </a:rPr>
              <a:t>Asociaciones</a:t>
            </a:r>
            <a:endParaRPr lang="es-ES" sz="2400" dirty="0">
              <a:solidFill>
                <a:schemeClr val="tx2"/>
              </a:solidFill>
            </a:endParaRPr>
          </a:p>
        </p:txBody>
      </p:sp>
      <p:sp>
        <p:nvSpPr>
          <p:cNvPr id="7" name="Rectangle 6"/>
          <p:cNvSpPr/>
          <p:nvPr/>
        </p:nvSpPr>
        <p:spPr>
          <a:xfrm>
            <a:off x="106225" y="180508"/>
            <a:ext cx="8708166" cy="2646878"/>
          </a:xfrm>
          <a:prstGeom prst="rect">
            <a:avLst/>
          </a:prstGeom>
          <a:noFill/>
        </p:spPr>
        <p:txBody>
          <a:bodyPr wrap="square" lIns="91440" tIns="45720" rIns="91440" bIns="45720">
            <a:spAutoFit/>
          </a:bodyPr>
          <a:lstStyle/>
          <a:p>
            <a:r>
              <a:rPr lang="es-ES" sz="166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30</a:t>
            </a:r>
            <a:r>
              <a:rPr lang="es-ES" sz="2800"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associaciones nacionales y regionales</a:t>
            </a:r>
          </a:p>
        </p:txBody>
      </p:sp>
      <p:sp>
        <p:nvSpPr>
          <p:cNvPr id="5" name="Rectangle 4"/>
          <p:cNvSpPr/>
          <p:nvPr/>
        </p:nvSpPr>
        <p:spPr>
          <a:xfrm>
            <a:off x="467783" y="2835081"/>
            <a:ext cx="8676217" cy="1862048"/>
          </a:xfrm>
          <a:prstGeom prst="rect">
            <a:avLst/>
          </a:prstGeom>
          <a:noFill/>
        </p:spPr>
        <p:txBody>
          <a:bodyPr wrap="square" lIns="91440" tIns="45720" rIns="91440" bIns="45720">
            <a:spAutoFit/>
          </a:bodyPr>
          <a:lstStyle/>
          <a:p>
            <a:r>
              <a:rPr lang="es-ES" sz="2800" i="1"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Que gastan cada ano</a:t>
            </a:r>
            <a:r>
              <a:rPr lang="es-ES" sz="11500" i="1"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rPr>
              <a:t>$100m</a:t>
            </a:r>
            <a:endParaRPr lang="es-ES" sz="2000" i="1" smtClean="0">
              <a:ln w="18415" cmpd="sng">
                <a:solidFill>
                  <a:schemeClr val="tx1">
                    <a:lumMod val="65000"/>
                    <a:lumOff val="35000"/>
                  </a:schemeClr>
                </a:solidFill>
                <a:prstDash val="solid"/>
              </a:ln>
              <a:solidFill>
                <a:srgbClr val="FFFFFF"/>
              </a:solidFill>
              <a:effectLst>
                <a:outerShdw blurRad="60007" dist="200025" dir="15000000" sy="30000" kx="-1800000" algn="bl" rotWithShape="0">
                  <a:prstClr val="black">
                    <a:alpha val="60000"/>
                  </a:prstClr>
                </a:outerShdw>
              </a:effectLst>
            </a:endParaRPr>
          </a:p>
        </p:txBody>
      </p:sp>
      <p:sp>
        <p:nvSpPr>
          <p:cNvPr id="9" name="Content Placeholder 5"/>
          <p:cNvSpPr>
            <a:spLocks noGrp="1"/>
          </p:cNvSpPr>
          <p:nvPr>
            <p:ph idx="13"/>
          </p:nvPr>
        </p:nvSpPr>
        <p:spPr>
          <a:xfrm>
            <a:off x="268514" y="5160555"/>
            <a:ext cx="7567681" cy="409575"/>
          </a:xfrm>
        </p:spPr>
        <p:txBody>
          <a:bodyPr/>
          <a:lstStyle/>
          <a:p>
            <a:pPr>
              <a:buNone/>
            </a:pPr>
            <a:r>
              <a:rPr lang="es-ES" altLang="zh-CN" sz="4000" b="1" dirty="0" smtClean="0">
                <a:ln>
                  <a:solidFill>
                    <a:schemeClr val="tx1">
                      <a:lumMod val="65000"/>
                      <a:lumOff val="35000"/>
                    </a:schemeClr>
                  </a:solidFill>
                </a:ln>
                <a:solidFill>
                  <a:schemeClr val="bg1"/>
                </a:solidFill>
                <a:effectLst>
                  <a:outerShdw blurRad="50800" dist="50800" dir="5400000" algn="ctr" rotWithShape="0">
                    <a:schemeClr val="tx1">
                      <a:lumMod val="50000"/>
                      <a:lumOff val="50000"/>
                    </a:schemeClr>
                  </a:outerShdw>
                </a:effectLst>
                <a:latin typeface="+mj-lt"/>
                <a:ea typeface="+mj-ea"/>
                <a:cs typeface="+mj-cs"/>
              </a:rPr>
              <a:t>Muchos enfrenten a las mismas problemas...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32365"/>
            <a:ext cx="2392330" cy="4370427"/>
          </a:xfrm>
          <a:prstGeom prst="rect">
            <a:avLst/>
          </a:prstGeom>
          <a:noFill/>
        </p:spPr>
        <p:txBody>
          <a:bodyPr wrap="square">
            <a:spAutoFit/>
          </a:bodyPr>
          <a:lstStyle/>
          <a:p>
            <a:pPr>
              <a:spcAft>
                <a:spcPts val="1200"/>
              </a:spcAft>
              <a:buClr>
                <a:srgbClr val="0060A7"/>
              </a:buClr>
              <a:defRPr/>
            </a:pPr>
            <a:r>
              <a:rPr lang="es-ES" sz="2000" b="1" dirty="0" smtClean="0">
                <a:solidFill>
                  <a:schemeClr val="tx2"/>
                </a:solidFill>
                <a:latin typeface="+mn-lt"/>
                <a:cs typeface="Arial" pitchFamily="34" charset="0"/>
              </a:rPr>
              <a:t>Sito Web Energía Excepcional</a:t>
            </a:r>
          </a:p>
          <a:p>
            <a:pPr marL="174625" indent="-174625">
              <a:spcAft>
                <a:spcPts val="1200"/>
              </a:spcAft>
              <a:buClr>
                <a:schemeClr val="bg1"/>
              </a:buClr>
              <a:buFont typeface="Arial" pitchFamily="34" charset="0"/>
              <a:buChar char="•"/>
              <a:defRPr/>
            </a:pPr>
            <a:r>
              <a:rPr lang="es-ES" sz="2000" b="1"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Casos de estudio de todo el mundo </a:t>
            </a:r>
          </a:p>
          <a:p>
            <a:pPr marL="174625" indent="-174625">
              <a:spcAft>
                <a:spcPts val="1200"/>
              </a:spcAft>
              <a:buClr>
                <a:schemeClr val="bg1"/>
              </a:buClr>
              <a:buFont typeface="Arial" pitchFamily="34" charset="0"/>
              <a:buChar char="•"/>
              <a:defRPr/>
            </a:pPr>
            <a:r>
              <a:rPr lang="es-ES" sz="2000" b="1"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Cifras y datos</a:t>
            </a:r>
          </a:p>
          <a:p>
            <a:pPr marL="174625" indent="-174625">
              <a:spcAft>
                <a:spcPts val="1200"/>
              </a:spcAft>
              <a:buClr>
                <a:schemeClr val="bg1"/>
              </a:buClr>
              <a:buFont typeface="Arial" pitchFamily="34" charset="0"/>
              <a:buChar char="•"/>
              <a:defRPr/>
            </a:pPr>
            <a:r>
              <a:rPr lang="es-ES" sz="2000" b="1"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Sala de prensa</a:t>
            </a:r>
          </a:p>
          <a:p>
            <a:pPr marL="174625" indent="-174625">
              <a:spcAft>
                <a:spcPts val="1200"/>
              </a:spcAft>
              <a:buClr>
                <a:schemeClr val="bg1"/>
              </a:buClr>
              <a:buFont typeface="Arial" pitchFamily="34" charset="0"/>
              <a:buChar char="•"/>
              <a:defRPr/>
            </a:pPr>
            <a:r>
              <a:rPr lang="es-ES" sz="2000" b="1"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Centro de recursos</a:t>
            </a:r>
          </a:p>
          <a:p>
            <a:pPr marL="174625" indent="-174625">
              <a:spcAft>
                <a:spcPts val="1200"/>
              </a:spcAft>
              <a:buClr>
                <a:schemeClr val="bg1"/>
              </a:buClr>
              <a:buFont typeface="Arial" pitchFamily="34" charset="0"/>
              <a:buChar char="•"/>
              <a:defRPr/>
            </a:pPr>
            <a:r>
              <a:rPr lang="es-ES" sz="2000" b="1"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‘Kit de Herramientas’ para la industria</a:t>
            </a:r>
          </a:p>
          <a:p>
            <a:pPr>
              <a:spcAft>
                <a:spcPts val="1200"/>
              </a:spcAft>
              <a:buClr>
                <a:srgbClr val="0060A7"/>
              </a:buClr>
              <a:buFont typeface="Arial" pitchFamily="34" charset="0"/>
              <a:buChar char="•"/>
              <a:defRPr/>
            </a:pPr>
            <a:endParaRPr lang="es-ES" b="1" dirty="0">
              <a:solidFill>
                <a:srgbClr val="0067A3"/>
              </a:solidFill>
              <a:latin typeface="+mn-lt"/>
              <a:cs typeface="Arial" pitchFamily="34" charset="0"/>
            </a:endParaRPr>
          </a:p>
        </p:txBody>
      </p:sp>
      <p:sp>
        <p:nvSpPr>
          <p:cNvPr id="10" name="Title 1"/>
          <p:cNvSpPr txBox="1">
            <a:spLocks/>
          </p:cNvSpPr>
          <p:nvPr/>
        </p:nvSpPr>
        <p:spPr bwMode="auto">
          <a:xfrm>
            <a:off x="224976" y="157163"/>
            <a:ext cx="8229600" cy="4476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small" spc="0" normalizeH="0" baseline="0" dirty="0" smtClean="0">
                <a:ln>
                  <a:noFill/>
                </a:ln>
                <a:solidFill>
                  <a:schemeClr val="tx2"/>
                </a:solidFill>
                <a:effectLst/>
                <a:uLnTx/>
                <a:uFillTx/>
                <a:latin typeface="+mj-lt"/>
                <a:ea typeface="+mj-ea"/>
                <a:cs typeface="+mj-cs"/>
              </a:rPr>
              <a:t>Oportunidades</a:t>
            </a:r>
            <a:r>
              <a:rPr kumimoji="0" lang="es-ES" sz="2400" b="1" i="0" u="none" strike="noStrike" kern="1200" cap="small" spc="0" normalizeH="0" dirty="0" smtClean="0">
                <a:ln>
                  <a:noFill/>
                </a:ln>
                <a:solidFill>
                  <a:schemeClr val="tx2"/>
                </a:solidFill>
                <a:effectLst/>
                <a:uLnTx/>
                <a:uFillTx/>
                <a:latin typeface="+mj-lt"/>
                <a:ea typeface="+mj-ea"/>
                <a:cs typeface="+mj-cs"/>
              </a:rPr>
              <a:t> para al industria – mejor comunicaciones</a:t>
            </a:r>
            <a:endParaRPr kumimoji="0" lang="es-ES" sz="2400" b="1" i="0" u="none" strike="noStrike" kern="1200" cap="small" spc="0" normalizeH="0" baseline="0" dirty="0" smtClean="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616" b="4320"/>
          <a:stretch/>
        </p:blipFill>
        <p:spPr bwMode="auto">
          <a:xfrm>
            <a:off x="2392330" y="1754385"/>
            <a:ext cx="6695443" cy="484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90038" y="953521"/>
            <a:ext cx="4720856" cy="553998"/>
          </a:xfrm>
          <a:prstGeom prst="rect">
            <a:avLst/>
          </a:prstGeom>
          <a:noFill/>
        </p:spPr>
        <p:txBody>
          <a:bodyPr wrap="square" rtlCol="0">
            <a:spAutoFit/>
          </a:bodyPr>
          <a:lstStyle/>
          <a:p>
            <a:pPr algn="ctr"/>
            <a:r>
              <a:rPr lang="es-ES" sz="3000" b="1" dirty="0" smtClean="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rPr>
              <a:t>GLP, una energía excepcional!</a:t>
            </a:r>
            <a:endParaRPr lang="es-ES" sz="3000" b="1" dirty="0">
              <a:solidFill>
                <a:schemeClr val="bg1"/>
              </a:solidFill>
              <a:effectLst>
                <a:outerShdw blurRad="50800" dist="50800" dir="5400000" algn="ctr" rotWithShape="0">
                  <a:schemeClr val="tx1">
                    <a:lumMod val="65000"/>
                    <a:lumOff val="35000"/>
                  </a:schemeClr>
                </a:outerShdw>
              </a:effectLst>
              <a:latin typeface="Arial Narrow"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5917</TotalTime>
  <Words>2223</Words>
  <Application>Microsoft Office PowerPoint</Application>
  <PresentationFormat>On-screen Show (4:3)</PresentationFormat>
  <Paragraphs>227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GAS LP: Energía Excepcional  Rol del Gas LP en el Análisis del efecto invernadero XXVI Congreso de la AIGLP </vt:lpstr>
      <vt:lpstr>Agenda</vt:lpstr>
      <vt:lpstr>WLPGA en resumen rápido </vt:lpstr>
      <vt:lpstr>La industria de GLP</vt:lpstr>
      <vt:lpstr>La industria de GLP</vt:lpstr>
      <vt:lpstr>La industria de GLP</vt:lpstr>
      <vt:lpstr>La industria de GLP</vt:lpstr>
      <vt:lpstr>Asociaciones</vt:lpstr>
      <vt:lpstr>PowerPoint Presentation</vt:lpstr>
      <vt:lpstr>Kit de herramientas de comunicaciones</vt:lpstr>
      <vt:lpstr>Casos de Estudio, de todo el mundo</vt:lpstr>
      <vt:lpstr>Oportunidades para la industria – cambio climático</vt:lpstr>
      <vt:lpstr>Oportunidades para la industria – cambio climático</vt:lpstr>
      <vt:lpstr>Opportunities for the industry – Climate Change</vt:lpstr>
      <vt:lpstr>PowerPoint Presentation</vt:lpstr>
      <vt:lpstr>Usos domestico - Concinar</vt:lpstr>
      <vt:lpstr>Autogás </vt:lpstr>
      <vt:lpstr>PowerPoint Presentation</vt:lpstr>
      <vt:lpstr>PowerPoint Presentation</vt:lpstr>
      <vt:lpstr>What Next??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Nicki Allitt</dc:creator>
  <cp:lastModifiedBy>michael</cp:lastModifiedBy>
  <cp:revision>358</cp:revision>
  <dcterms:created xsi:type="dcterms:W3CDTF">2010-08-12T13:18:20Z</dcterms:created>
  <dcterms:modified xsi:type="dcterms:W3CDTF">2011-04-07T12:54:51Z</dcterms:modified>
</cp:coreProperties>
</file>