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320" r:id="rId4"/>
    <p:sldId id="266" r:id="rId5"/>
    <p:sldId id="300" r:id="rId6"/>
    <p:sldId id="308" r:id="rId7"/>
    <p:sldId id="317" r:id="rId8"/>
    <p:sldId id="303" r:id="rId9"/>
    <p:sldId id="302" r:id="rId10"/>
    <p:sldId id="313" r:id="rId11"/>
    <p:sldId id="304" r:id="rId12"/>
    <p:sldId id="269" r:id="rId13"/>
    <p:sldId id="277" r:id="rId14"/>
    <p:sldId id="280" r:id="rId15"/>
    <p:sldId id="289" r:id="rId16"/>
    <p:sldId id="285" r:id="rId17"/>
    <p:sldId id="290" r:id="rId18"/>
    <p:sldId id="288" r:id="rId19"/>
    <p:sldId id="321" r:id="rId20"/>
    <p:sldId id="275" r:id="rId21"/>
    <p:sldId id="276" r:id="rId22"/>
    <p:sldId id="294" r:id="rId23"/>
    <p:sldId id="312" r:id="rId24"/>
    <p:sldId id="297" r:id="rId25"/>
    <p:sldId id="322" r:id="rId26"/>
    <p:sldId id="261" r:id="rId27"/>
    <p:sldId id="264" r:id="rId28"/>
    <p:sldId id="310" r:id="rId29"/>
    <p:sldId id="257" r:id="rId30"/>
    <p:sldId id="318" r:id="rId31"/>
    <p:sldId id="316" r:id="rId32"/>
    <p:sldId id="272" r:id="rId33"/>
    <p:sldId id="319" r:id="rId34"/>
    <p:sldId id="311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73" d="100"/>
          <a:sy n="73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uauhtemoc\Documents\Mis%20Documentos%20CRG\AIGLP\Congreso%20Mexico%202013\Caso%20Chile\Datos%20Chile%20CN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uauhtemoc\Documents\Mis%20Documentos%20CRG\AIGLP\Congreso%20Mexico%202013\Paise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Cuauhtemoc\Documents\Mis%20Documentos%20CRG\3%20PEMEX%20y%20PGPB\Decretos%20y%20Acuerdos%20Precio%20Mensual\Historio%20precios%20segun%20Acuerdos%20DOF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uauhtemoc\Documents\Mis%20Documentos%20CRG\AIGLP\Congreso%20Mexico%202013\Caso%20Chile\Datos%20Chile%20CN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uauhtemoc\Documents\Mis%20Documentos%20CRG\AIGLP\Congreso%20Mexico%202013\Caso%20Chile\Chile%20precios_gas_licuado_en_el_pais%20201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uauhtemoc\Documents\Mis%20Documentos%20CRG\AIGLP\Congreso%20Mexico%202013\Espa&#241;a\Mis%20Grafica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uauhtemoc\Documents\Mis%20Documentos%20CRG\AIGLP\Congreso%20Mexico%202013\Espa&#241;a\Mis%20Grafica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uauhtemoc\Documents\Mis%20Documentos%20CRG\AIGLP\Congreso%20Mexico%202013\Espa&#241;a\ESTADISTICA-GLP%20(10%20febrero%202013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Cuauhtemoc\Documents\Mis%20Documentos%20CRG\AIGLP\Congreso%20Mexico%202013\Caso%20Guatemala\Datos%20Guatemala%20MEM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Cuauhtemoc\Documents\Mis%20Documentos%20CRG\AIGLP\Congreso%20Mexico%202013\Caso%20Guatemala\Datos%20Guatemala%20MEM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Cuauhtemoc\Documents\Mis%20Documentos%20CRG\AIGLP\Congreso%20Mexico%202013\Caso%20Guatemala\Datos%20Guatemala%20M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9.8623140857393349E-2"/>
          <c:y val="0.11167045785943422"/>
          <c:w val="0.84957644356955375"/>
          <c:h val="0.8090877806940799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Ventas!$C$5:$C$14</c:f>
              <c:strCache>
                <c:ptCount val="10"/>
                <c:pt idx="0">
                  <c:v> 2003</c:v>
                </c:pt>
                <c:pt idx="1">
                  <c:v> 2004</c:v>
                </c:pt>
                <c:pt idx="2">
                  <c:v> 2005</c:v>
                </c:pt>
                <c:pt idx="3">
                  <c:v> 2006</c:v>
                </c:pt>
                <c:pt idx="4">
                  <c:v> 2007</c:v>
                </c:pt>
                <c:pt idx="5">
                  <c:v> 2008</c:v>
                </c:pt>
                <c:pt idx="6">
                  <c:v> 2009</c:v>
                </c:pt>
                <c:pt idx="7">
                  <c:v> 2010</c:v>
                </c:pt>
                <c:pt idx="8">
                  <c:v> 2011</c:v>
                </c:pt>
                <c:pt idx="9">
                  <c:v> 2012</c:v>
                </c:pt>
              </c:strCache>
            </c:strRef>
          </c:cat>
          <c:val>
            <c:numRef>
              <c:f>Ventas!$D$5:$D$14</c:f>
              <c:numCache>
                <c:formatCode>#,##0</c:formatCode>
                <c:ptCount val="10"/>
                <c:pt idx="0">
                  <c:v>933290.12982769345</c:v>
                </c:pt>
                <c:pt idx="1">
                  <c:v>960839.9887666424</c:v>
                </c:pt>
                <c:pt idx="2">
                  <c:v>931125.68213429931</c:v>
                </c:pt>
                <c:pt idx="3">
                  <c:v>960103.48718449811</c:v>
                </c:pt>
                <c:pt idx="4">
                  <c:v>1114306.092176263</c:v>
                </c:pt>
                <c:pt idx="5">
                  <c:v>1380080.4724225332</c:v>
                </c:pt>
                <c:pt idx="6">
                  <c:v>1228761.2124083501</c:v>
                </c:pt>
                <c:pt idx="7">
                  <c:v>1372471.2306393527</c:v>
                </c:pt>
                <c:pt idx="8">
                  <c:v>1317565.5347212523</c:v>
                </c:pt>
                <c:pt idx="9">
                  <c:v>1240140</c:v>
                </c:pt>
              </c:numCache>
            </c:numRef>
          </c:val>
        </c:ser>
        <c:axId val="66221952"/>
        <c:axId val="66223488"/>
      </c:barChart>
      <c:catAx>
        <c:axId val="66221952"/>
        <c:scaling>
          <c:orientation val="minMax"/>
        </c:scaling>
        <c:axPos val="b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 i="0" baseline="0"/>
            </a:pPr>
            <a:endParaRPr lang="es-MX"/>
          </a:p>
        </c:txPr>
        <c:crossAx val="66223488"/>
        <c:crosses val="autoZero"/>
        <c:auto val="1"/>
        <c:lblAlgn val="ctr"/>
        <c:lblOffset val="100"/>
      </c:catAx>
      <c:valAx>
        <c:axId val="66223488"/>
        <c:scaling>
          <c:orientation val="minMax"/>
        </c:scaling>
        <c:axPos val="l"/>
        <c:majorGridlines/>
        <c:numFmt formatCode="#,##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es-MX"/>
          </a:p>
        </c:txPr>
        <c:crossAx val="66221952"/>
        <c:crosses val="autoZero"/>
        <c:crossBetween val="between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  <a:ln w="9525">
          <a:solidFill>
            <a:sysClr val="windowText" lastClr="000000"/>
          </a:solidFill>
        </a:ln>
      </c:spPr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  <a:ln w="25400">
      <a:solidFill>
        <a:srgbClr val="0000CC"/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s-MX" dirty="0"/>
              <a:t>Propano precio spot FOB </a:t>
            </a:r>
            <a:r>
              <a:rPr lang="es-MX" dirty="0" err="1"/>
              <a:t>Mont</a:t>
            </a:r>
            <a:r>
              <a:rPr lang="es-MX" dirty="0"/>
              <a:t> </a:t>
            </a:r>
            <a:r>
              <a:rPr lang="es-MX" dirty="0" err="1"/>
              <a:t>Belvieu</a:t>
            </a:r>
            <a:r>
              <a:rPr lang="es-MX" dirty="0"/>
              <a:t>, Texas </a:t>
            </a:r>
            <a:r>
              <a:rPr lang="es-MX" dirty="0" err="1"/>
              <a:t>Dlls</a:t>
            </a:r>
            <a:r>
              <a:rPr lang="es-MX" dirty="0"/>
              <a:t> X </a:t>
            </a:r>
            <a:r>
              <a:rPr lang="es-MX" dirty="0" err="1"/>
              <a:t>Galon</a:t>
            </a:r>
            <a:endParaRPr lang="en-US" dirty="0"/>
          </a:p>
        </c:rich>
      </c:tx>
      <c:layout/>
      <c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c:spPr>
    </c:title>
    <c:plotArea>
      <c:layout>
        <c:manualLayout>
          <c:layoutTarget val="inner"/>
          <c:xMode val="edge"/>
          <c:yMode val="edge"/>
          <c:x val="5.4270291652182084E-2"/>
          <c:y val="8.245765902554035E-2"/>
          <c:w val="0.9300840453211292"/>
          <c:h val="0.77354985248553121"/>
        </c:manualLayout>
      </c:layout>
      <c:lineChart>
        <c:grouping val="standard"/>
        <c:ser>
          <c:idx val="0"/>
          <c:order val="0"/>
          <c:tx>
            <c:strRef>
              <c:f>'HistorPrecios Mont Belv Grafica'!$D$41</c:f>
              <c:strCache>
                <c:ptCount val="1"/>
                <c:pt idx="0">
                  <c:v>DLLS X GALON</c:v>
                </c:pt>
              </c:strCache>
            </c:strRef>
          </c:tx>
          <c:spPr>
            <a:ln w="25400">
              <a:solidFill>
                <a:srgbClr val="0000CC"/>
              </a:solidFill>
            </a:ln>
          </c:spPr>
          <c:marker>
            <c:symbol val="none"/>
          </c:marker>
          <c:cat>
            <c:numRef>
              <c:f>'HistorPrecios Mont Belv Grafica'!$C$42:$C$127</c:f>
              <c:numCache>
                <c:formatCode>mmm\-yy</c:formatCode>
                <c:ptCount val="8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</c:numCache>
            </c:numRef>
          </c:cat>
          <c:val>
            <c:numRef>
              <c:f>'HistorPrecios Mont Belv Grafica'!$D$42:$D$127</c:f>
              <c:numCache>
                <c:formatCode>0.00</c:formatCode>
                <c:ptCount val="86"/>
                <c:pt idx="0">
                  <c:v>0.99</c:v>
                </c:pt>
                <c:pt idx="1">
                  <c:v>0.92</c:v>
                </c:pt>
                <c:pt idx="2">
                  <c:v>0.93</c:v>
                </c:pt>
                <c:pt idx="3">
                  <c:v>1.02</c:v>
                </c:pt>
                <c:pt idx="4">
                  <c:v>1.04</c:v>
                </c:pt>
                <c:pt idx="5">
                  <c:v>1.1000000000000001</c:v>
                </c:pt>
                <c:pt idx="6">
                  <c:v>1.1700000000000021</c:v>
                </c:pt>
                <c:pt idx="7">
                  <c:v>1.1399999999999921</c:v>
                </c:pt>
                <c:pt idx="8">
                  <c:v>1.01</c:v>
                </c:pt>
                <c:pt idx="9">
                  <c:v>0.94000000000000061</c:v>
                </c:pt>
                <c:pt idx="10">
                  <c:v>0.95000000000000062</c:v>
                </c:pt>
                <c:pt idx="11">
                  <c:v>0.97000000000000064</c:v>
                </c:pt>
                <c:pt idx="12">
                  <c:v>0.89000000000000268</c:v>
                </c:pt>
                <c:pt idx="13">
                  <c:v>0.98</c:v>
                </c:pt>
                <c:pt idx="14">
                  <c:v>1.04</c:v>
                </c:pt>
                <c:pt idx="15">
                  <c:v>1.1100000000000001</c:v>
                </c:pt>
                <c:pt idx="16">
                  <c:v>1.1499999999999921</c:v>
                </c:pt>
                <c:pt idx="17">
                  <c:v>1.1399999999999921</c:v>
                </c:pt>
                <c:pt idx="18">
                  <c:v>1.1900000000000071</c:v>
                </c:pt>
                <c:pt idx="19">
                  <c:v>1.1900000000000071</c:v>
                </c:pt>
                <c:pt idx="20">
                  <c:v>1.3</c:v>
                </c:pt>
                <c:pt idx="21">
                  <c:v>1.43</c:v>
                </c:pt>
                <c:pt idx="22">
                  <c:v>1.56</c:v>
                </c:pt>
                <c:pt idx="23">
                  <c:v>1.53</c:v>
                </c:pt>
                <c:pt idx="24">
                  <c:v>1.51</c:v>
                </c:pt>
                <c:pt idx="25">
                  <c:v>1.43</c:v>
                </c:pt>
                <c:pt idx="26">
                  <c:v>1.48</c:v>
                </c:pt>
                <c:pt idx="27">
                  <c:v>1.59</c:v>
                </c:pt>
                <c:pt idx="28">
                  <c:v>1.7000000000000044</c:v>
                </c:pt>
                <c:pt idx="29">
                  <c:v>1.81</c:v>
                </c:pt>
                <c:pt idx="30">
                  <c:v>1.86</c:v>
                </c:pt>
                <c:pt idx="31">
                  <c:v>1.6500000000000001</c:v>
                </c:pt>
                <c:pt idx="32">
                  <c:v>1.53</c:v>
                </c:pt>
                <c:pt idx="33">
                  <c:v>1.05</c:v>
                </c:pt>
                <c:pt idx="34">
                  <c:v>0.74000000000000354</c:v>
                </c:pt>
                <c:pt idx="35">
                  <c:v>0.61000000000000065</c:v>
                </c:pt>
                <c:pt idx="36">
                  <c:v>0.73000000000000065</c:v>
                </c:pt>
                <c:pt idx="37">
                  <c:v>0.66000000000000458</c:v>
                </c:pt>
                <c:pt idx="38">
                  <c:v>0.65000000000000413</c:v>
                </c:pt>
                <c:pt idx="39">
                  <c:v>0.64000000000000401</c:v>
                </c:pt>
                <c:pt idx="40">
                  <c:v>0.70000000000000062</c:v>
                </c:pt>
                <c:pt idx="41">
                  <c:v>0.85000000000000064</c:v>
                </c:pt>
                <c:pt idx="42">
                  <c:v>0.75000000000000366</c:v>
                </c:pt>
                <c:pt idx="43">
                  <c:v>0.91</c:v>
                </c:pt>
                <c:pt idx="44">
                  <c:v>0.95000000000000062</c:v>
                </c:pt>
                <c:pt idx="45">
                  <c:v>1.01</c:v>
                </c:pt>
                <c:pt idx="46">
                  <c:v>1.08</c:v>
                </c:pt>
                <c:pt idx="47">
                  <c:v>1.1900000000000071</c:v>
                </c:pt>
                <c:pt idx="48">
                  <c:v>1.31</c:v>
                </c:pt>
                <c:pt idx="49">
                  <c:v>1.28</c:v>
                </c:pt>
                <c:pt idx="50">
                  <c:v>1.1399999999999921</c:v>
                </c:pt>
                <c:pt idx="51">
                  <c:v>1.1399999999999921</c:v>
                </c:pt>
                <c:pt idx="52">
                  <c:v>1.08</c:v>
                </c:pt>
                <c:pt idx="53">
                  <c:v>1.04</c:v>
                </c:pt>
                <c:pt idx="54">
                  <c:v>1.01</c:v>
                </c:pt>
                <c:pt idx="55">
                  <c:v>1.07</c:v>
                </c:pt>
                <c:pt idx="56">
                  <c:v>1.1299999999999919</c:v>
                </c:pt>
                <c:pt idx="57">
                  <c:v>1.23</c:v>
                </c:pt>
                <c:pt idx="58">
                  <c:v>1.25</c:v>
                </c:pt>
                <c:pt idx="59">
                  <c:v>1.3</c:v>
                </c:pt>
                <c:pt idx="60">
                  <c:v>1.35</c:v>
                </c:pt>
                <c:pt idx="61">
                  <c:v>1.48</c:v>
                </c:pt>
                <c:pt idx="62">
                  <c:v>1.4</c:v>
                </c:pt>
                <c:pt idx="63">
                  <c:v>1.45</c:v>
                </c:pt>
                <c:pt idx="64">
                  <c:v>1.52</c:v>
                </c:pt>
                <c:pt idx="65">
                  <c:v>1.52</c:v>
                </c:pt>
                <c:pt idx="66">
                  <c:v>1.53</c:v>
                </c:pt>
                <c:pt idx="67">
                  <c:v>1.53</c:v>
                </c:pt>
                <c:pt idx="68">
                  <c:v>1.56</c:v>
                </c:pt>
                <c:pt idx="69">
                  <c:v>1.47</c:v>
                </c:pt>
                <c:pt idx="70">
                  <c:v>1.46</c:v>
                </c:pt>
                <c:pt idx="71">
                  <c:v>1.4</c:v>
                </c:pt>
                <c:pt idx="72">
                  <c:v>1.29</c:v>
                </c:pt>
                <c:pt idx="73">
                  <c:v>1.22</c:v>
                </c:pt>
                <c:pt idx="74">
                  <c:v>1.26</c:v>
                </c:pt>
                <c:pt idx="75">
                  <c:v>1.2</c:v>
                </c:pt>
                <c:pt idx="76">
                  <c:v>0.95000000000000062</c:v>
                </c:pt>
                <c:pt idx="77">
                  <c:v>0.79</c:v>
                </c:pt>
                <c:pt idx="78">
                  <c:v>0.88000000000000245</c:v>
                </c:pt>
                <c:pt idx="79">
                  <c:v>0.9</c:v>
                </c:pt>
                <c:pt idx="80">
                  <c:v>0.91</c:v>
                </c:pt>
                <c:pt idx="81">
                  <c:v>0.96000000000000063</c:v>
                </c:pt>
                <c:pt idx="82">
                  <c:v>0.89000000000000268</c:v>
                </c:pt>
                <c:pt idx="83">
                  <c:v>0.8</c:v>
                </c:pt>
                <c:pt idx="84">
                  <c:v>0.84000000000000064</c:v>
                </c:pt>
                <c:pt idx="85">
                  <c:v>0.87000000000000355</c:v>
                </c:pt>
              </c:numCache>
            </c:numRef>
          </c:val>
        </c:ser>
        <c:marker val="1"/>
        <c:axId val="44472960"/>
        <c:axId val="44495232"/>
      </c:lineChart>
      <c:dateAx>
        <c:axId val="44472960"/>
        <c:scaling>
          <c:orientation val="minMax"/>
        </c:scaling>
        <c:axPos val="b"/>
        <c:majorGridlines/>
        <c:numFmt formatCode="mmm\-yy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 baseline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44495232"/>
        <c:crosses val="autoZero"/>
        <c:auto val="1"/>
        <c:lblOffset val="100"/>
      </c:dateAx>
      <c:valAx>
        <c:axId val="44495232"/>
        <c:scaling>
          <c:orientation val="minMax"/>
        </c:scaling>
        <c:axPos val="l"/>
        <c:majorGridlines/>
        <c:numFmt formatCode="0.00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 i="0" baseline="0"/>
            </a:pPr>
            <a:endParaRPr lang="es-MX"/>
          </a:p>
        </c:txPr>
        <c:crossAx val="44472960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plotVisOnly val="1"/>
  </c:chart>
  <c:spPr>
    <a:noFill/>
    <a:ln w="38100">
      <a:solidFill>
        <a:srgbClr val="0000CC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es-MX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6.3681873468698885E-2"/>
          <c:y val="0.11546741842454845"/>
          <c:w val="0.89152132036710452"/>
          <c:h val="0.75079540983303283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'Grafica 2'!$B$2:$C$135</c:f>
              <c:multiLvlStrCache>
                <c:ptCount val="13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  <c:pt idx="120">
                    <c:v>Ene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Abr</c:v>
                  </c:pt>
                  <c:pt idx="124">
                    <c:v>May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Ago</c:v>
                  </c:pt>
                  <c:pt idx="128">
                    <c:v>Sep</c:v>
                  </c:pt>
                  <c:pt idx="129">
                    <c:v>Oct</c:v>
                  </c:pt>
                  <c:pt idx="130">
                    <c:v>Nov</c:v>
                  </c:pt>
                  <c:pt idx="131">
                    <c:v>Dic</c:v>
                  </c:pt>
                  <c:pt idx="132">
                    <c:v>Ene</c:v>
                  </c:pt>
                  <c:pt idx="133">
                    <c:v>Feb</c:v>
                  </c:pt>
                </c:lvl>
                <c:lvl>
                  <c:pt idx="0">
                    <c:v>2002</c:v>
                  </c:pt>
                  <c:pt idx="12">
                    <c:v>2003</c:v>
                  </c:pt>
                  <c:pt idx="24">
                    <c:v>2004</c:v>
                  </c:pt>
                  <c:pt idx="36">
                    <c:v>2005</c:v>
                  </c:pt>
                  <c:pt idx="48">
                    <c:v>2006</c:v>
                  </c:pt>
                  <c:pt idx="60">
                    <c:v>2007</c:v>
                  </c:pt>
                  <c:pt idx="72">
                    <c:v>2008</c:v>
                  </c:pt>
                  <c:pt idx="84">
                    <c:v>2009</c:v>
                  </c:pt>
                  <c:pt idx="96">
                    <c:v>2010</c:v>
                  </c:pt>
                  <c:pt idx="108">
                    <c:v>2011</c:v>
                  </c:pt>
                  <c:pt idx="120">
                    <c:v>2012</c:v>
                  </c:pt>
                  <c:pt idx="132">
                    <c:v>2013</c:v>
                  </c:pt>
                </c:lvl>
              </c:multiLvlStrCache>
            </c:multiLvlStrRef>
          </c:cat>
          <c:val>
            <c:numRef>
              <c:f>'Grafica 2'!$D$2:$D$135</c:f>
              <c:numCache>
                <c:formatCode>0.00</c:formatCode>
                <c:ptCount val="134"/>
                <c:pt idx="0">
                  <c:v>4.6715584415584406</c:v>
                </c:pt>
                <c:pt idx="1">
                  <c:v>4.6368831168831184</c:v>
                </c:pt>
                <c:pt idx="2">
                  <c:v>4.8154545454545445</c:v>
                </c:pt>
                <c:pt idx="3">
                  <c:v>5.0762337662337798</c:v>
                </c:pt>
                <c:pt idx="4">
                  <c:v>5.4841558441558345</c:v>
                </c:pt>
                <c:pt idx="5">
                  <c:v>5.5992207792207784</c:v>
                </c:pt>
                <c:pt idx="6">
                  <c:v>5.4041558441558308</c:v>
                </c:pt>
                <c:pt idx="7">
                  <c:v>5.4210389610389615</c:v>
                </c:pt>
                <c:pt idx="8">
                  <c:v>5.7131168831168795</c:v>
                </c:pt>
                <c:pt idx="9">
                  <c:v>6.072337662337663</c:v>
                </c:pt>
                <c:pt idx="10">
                  <c:v>6.1563636363636434</c:v>
                </c:pt>
                <c:pt idx="11">
                  <c:v>6.2732467532467524</c:v>
                </c:pt>
                <c:pt idx="12">
                  <c:v>6.5748051948051938</c:v>
                </c:pt>
                <c:pt idx="13">
                  <c:v>6.5250649350649343</c:v>
                </c:pt>
                <c:pt idx="14">
                  <c:v>6.5250649350649343</c:v>
                </c:pt>
                <c:pt idx="15">
                  <c:v>6.531038961038961</c:v>
                </c:pt>
                <c:pt idx="16">
                  <c:v>6.5254545454545365</c:v>
                </c:pt>
                <c:pt idx="17">
                  <c:v>6.5340259740259645</c:v>
                </c:pt>
                <c:pt idx="18">
                  <c:v>6.5351948051948074</c:v>
                </c:pt>
                <c:pt idx="19">
                  <c:v>6.5641558441558221</c:v>
                </c:pt>
                <c:pt idx="20">
                  <c:v>6.5875324675324665</c:v>
                </c:pt>
                <c:pt idx="21">
                  <c:v>6.6183116883116888</c:v>
                </c:pt>
                <c:pt idx="22">
                  <c:v>6.6425974025973975</c:v>
                </c:pt>
                <c:pt idx="23">
                  <c:v>6.6796103896103904</c:v>
                </c:pt>
                <c:pt idx="24">
                  <c:v>6.7279220779220745</c:v>
                </c:pt>
                <c:pt idx="25">
                  <c:v>6.810649350649352</c:v>
                </c:pt>
                <c:pt idx="26">
                  <c:v>6.8940259740259542</c:v>
                </c:pt>
                <c:pt idx="27">
                  <c:v>6.9728571428571424</c:v>
                </c:pt>
                <c:pt idx="28">
                  <c:v>7.0616883116883136</c:v>
                </c:pt>
                <c:pt idx="29">
                  <c:v>7.1494805194805062</c:v>
                </c:pt>
                <c:pt idx="30">
                  <c:v>7.2396103896104034</c:v>
                </c:pt>
                <c:pt idx="31">
                  <c:v>7.3619480519480547</c:v>
                </c:pt>
                <c:pt idx="32">
                  <c:v>7.4906493506493534</c:v>
                </c:pt>
                <c:pt idx="33">
                  <c:v>7.621818181818182</c:v>
                </c:pt>
                <c:pt idx="34">
                  <c:v>7.7533766233766324</c:v>
                </c:pt>
                <c:pt idx="35">
                  <c:v>7.8890909090909096</c:v>
                </c:pt>
                <c:pt idx="36">
                  <c:v>7.9450649350649334</c:v>
                </c:pt>
                <c:pt idx="37">
                  <c:v>8.0110389610389579</c:v>
                </c:pt>
                <c:pt idx="38">
                  <c:v>8.0672727272726998</c:v>
                </c:pt>
                <c:pt idx="39">
                  <c:v>8.1214285714285683</c:v>
                </c:pt>
                <c:pt idx="40">
                  <c:v>8.1935064935065007</c:v>
                </c:pt>
                <c:pt idx="41">
                  <c:v>8.2403896103896148</c:v>
                </c:pt>
                <c:pt idx="42">
                  <c:v>8.2972727272726861</c:v>
                </c:pt>
                <c:pt idx="43">
                  <c:v>8.3597402597403292</c:v>
                </c:pt>
                <c:pt idx="44">
                  <c:v>8.4284415584415608</c:v>
                </c:pt>
                <c:pt idx="45">
                  <c:v>8.5692207792207817</c:v>
                </c:pt>
                <c:pt idx="46">
                  <c:v>8.7787428571428556</c:v>
                </c:pt>
                <c:pt idx="47">
                  <c:v>8.8870212765957461</c:v>
                </c:pt>
                <c:pt idx="48">
                  <c:v>8.914255319148964</c:v>
                </c:pt>
                <c:pt idx="49">
                  <c:v>8.9503191489361651</c:v>
                </c:pt>
                <c:pt idx="50">
                  <c:v>8.9823272606383018</c:v>
                </c:pt>
                <c:pt idx="51">
                  <c:v>9.0025531914893708</c:v>
                </c:pt>
                <c:pt idx="52">
                  <c:v>9.0344017553191485</c:v>
                </c:pt>
                <c:pt idx="53">
                  <c:v>9.0611337712766034</c:v>
                </c:pt>
                <c:pt idx="54">
                  <c:v>9.0898299361702168</c:v>
                </c:pt>
                <c:pt idx="55">
                  <c:v>9.1253393882978759</c:v>
                </c:pt>
                <c:pt idx="56">
                  <c:v>9.152923409574468</c:v>
                </c:pt>
                <c:pt idx="57">
                  <c:v>9.1857500691489733</c:v>
                </c:pt>
                <c:pt idx="58">
                  <c:v>9.2156914893616975</c:v>
                </c:pt>
                <c:pt idx="59">
                  <c:v>9.2435638297872398</c:v>
                </c:pt>
                <c:pt idx="60">
                  <c:v>9.2795744680851104</c:v>
                </c:pt>
                <c:pt idx="61">
                  <c:v>9.3113829787234046</c:v>
                </c:pt>
                <c:pt idx="62">
                  <c:v>9.3367553191489723</c:v>
                </c:pt>
                <c:pt idx="63">
                  <c:v>9.3699468085106794</c:v>
                </c:pt>
                <c:pt idx="64">
                  <c:v>9.4038829787234324</c:v>
                </c:pt>
                <c:pt idx="65">
                  <c:v>9.4267021276595759</c:v>
                </c:pt>
                <c:pt idx="66">
                  <c:v>9.8080319148936201</c:v>
                </c:pt>
                <c:pt idx="67">
                  <c:v>9.4930851063829795</c:v>
                </c:pt>
                <c:pt idx="68">
                  <c:v>9.5273936170212821</c:v>
                </c:pt>
                <c:pt idx="69">
                  <c:v>9.5273936170212821</c:v>
                </c:pt>
                <c:pt idx="70">
                  <c:v>9.5273936170212821</c:v>
                </c:pt>
                <c:pt idx="71">
                  <c:v>9.5273936170212821</c:v>
                </c:pt>
                <c:pt idx="72">
                  <c:v>9.5604255319148965</c:v>
                </c:pt>
                <c:pt idx="73">
                  <c:v>9.5955851063830035</c:v>
                </c:pt>
                <c:pt idx="74">
                  <c:v>9.6197340425531888</c:v>
                </c:pt>
                <c:pt idx="75">
                  <c:v>9.6481914893616612</c:v>
                </c:pt>
                <c:pt idx="76">
                  <c:v>9.6835106382978733</c:v>
                </c:pt>
                <c:pt idx="77">
                  <c:v>9.744787234042553</c:v>
                </c:pt>
                <c:pt idx="78">
                  <c:v>9.8080319148936201</c:v>
                </c:pt>
                <c:pt idx="79">
                  <c:v>9.8771276595744624</c:v>
                </c:pt>
                <c:pt idx="80">
                  <c:v>9.9710106382978729</c:v>
                </c:pt>
                <c:pt idx="81">
                  <c:v>10.074893617021274</c:v>
                </c:pt>
                <c:pt idx="82">
                  <c:v>10.190212765957448</c:v>
                </c:pt>
                <c:pt idx="83">
                  <c:v>10.306648936170244</c:v>
                </c:pt>
                <c:pt idx="84">
                  <c:v>9.2884042553191577</c:v>
                </c:pt>
                <c:pt idx="85">
                  <c:v>9.2884042553191577</c:v>
                </c:pt>
                <c:pt idx="86">
                  <c:v>9.2926595744681251</c:v>
                </c:pt>
                <c:pt idx="87">
                  <c:v>9.2966489361702198</c:v>
                </c:pt>
                <c:pt idx="88">
                  <c:v>9.3005531914893727</c:v>
                </c:pt>
                <c:pt idx="89">
                  <c:v>9.293244680851048</c:v>
                </c:pt>
                <c:pt idx="90">
                  <c:v>9.3028191489361696</c:v>
                </c:pt>
                <c:pt idx="91">
                  <c:v>9.3046808510638268</c:v>
                </c:pt>
                <c:pt idx="92">
                  <c:v>9.2997340425531938</c:v>
                </c:pt>
                <c:pt idx="93">
                  <c:v>9.2977659574468117</c:v>
                </c:pt>
                <c:pt idx="94">
                  <c:v>9.3011702127659728</c:v>
                </c:pt>
                <c:pt idx="95">
                  <c:v>9.3031382978723567</c:v>
                </c:pt>
                <c:pt idx="96">
                  <c:v>8.08</c:v>
                </c:pt>
                <c:pt idx="97">
                  <c:v>8.1300000000000008</c:v>
                </c:pt>
                <c:pt idx="98">
                  <c:v>8.18</c:v>
                </c:pt>
                <c:pt idx="99">
                  <c:v>8.23</c:v>
                </c:pt>
                <c:pt idx="100">
                  <c:v>8.2800000000000011</c:v>
                </c:pt>
                <c:pt idx="101">
                  <c:v>8.33</c:v>
                </c:pt>
                <c:pt idx="102">
                  <c:v>8.3800000000000008</c:v>
                </c:pt>
                <c:pt idx="103">
                  <c:v>8.43</c:v>
                </c:pt>
                <c:pt idx="104">
                  <c:v>8.48</c:v>
                </c:pt>
                <c:pt idx="105">
                  <c:v>8.5300000000000011</c:v>
                </c:pt>
                <c:pt idx="106">
                  <c:v>8.58</c:v>
                </c:pt>
                <c:pt idx="107">
                  <c:v>8.6300000000000008</c:v>
                </c:pt>
                <c:pt idx="108">
                  <c:v>8.68</c:v>
                </c:pt>
                <c:pt idx="109">
                  <c:v>8.73</c:v>
                </c:pt>
                <c:pt idx="110">
                  <c:v>8.7800000000000011</c:v>
                </c:pt>
                <c:pt idx="111">
                  <c:v>8.83</c:v>
                </c:pt>
                <c:pt idx="112">
                  <c:v>8.8800000000000008</c:v>
                </c:pt>
                <c:pt idx="113">
                  <c:v>8.93</c:v>
                </c:pt>
                <c:pt idx="114">
                  <c:v>8.98</c:v>
                </c:pt>
                <c:pt idx="115">
                  <c:v>9.0500000000000007</c:v>
                </c:pt>
                <c:pt idx="116">
                  <c:v>9.120000000000001</c:v>
                </c:pt>
                <c:pt idx="117">
                  <c:v>9.19</c:v>
                </c:pt>
                <c:pt idx="118">
                  <c:v>9.26</c:v>
                </c:pt>
                <c:pt idx="119">
                  <c:v>9.34</c:v>
                </c:pt>
                <c:pt idx="120">
                  <c:v>9.41</c:v>
                </c:pt>
                <c:pt idx="121">
                  <c:v>9.48</c:v>
                </c:pt>
                <c:pt idx="122">
                  <c:v>9.5500000000000007</c:v>
                </c:pt>
                <c:pt idx="123">
                  <c:v>9.620000000000001</c:v>
                </c:pt>
                <c:pt idx="124">
                  <c:v>9.69</c:v>
                </c:pt>
                <c:pt idx="125">
                  <c:v>9.76</c:v>
                </c:pt>
                <c:pt idx="126">
                  <c:v>9.83</c:v>
                </c:pt>
                <c:pt idx="127">
                  <c:v>9.9</c:v>
                </c:pt>
                <c:pt idx="128">
                  <c:v>9.9700000000000006</c:v>
                </c:pt>
                <c:pt idx="129">
                  <c:v>10.040000000000001</c:v>
                </c:pt>
                <c:pt idx="130">
                  <c:v>10.11</c:v>
                </c:pt>
                <c:pt idx="131">
                  <c:v>10.18</c:v>
                </c:pt>
                <c:pt idx="132">
                  <c:v>10.25</c:v>
                </c:pt>
                <c:pt idx="133">
                  <c:v>10.32</c:v>
                </c:pt>
              </c:numCache>
            </c:numRef>
          </c:val>
        </c:ser>
        <c:marker val="1"/>
        <c:axId val="44506496"/>
        <c:axId val="44520576"/>
      </c:lineChart>
      <c:catAx>
        <c:axId val="44506496"/>
        <c:scaling>
          <c:orientation val="minMax"/>
        </c:scaling>
        <c:axPos val="b"/>
        <c:tickLblPos val="nextTo"/>
        <c:spPr>
          <a:ln w="25400">
            <a:solidFill>
              <a:sysClr val="windowText" lastClr="000000"/>
            </a:solidFill>
          </a:ln>
        </c:spPr>
        <c:crossAx val="44520576"/>
        <c:crosses val="autoZero"/>
        <c:auto val="1"/>
        <c:lblAlgn val="ctr"/>
        <c:lblOffset val="100"/>
      </c:catAx>
      <c:valAx>
        <c:axId val="44520576"/>
        <c:scaling>
          <c:orientation val="minMax"/>
        </c:scaling>
        <c:axPos val="l"/>
        <c:majorGridlines/>
        <c:numFmt formatCode="0.00" sourceLinked="1"/>
        <c:tickLblPos val="nextTo"/>
        <c:spPr>
          <a:ln w="25400">
            <a:solidFill>
              <a:schemeClr val="tx1"/>
            </a:solidFill>
          </a:ln>
        </c:spPr>
        <c:crossAx val="44506496"/>
        <c:crosses val="autoZero"/>
        <c:crossBetween val="between"/>
        <c:majorUnit val="1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</c:spPr>
    </c:plotArea>
    <c:plotVisOnly val="1"/>
  </c:chart>
  <c:spPr>
    <a:gradFill flip="none" rotWithShape="1"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  <a:ln w="25400">
      <a:solidFill>
        <a:srgbClr val="0000CC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0.1016408645280695"/>
          <c:y val="0.10960671916010516"/>
          <c:w val="0.82389741907261582"/>
          <c:h val="0.73599985418489655"/>
        </c:manualLayout>
      </c:layout>
      <c:barChart>
        <c:barDir val="col"/>
        <c:grouping val="clustered"/>
        <c:ser>
          <c:idx val="0"/>
          <c:order val="0"/>
          <c:tx>
            <c:strRef>
              <c:f>Produccion!$D$2</c:f>
              <c:strCache>
                <c:ptCount val="1"/>
                <c:pt idx="0">
                  <c:v>PROD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Produccion!$C$3:$C$12</c:f>
              <c:strCache>
                <c:ptCount val="10"/>
                <c:pt idx="0">
                  <c:v> 2003</c:v>
                </c:pt>
                <c:pt idx="1">
                  <c:v> 2004</c:v>
                </c:pt>
                <c:pt idx="2">
                  <c:v> 2005</c:v>
                </c:pt>
                <c:pt idx="3">
                  <c:v> 2006</c:v>
                </c:pt>
                <c:pt idx="4">
                  <c:v> 2007</c:v>
                </c:pt>
                <c:pt idx="5">
                  <c:v> 2008</c:v>
                </c:pt>
                <c:pt idx="6">
                  <c:v> 2009</c:v>
                </c:pt>
                <c:pt idx="7">
                  <c:v> 2010</c:v>
                </c:pt>
                <c:pt idx="8">
                  <c:v> 2011</c:v>
                </c:pt>
                <c:pt idx="9">
                  <c:v> 2012</c:v>
                </c:pt>
              </c:strCache>
            </c:strRef>
          </c:cat>
          <c:val>
            <c:numRef>
              <c:f>Produccion!$D$3:$D$12</c:f>
              <c:numCache>
                <c:formatCode>#,##0</c:formatCode>
                <c:ptCount val="10"/>
                <c:pt idx="0">
                  <c:v>501863.56037904264</c:v>
                </c:pt>
                <c:pt idx="1">
                  <c:v>511859.05296654493</c:v>
                </c:pt>
                <c:pt idx="2">
                  <c:v>470501.81034703623</c:v>
                </c:pt>
                <c:pt idx="3">
                  <c:v>502216.00117255392</c:v>
                </c:pt>
                <c:pt idx="4">
                  <c:v>749020.32023768441</c:v>
                </c:pt>
                <c:pt idx="5">
                  <c:v>698500.49964374211</c:v>
                </c:pt>
                <c:pt idx="6">
                  <c:v>701433.1066304585</c:v>
                </c:pt>
                <c:pt idx="7">
                  <c:v>595123.74927953398</c:v>
                </c:pt>
                <c:pt idx="8">
                  <c:v>587499.49526809691</c:v>
                </c:pt>
                <c:pt idx="9">
                  <c:v>523000</c:v>
                </c:pt>
              </c:numCache>
            </c:numRef>
          </c:val>
        </c:ser>
        <c:ser>
          <c:idx val="1"/>
          <c:order val="1"/>
          <c:tx>
            <c:strRef>
              <c:f>Produccion!$E$2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Produccion!$C$3:$C$12</c:f>
              <c:strCache>
                <c:ptCount val="10"/>
                <c:pt idx="0">
                  <c:v> 2003</c:v>
                </c:pt>
                <c:pt idx="1">
                  <c:v> 2004</c:v>
                </c:pt>
                <c:pt idx="2">
                  <c:v> 2005</c:v>
                </c:pt>
                <c:pt idx="3">
                  <c:v> 2006</c:v>
                </c:pt>
                <c:pt idx="4">
                  <c:v> 2007</c:v>
                </c:pt>
                <c:pt idx="5">
                  <c:v> 2008</c:v>
                </c:pt>
                <c:pt idx="6">
                  <c:v> 2009</c:v>
                </c:pt>
                <c:pt idx="7">
                  <c:v> 2010</c:v>
                </c:pt>
                <c:pt idx="8">
                  <c:v> 2011</c:v>
                </c:pt>
                <c:pt idx="9">
                  <c:v> 2012</c:v>
                </c:pt>
              </c:strCache>
            </c:strRef>
          </c:cat>
          <c:val>
            <c:numRef>
              <c:f>Produccion!$E$3:$E$12</c:f>
              <c:numCache>
                <c:formatCode>#,##0</c:formatCode>
                <c:ptCount val="10"/>
                <c:pt idx="0">
                  <c:v>519883</c:v>
                </c:pt>
                <c:pt idx="1">
                  <c:v>575473</c:v>
                </c:pt>
                <c:pt idx="2">
                  <c:v>629063</c:v>
                </c:pt>
                <c:pt idx="3">
                  <c:v>672486</c:v>
                </c:pt>
                <c:pt idx="4">
                  <c:v>974360</c:v>
                </c:pt>
                <c:pt idx="5">
                  <c:v>958808</c:v>
                </c:pt>
                <c:pt idx="6">
                  <c:v>926582</c:v>
                </c:pt>
                <c:pt idx="7">
                  <c:v>802270</c:v>
                </c:pt>
                <c:pt idx="8">
                  <c:v>788922</c:v>
                </c:pt>
                <c:pt idx="9">
                  <c:v>958808</c:v>
                </c:pt>
              </c:numCache>
            </c:numRef>
          </c:val>
        </c:ser>
        <c:axId val="70864256"/>
        <c:axId val="70890624"/>
      </c:barChart>
      <c:catAx>
        <c:axId val="70864256"/>
        <c:scaling>
          <c:orientation val="minMax"/>
        </c:scaling>
        <c:axPos val="b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es-MX"/>
          </a:p>
        </c:txPr>
        <c:crossAx val="70890624"/>
        <c:crosses val="autoZero"/>
        <c:auto val="1"/>
        <c:lblAlgn val="ctr"/>
        <c:lblOffset val="100"/>
      </c:catAx>
      <c:valAx>
        <c:axId val="70890624"/>
        <c:scaling>
          <c:orientation val="minMax"/>
        </c:scaling>
        <c:axPos val="l"/>
        <c:majorGridlines/>
        <c:numFmt formatCode="#,##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es-MX"/>
          </a:p>
        </c:txPr>
        <c:crossAx val="70864256"/>
        <c:crosses val="autoZero"/>
        <c:crossBetween val="between"/>
        <c:majorUnit val="100000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</c:spPr>
    </c:plotArea>
    <c:legend>
      <c:legendPos val="r"/>
      <c:layout>
        <c:manualLayout>
          <c:xMode val="edge"/>
          <c:yMode val="edge"/>
          <c:x val="0.93035487751531065"/>
          <c:y val="0.46836497521143289"/>
          <c:w val="6.9645122484689376E-2"/>
          <c:h val="6.697375328083989E-2"/>
        </c:manualLayout>
      </c:layout>
    </c:legend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  <a:ln w="25400">
      <a:solidFill>
        <a:srgbClr val="0000CC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9.1713295097372097E-2"/>
          <c:y val="0.12153441236512109"/>
          <c:w val="0.86548835099316301"/>
          <c:h val="0.69572776319626717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multiLvlStrRef>
              <c:f>Hoja1!$B$6:$C$137</c:f>
              <c:multiLvlStrCache>
                <c:ptCount val="13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  <c:pt idx="120">
                    <c:v>Ene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Abr</c:v>
                  </c:pt>
                  <c:pt idx="124">
                    <c:v>May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Ago</c:v>
                  </c:pt>
                  <c:pt idx="128">
                    <c:v>Sep</c:v>
                  </c:pt>
                  <c:pt idx="129">
                    <c:v>Oct</c:v>
                  </c:pt>
                  <c:pt idx="130">
                    <c:v>Nov</c:v>
                  </c:pt>
                  <c:pt idx="131">
                    <c:v>Dic</c:v>
                  </c:pt>
                </c:lvl>
                <c:lvl>
                  <c:pt idx="0">
                    <c:v>2002</c:v>
                  </c:pt>
                  <c:pt idx="12">
                    <c:v>2003</c:v>
                  </c:pt>
                  <c:pt idx="24">
                    <c:v>2004</c:v>
                  </c:pt>
                  <c:pt idx="36">
                    <c:v>2005</c:v>
                  </c:pt>
                  <c:pt idx="48">
                    <c:v>2006</c:v>
                  </c:pt>
                  <c:pt idx="60">
                    <c:v>2007</c:v>
                  </c:pt>
                  <c:pt idx="72">
                    <c:v>2008</c:v>
                  </c:pt>
                  <c:pt idx="84">
                    <c:v>2009</c:v>
                  </c:pt>
                  <c:pt idx="96">
                    <c:v>2010</c:v>
                  </c:pt>
                  <c:pt idx="108">
                    <c:v>2011</c:v>
                  </c:pt>
                  <c:pt idx="120">
                    <c:v>2012</c:v>
                  </c:pt>
                </c:lvl>
              </c:multiLvlStrCache>
            </c:multiLvlStrRef>
          </c:cat>
          <c:val>
            <c:numRef>
              <c:f>Hoja1!$D$6:$D$137</c:f>
              <c:numCache>
                <c:formatCode>#,##0.00</c:formatCode>
                <c:ptCount val="132"/>
                <c:pt idx="0">
                  <c:v>435.8</c:v>
                </c:pt>
                <c:pt idx="1">
                  <c:v>431</c:v>
                </c:pt>
                <c:pt idx="2">
                  <c:v>432.86666666666702</c:v>
                </c:pt>
                <c:pt idx="3">
                  <c:v>455</c:v>
                </c:pt>
                <c:pt idx="4">
                  <c:v>460.73333333333335</c:v>
                </c:pt>
                <c:pt idx="5">
                  <c:v>460.06666666666672</c:v>
                </c:pt>
                <c:pt idx="6">
                  <c:v>462.66666666666708</c:v>
                </c:pt>
                <c:pt idx="7">
                  <c:v>462.06666666666672</c:v>
                </c:pt>
                <c:pt idx="8">
                  <c:v>494.73333333333335</c:v>
                </c:pt>
                <c:pt idx="9">
                  <c:v>514.06666666666672</c:v>
                </c:pt>
                <c:pt idx="10">
                  <c:v>519.26666666666665</c:v>
                </c:pt>
                <c:pt idx="11">
                  <c:v>509.4666666666667</c:v>
                </c:pt>
                <c:pt idx="12">
                  <c:v>526.6</c:v>
                </c:pt>
                <c:pt idx="13">
                  <c:v>549.4666666666667</c:v>
                </c:pt>
                <c:pt idx="14">
                  <c:v>607.26666666666665</c:v>
                </c:pt>
                <c:pt idx="15">
                  <c:v>571.93333333333351</c:v>
                </c:pt>
                <c:pt idx="16">
                  <c:v>540.6</c:v>
                </c:pt>
                <c:pt idx="17">
                  <c:v>560.3333333333336</c:v>
                </c:pt>
                <c:pt idx="18">
                  <c:v>554.86666666666667</c:v>
                </c:pt>
                <c:pt idx="19">
                  <c:v>549.06666666666672</c:v>
                </c:pt>
                <c:pt idx="20">
                  <c:v>551.4</c:v>
                </c:pt>
                <c:pt idx="21">
                  <c:v>522.06666666666672</c:v>
                </c:pt>
                <c:pt idx="22">
                  <c:v>526.93333333333351</c:v>
                </c:pt>
                <c:pt idx="23">
                  <c:v>529.86666666666667</c:v>
                </c:pt>
                <c:pt idx="24">
                  <c:v>535.3333333333336</c:v>
                </c:pt>
                <c:pt idx="25">
                  <c:v>559.66666666666663</c:v>
                </c:pt>
                <c:pt idx="26">
                  <c:v>557.93333333333351</c:v>
                </c:pt>
                <c:pt idx="27">
                  <c:v>546.73333333333539</c:v>
                </c:pt>
                <c:pt idx="28">
                  <c:v>559.13333333333355</c:v>
                </c:pt>
                <c:pt idx="29">
                  <c:v>588.79999999999995</c:v>
                </c:pt>
                <c:pt idx="30">
                  <c:v>587.06666666666672</c:v>
                </c:pt>
                <c:pt idx="31">
                  <c:v>618</c:v>
                </c:pt>
                <c:pt idx="32">
                  <c:v>638.06666666666672</c:v>
                </c:pt>
                <c:pt idx="33">
                  <c:v>624.93333333333351</c:v>
                </c:pt>
                <c:pt idx="34">
                  <c:v>665.53333333333353</c:v>
                </c:pt>
                <c:pt idx="35">
                  <c:v>618.66666666666663</c:v>
                </c:pt>
                <c:pt idx="36">
                  <c:v>592.4</c:v>
                </c:pt>
                <c:pt idx="37">
                  <c:v>581.4</c:v>
                </c:pt>
                <c:pt idx="38">
                  <c:v>586.20000000000005</c:v>
                </c:pt>
                <c:pt idx="39">
                  <c:v>654.53333333333353</c:v>
                </c:pt>
                <c:pt idx="40">
                  <c:v>630.53333333333353</c:v>
                </c:pt>
                <c:pt idx="41">
                  <c:v>613.86666666666667</c:v>
                </c:pt>
                <c:pt idx="42">
                  <c:v>634.20000000000005</c:v>
                </c:pt>
                <c:pt idx="43">
                  <c:v>619.79999999999995</c:v>
                </c:pt>
                <c:pt idx="44">
                  <c:v>656.2</c:v>
                </c:pt>
                <c:pt idx="45">
                  <c:v>713.86666666666667</c:v>
                </c:pt>
                <c:pt idx="46">
                  <c:v>706.8</c:v>
                </c:pt>
                <c:pt idx="47">
                  <c:v>648.06666666666672</c:v>
                </c:pt>
                <c:pt idx="48">
                  <c:v>676.4</c:v>
                </c:pt>
                <c:pt idx="49">
                  <c:v>674.06666666666672</c:v>
                </c:pt>
                <c:pt idx="50">
                  <c:v>640.6</c:v>
                </c:pt>
                <c:pt idx="51">
                  <c:v>651.73333333333539</c:v>
                </c:pt>
                <c:pt idx="52">
                  <c:v>676.6</c:v>
                </c:pt>
                <c:pt idx="53">
                  <c:v>689.3333333333336</c:v>
                </c:pt>
                <c:pt idx="54">
                  <c:v>715.93333333333351</c:v>
                </c:pt>
                <c:pt idx="55">
                  <c:v>743.73333333333539</c:v>
                </c:pt>
                <c:pt idx="56">
                  <c:v>732</c:v>
                </c:pt>
                <c:pt idx="57">
                  <c:v>702</c:v>
                </c:pt>
                <c:pt idx="58">
                  <c:v>659.6</c:v>
                </c:pt>
                <c:pt idx="59">
                  <c:v>662.53333333333353</c:v>
                </c:pt>
                <c:pt idx="60">
                  <c:v>669.93333333333351</c:v>
                </c:pt>
                <c:pt idx="61">
                  <c:v>661.8</c:v>
                </c:pt>
                <c:pt idx="62">
                  <c:v>681.66666666666663</c:v>
                </c:pt>
                <c:pt idx="63">
                  <c:v>703.86666666666667</c:v>
                </c:pt>
                <c:pt idx="64">
                  <c:v>709.93333333333351</c:v>
                </c:pt>
                <c:pt idx="65">
                  <c:v>734.13333333333355</c:v>
                </c:pt>
                <c:pt idx="66">
                  <c:v>740.4</c:v>
                </c:pt>
                <c:pt idx="67">
                  <c:v>767.26666666666665</c:v>
                </c:pt>
                <c:pt idx="68">
                  <c:v>768.2</c:v>
                </c:pt>
                <c:pt idx="69">
                  <c:v>792.66666666666663</c:v>
                </c:pt>
                <c:pt idx="70">
                  <c:v>834</c:v>
                </c:pt>
                <c:pt idx="71">
                  <c:v>871.4</c:v>
                </c:pt>
                <c:pt idx="72">
                  <c:v>861.26666666666665</c:v>
                </c:pt>
                <c:pt idx="73">
                  <c:v>830.53333333333353</c:v>
                </c:pt>
                <c:pt idx="74">
                  <c:v>806.53333333333353</c:v>
                </c:pt>
                <c:pt idx="75">
                  <c:v>815.4666666666667</c:v>
                </c:pt>
                <c:pt idx="76">
                  <c:v>889.73333333333539</c:v>
                </c:pt>
                <c:pt idx="77">
                  <c:v>889.73333333333539</c:v>
                </c:pt>
                <c:pt idx="78">
                  <c:v>921.13333333333355</c:v>
                </c:pt>
                <c:pt idx="79">
                  <c:v>972.66666666666663</c:v>
                </c:pt>
                <c:pt idx="80">
                  <c:v>965</c:v>
                </c:pt>
                <c:pt idx="81">
                  <c:v>976.93333333333351</c:v>
                </c:pt>
                <c:pt idx="82">
                  <c:v>946.06666666666672</c:v>
                </c:pt>
                <c:pt idx="83">
                  <c:v>873.3333333333336</c:v>
                </c:pt>
                <c:pt idx="84">
                  <c:v>744.66666666666663</c:v>
                </c:pt>
                <c:pt idx="85">
                  <c:v>764.62558139534849</c:v>
                </c:pt>
                <c:pt idx="86">
                  <c:v>733.06666666666672</c:v>
                </c:pt>
                <c:pt idx="87">
                  <c:v>712.6</c:v>
                </c:pt>
                <c:pt idx="88">
                  <c:v>717.4</c:v>
                </c:pt>
                <c:pt idx="89">
                  <c:v>710.8</c:v>
                </c:pt>
                <c:pt idx="90">
                  <c:v>748.4666666666667</c:v>
                </c:pt>
                <c:pt idx="91">
                  <c:v>711.86542443064138</c:v>
                </c:pt>
                <c:pt idx="92">
                  <c:v>764.86666666666667</c:v>
                </c:pt>
                <c:pt idx="93">
                  <c:v>777.93333333333351</c:v>
                </c:pt>
                <c:pt idx="94">
                  <c:v>784.30307017543839</c:v>
                </c:pt>
                <c:pt idx="95">
                  <c:v>775.34979423868492</c:v>
                </c:pt>
                <c:pt idx="96">
                  <c:v>818.75869120654454</c:v>
                </c:pt>
                <c:pt idx="97">
                  <c:v>881.9268965517241</c:v>
                </c:pt>
                <c:pt idx="98">
                  <c:v>890.77969094922855</c:v>
                </c:pt>
                <c:pt idx="99">
                  <c:v>849.43422222222227</c:v>
                </c:pt>
                <c:pt idx="100">
                  <c:v>838.28571428571422</c:v>
                </c:pt>
                <c:pt idx="101">
                  <c:v>833.73245033112585</c:v>
                </c:pt>
                <c:pt idx="102">
                  <c:v>844.59358974358975</c:v>
                </c:pt>
                <c:pt idx="103">
                  <c:v>819.87461368653419</c:v>
                </c:pt>
                <c:pt idx="104">
                  <c:v>828.69237472767122</c:v>
                </c:pt>
                <c:pt idx="105">
                  <c:v>823.77732426303862</c:v>
                </c:pt>
                <c:pt idx="106">
                  <c:v>852.07303609341818</c:v>
                </c:pt>
                <c:pt idx="107">
                  <c:v>856</c:v>
                </c:pt>
                <c:pt idx="108">
                  <c:v>856</c:v>
                </c:pt>
                <c:pt idx="109">
                  <c:v>903.24370860927354</c:v>
                </c:pt>
                <c:pt idx="110">
                  <c:v>944.08067940552019</c:v>
                </c:pt>
                <c:pt idx="111">
                  <c:v>947.66090534979423</c:v>
                </c:pt>
                <c:pt idx="112">
                  <c:v>948.05696202531647</c:v>
                </c:pt>
                <c:pt idx="113">
                  <c:v>998.73333333333539</c:v>
                </c:pt>
                <c:pt idx="114">
                  <c:v>998.73333333333539</c:v>
                </c:pt>
                <c:pt idx="115">
                  <c:v>984.01324200913302</c:v>
                </c:pt>
                <c:pt idx="116">
                  <c:v>976.03498817966954</c:v>
                </c:pt>
                <c:pt idx="117">
                  <c:v>1039.59497716895</c:v>
                </c:pt>
                <c:pt idx="118">
                  <c:v>994.49137529137693</c:v>
                </c:pt>
                <c:pt idx="119">
                  <c:v>1006.343448275863</c:v>
                </c:pt>
                <c:pt idx="120">
                  <c:v>989.58848920863579</c:v>
                </c:pt>
                <c:pt idx="121">
                  <c:v>941.19502487562193</c:v>
                </c:pt>
                <c:pt idx="122">
                  <c:v>920.67506172839694</c:v>
                </c:pt>
                <c:pt idx="123">
                  <c:v>985.47972027972241</c:v>
                </c:pt>
                <c:pt idx="124">
                  <c:v>998.85931034482758</c:v>
                </c:pt>
                <c:pt idx="125">
                  <c:v>918.16738609112713</c:v>
                </c:pt>
                <c:pt idx="126">
                  <c:v>860.76594724220615</c:v>
                </c:pt>
                <c:pt idx="127">
                  <c:v>933.78775510204082</c:v>
                </c:pt>
                <c:pt idx="128">
                  <c:v>1022.496666666668</c:v>
                </c:pt>
                <c:pt idx="129">
                  <c:v>1036.2300254452964</c:v>
                </c:pt>
                <c:pt idx="130">
                  <c:v>1074.3561771561781</c:v>
                </c:pt>
                <c:pt idx="131">
                  <c:v>1100</c:v>
                </c:pt>
              </c:numCache>
            </c:numRef>
          </c:val>
        </c:ser>
        <c:marker val="1"/>
        <c:axId val="70892928"/>
        <c:axId val="70895104"/>
      </c:lineChart>
      <c:catAx>
        <c:axId val="7089292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/>
            </a:pPr>
            <a:endParaRPr lang="es-MX"/>
          </a:p>
        </c:txPr>
        <c:crossAx val="70895104"/>
        <c:crosses val="autoZero"/>
        <c:auto val="1"/>
        <c:lblAlgn val="ctr"/>
        <c:lblOffset val="100"/>
      </c:catAx>
      <c:valAx>
        <c:axId val="70895104"/>
        <c:scaling>
          <c:orientation val="minMax"/>
        </c:scaling>
        <c:axPos val="l"/>
        <c:majorGridlines/>
        <c:numFmt formatCode="#,##0.0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 b="1" i="0" baseline="0"/>
            </a:pPr>
            <a:endParaRPr lang="es-MX"/>
          </a:p>
        </c:txPr>
        <c:crossAx val="70892928"/>
        <c:crosses val="autoZero"/>
        <c:crossBetween val="between"/>
        <c:majorUnit val="100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</c:spPr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  <a:ln w="25400">
      <a:solidFill>
        <a:srgbClr val="0000CC"/>
      </a:solidFill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9.7912948381452772E-2"/>
          <c:y val="0.12257465733450001"/>
          <c:w val="0.8507833552056"/>
          <c:h val="0.7968727034120736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 w="31750"/>
            <a:scene3d>
              <a:camera prst="orthographicFront"/>
              <a:lightRig rig="threePt" dir="t"/>
            </a:scene3d>
            <a:sp3d prstMaterial="matte">
              <a:bevelT/>
            </a:sp3d>
          </c:spPr>
          <c:dLbls>
            <c:txPr>
              <a:bodyPr/>
              <a:lstStyle/>
              <a:p>
                <a:pPr>
                  <a:defRPr b="0"/>
                </a:pPr>
                <a:endParaRPr lang="es-MX"/>
              </a:p>
            </c:txPr>
            <c:showVal val="1"/>
          </c:dLbls>
          <c:cat>
            <c:strRef>
              <c:f>Consumo!$B$18:$B$27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Consumo!$C$18:$C$27</c:f>
              <c:numCache>
                <c:formatCode>#,##0</c:formatCode>
                <c:ptCount val="10"/>
                <c:pt idx="0">
                  <c:v>2286647</c:v>
                </c:pt>
                <c:pt idx="1">
                  <c:v>2339409</c:v>
                </c:pt>
                <c:pt idx="2">
                  <c:v>2293981</c:v>
                </c:pt>
                <c:pt idx="3">
                  <c:v>2076279</c:v>
                </c:pt>
                <c:pt idx="4">
                  <c:v>2063055</c:v>
                </c:pt>
                <c:pt idx="5">
                  <c:v>1980072</c:v>
                </c:pt>
                <c:pt idx="6">
                  <c:v>1838451</c:v>
                </c:pt>
                <c:pt idx="7">
                  <c:v>1851762</c:v>
                </c:pt>
                <c:pt idx="8">
                  <c:v>1654412</c:v>
                </c:pt>
                <c:pt idx="9">
                  <c:v>1635354</c:v>
                </c:pt>
              </c:numCache>
            </c:numRef>
          </c:val>
        </c:ser>
        <c:overlap val="45"/>
        <c:axId val="43899904"/>
        <c:axId val="43798528"/>
      </c:barChart>
      <c:catAx>
        <c:axId val="43899904"/>
        <c:scaling>
          <c:orientation val="minMax"/>
        </c:scaling>
        <c:axPos val="b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s-MX"/>
          </a:p>
        </c:txPr>
        <c:crossAx val="43798528"/>
        <c:crosses val="autoZero"/>
        <c:auto val="1"/>
        <c:lblAlgn val="ctr"/>
        <c:lblOffset val="100"/>
      </c:catAx>
      <c:valAx>
        <c:axId val="43798528"/>
        <c:scaling>
          <c:orientation val="minMax"/>
        </c:scaling>
        <c:axPos val="l"/>
        <c:majorGridlines/>
        <c:numFmt formatCode="#,##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s-MX"/>
          </a:p>
        </c:txPr>
        <c:crossAx val="43899904"/>
        <c:crosses val="autoZero"/>
        <c:crossBetween val="between"/>
        <c:majorUnit val="200000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</c:spPr>
    </c:plotArea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 w="31750" cmpd="sng">
      <a:solidFill>
        <a:srgbClr val="0000CC"/>
      </a:solidFill>
    </a:ln>
  </c:spPr>
  <c:txPr>
    <a:bodyPr/>
    <a:lstStyle/>
    <a:p>
      <a:pPr>
        <a:defRPr b="1" i="0" baseline="0"/>
      </a:pPr>
      <a:endParaRPr lang="es-MX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0.10195625988389929"/>
          <c:y val="0.12187576552930883"/>
          <c:w val="0.78916326180876339"/>
          <c:h val="0.66632079323418125"/>
        </c:manualLayout>
      </c:layout>
      <c:barChart>
        <c:barDir val="col"/>
        <c:grouping val="stacked"/>
        <c:ser>
          <c:idx val="0"/>
          <c:order val="0"/>
          <c:tx>
            <c:v>Produccion</c:v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Concentrado!$B$4:$B$13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Concentrado!$C$4:$C$13</c:f>
              <c:numCache>
                <c:formatCode>#,##0</c:formatCode>
                <c:ptCount val="10"/>
                <c:pt idx="0">
                  <c:v>1283178</c:v>
                </c:pt>
                <c:pt idx="1">
                  <c:v>1266442</c:v>
                </c:pt>
                <c:pt idx="2">
                  <c:v>1286872</c:v>
                </c:pt>
                <c:pt idx="3">
                  <c:v>1175703</c:v>
                </c:pt>
                <c:pt idx="4">
                  <c:v>1075367</c:v>
                </c:pt>
                <c:pt idx="5">
                  <c:v>1018067</c:v>
                </c:pt>
                <c:pt idx="6">
                  <c:v>985763</c:v>
                </c:pt>
                <c:pt idx="7">
                  <c:v>1058045</c:v>
                </c:pt>
                <c:pt idx="8">
                  <c:v>1087209</c:v>
                </c:pt>
                <c:pt idx="9">
                  <c:v>1227530</c:v>
                </c:pt>
              </c:numCache>
            </c:numRef>
          </c:val>
        </c:ser>
        <c:ser>
          <c:idx val="1"/>
          <c:order val="1"/>
          <c:tx>
            <c:v>Importacion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Concentrado!$B$4:$B$13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Concentrado!$D$4:$D$13</c:f>
              <c:numCache>
                <c:formatCode>#,##0</c:formatCode>
                <c:ptCount val="10"/>
                <c:pt idx="0">
                  <c:v>1003469</c:v>
                </c:pt>
                <c:pt idx="1">
                  <c:v>1072967</c:v>
                </c:pt>
                <c:pt idx="2">
                  <c:v>1007109</c:v>
                </c:pt>
                <c:pt idx="3">
                  <c:v>900576</c:v>
                </c:pt>
                <c:pt idx="4">
                  <c:v>987688</c:v>
                </c:pt>
                <c:pt idx="5">
                  <c:v>962005</c:v>
                </c:pt>
                <c:pt idx="6">
                  <c:v>852688</c:v>
                </c:pt>
                <c:pt idx="7">
                  <c:v>793717</c:v>
                </c:pt>
                <c:pt idx="8">
                  <c:v>567203</c:v>
                </c:pt>
                <c:pt idx="9">
                  <c:v>407824</c:v>
                </c:pt>
              </c:numCache>
            </c:numRef>
          </c:val>
        </c:ser>
        <c:overlap val="100"/>
        <c:axId val="43839488"/>
        <c:axId val="43841024"/>
      </c:barChart>
      <c:catAx>
        <c:axId val="43839488"/>
        <c:scaling>
          <c:orientation val="minMax"/>
        </c:scaling>
        <c:axPos val="b"/>
        <c:tickLblPos val="nextTo"/>
        <c:spPr>
          <a:ln w="25400">
            <a:solidFill>
              <a:srgbClr val="0000CC"/>
            </a:solidFill>
          </a:ln>
        </c:spPr>
        <c:txPr>
          <a:bodyPr/>
          <a:lstStyle/>
          <a:p>
            <a:pPr>
              <a:defRPr sz="1200" b="1" i="0" baseline="0"/>
            </a:pPr>
            <a:endParaRPr lang="es-MX"/>
          </a:p>
        </c:txPr>
        <c:crossAx val="43841024"/>
        <c:crosses val="autoZero"/>
        <c:auto val="1"/>
        <c:lblAlgn val="ctr"/>
        <c:lblOffset val="100"/>
      </c:catAx>
      <c:valAx>
        <c:axId val="43841024"/>
        <c:scaling>
          <c:orientation val="minMax"/>
        </c:scaling>
        <c:axPos val="l"/>
        <c:majorGridlines/>
        <c:numFmt formatCode="#,##0" sourceLinked="1"/>
        <c:tickLblPos val="nextTo"/>
        <c:spPr>
          <a:ln w="25400">
            <a:solidFill>
              <a:srgbClr val="0000CC"/>
            </a:solidFill>
          </a:ln>
        </c:spPr>
        <c:txPr>
          <a:bodyPr/>
          <a:lstStyle/>
          <a:p>
            <a:pPr>
              <a:defRPr sz="1100" b="1"/>
            </a:pPr>
            <a:endParaRPr lang="es-MX"/>
          </a:p>
        </c:txPr>
        <c:crossAx val="43839488"/>
        <c:crosses val="autoZero"/>
        <c:crossBetween val="between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8963581098754354"/>
          <c:y val="0.45671345839400235"/>
          <c:w val="0.10364191100439205"/>
          <c:h val="8.6572894725681748E-2"/>
        </c:manualLayout>
      </c:layout>
      <c:txPr>
        <a:bodyPr/>
        <a:lstStyle/>
        <a:p>
          <a:pPr>
            <a:defRPr b="1"/>
          </a:pPr>
          <a:endParaRPr lang="es-MX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</a:gradFill>
    <a:ln w="25400">
      <a:solidFill>
        <a:srgbClr val="0000CC"/>
      </a:solidFill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5.7742846342210517E-2"/>
          <c:y val="5.7235873401875678E-2"/>
          <c:w val="0.91904550928033091"/>
          <c:h val="0.81115468428541404"/>
        </c:manualLayout>
      </c:layout>
      <c:lineChart>
        <c:grouping val="standard"/>
        <c:ser>
          <c:idx val="0"/>
          <c:order val="0"/>
          <c:tx>
            <c:v>Precio antes de impuestos (c€/kg)</c:v>
          </c:tx>
          <c:marker>
            <c:symbol val="none"/>
          </c:marker>
          <c:cat>
            <c:multiLvlStrRef>
              <c:f>Env!$B$10:$C$239</c:f>
              <c:multiLvlStrCache>
                <c:ptCount val="230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</c:lvl>
                <c:lvl>
                  <c:pt idx="0">
                    <c:v>1994</c:v>
                  </c:pt>
                  <c:pt idx="1">
                    <c:v>1994</c:v>
                  </c:pt>
                  <c:pt idx="2">
                    <c:v>1994</c:v>
                  </c:pt>
                  <c:pt idx="3">
                    <c:v>1994</c:v>
                  </c:pt>
                  <c:pt idx="4">
                    <c:v>1994</c:v>
                  </c:pt>
                  <c:pt idx="5">
                    <c:v>1994</c:v>
                  </c:pt>
                  <c:pt idx="6">
                    <c:v>1994</c:v>
                  </c:pt>
                  <c:pt idx="7">
                    <c:v>1994</c:v>
                  </c:pt>
                  <c:pt idx="8">
                    <c:v>1994</c:v>
                  </c:pt>
                  <c:pt idx="9">
                    <c:v>1994</c:v>
                  </c:pt>
                  <c:pt idx="10">
                    <c:v>1994</c:v>
                  </c:pt>
                  <c:pt idx="11">
                    <c:v>1994</c:v>
                  </c:pt>
                  <c:pt idx="12">
                    <c:v>1995</c:v>
                  </c:pt>
                  <c:pt idx="13">
                    <c:v>1995</c:v>
                  </c:pt>
                  <c:pt idx="14">
                    <c:v>1995</c:v>
                  </c:pt>
                  <c:pt idx="15">
                    <c:v>1995</c:v>
                  </c:pt>
                  <c:pt idx="16">
                    <c:v>1995</c:v>
                  </c:pt>
                  <c:pt idx="17">
                    <c:v>1995</c:v>
                  </c:pt>
                  <c:pt idx="18">
                    <c:v>1995</c:v>
                  </c:pt>
                  <c:pt idx="19">
                    <c:v>1995</c:v>
                  </c:pt>
                  <c:pt idx="20">
                    <c:v>1995</c:v>
                  </c:pt>
                  <c:pt idx="21">
                    <c:v>1995</c:v>
                  </c:pt>
                  <c:pt idx="22">
                    <c:v>1995</c:v>
                  </c:pt>
                  <c:pt idx="23">
                    <c:v>1995</c:v>
                  </c:pt>
                  <c:pt idx="24">
                    <c:v>1996</c:v>
                  </c:pt>
                  <c:pt idx="25">
                    <c:v>1996</c:v>
                  </c:pt>
                  <c:pt idx="26">
                    <c:v>1996</c:v>
                  </c:pt>
                  <c:pt idx="27">
                    <c:v>1996</c:v>
                  </c:pt>
                  <c:pt idx="28">
                    <c:v>1996</c:v>
                  </c:pt>
                  <c:pt idx="29">
                    <c:v>1996</c:v>
                  </c:pt>
                  <c:pt idx="30">
                    <c:v>1996</c:v>
                  </c:pt>
                  <c:pt idx="31">
                    <c:v>1996</c:v>
                  </c:pt>
                  <c:pt idx="32">
                    <c:v>1996</c:v>
                  </c:pt>
                  <c:pt idx="33">
                    <c:v>1996</c:v>
                  </c:pt>
                  <c:pt idx="34">
                    <c:v>1996</c:v>
                  </c:pt>
                  <c:pt idx="35">
                    <c:v>1996</c:v>
                  </c:pt>
                  <c:pt idx="36">
                    <c:v>1997</c:v>
                  </c:pt>
                  <c:pt idx="37">
                    <c:v>1997</c:v>
                  </c:pt>
                  <c:pt idx="38">
                    <c:v>1997</c:v>
                  </c:pt>
                  <c:pt idx="39">
                    <c:v>1997</c:v>
                  </c:pt>
                  <c:pt idx="40">
                    <c:v>1997</c:v>
                  </c:pt>
                  <c:pt idx="41">
                    <c:v>1997</c:v>
                  </c:pt>
                  <c:pt idx="42">
                    <c:v>1997</c:v>
                  </c:pt>
                  <c:pt idx="43">
                    <c:v>1997</c:v>
                  </c:pt>
                  <c:pt idx="44">
                    <c:v>1997</c:v>
                  </c:pt>
                  <c:pt idx="45">
                    <c:v>1997</c:v>
                  </c:pt>
                  <c:pt idx="46">
                    <c:v>1997</c:v>
                  </c:pt>
                  <c:pt idx="47">
                    <c:v>1997</c:v>
                  </c:pt>
                  <c:pt idx="48">
                    <c:v>1998</c:v>
                  </c:pt>
                  <c:pt idx="49">
                    <c:v>1998</c:v>
                  </c:pt>
                  <c:pt idx="50">
                    <c:v>1998</c:v>
                  </c:pt>
                  <c:pt idx="51">
                    <c:v>1998</c:v>
                  </c:pt>
                  <c:pt idx="52">
                    <c:v>1998</c:v>
                  </c:pt>
                  <c:pt idx="53">
                    <c:v>1998</c:v>
                  </c:pt>
                  <c:pt idx="54">
                    <c:v>1998</c:v>
                  </c:pt>
                  <c:pt idx="55">
                    <c:v>1998</c:v>
                  </c:pt>
                  <c:pt idx="56">
                    <c:v>1998</c:v>
                  </c:pt>
                  <c:pt idx="57">
                    <c:v>1998</c:v>
                  </c:pt>
                  <c:pt idx="58">
                    <c:v>1998</c:v>
                  </c:pt>
                  <c:pt idx="59">
                    <c:v>1998</c:v>
                  </c:pt>
                  <c:pt idx="60">
                    <c:v>1999</c:v>
                  </c:pt>
                  <c:pt idx="61">
                    <c:v>1999</c:v>
                  </c:pt>
                  <c:pt idx="62">
                    <c:v>1999</c:v>
                  </c:pt>
                  <c:pt idx="63">
                    <c:v>1999</c:v>
                  </c:pt>
                  <c:pt idx="64">
                    <c:v>1999</c:v>
                  </c:pt>
                  <c:pt idx="65">
                    <c:v>1999</c:v>
                  </c:pt>
                  <c:pt idx="66">
                    <c:v>1999</c:v>
                  </c:pt>
                  <c:pt idx="67">
                    <c:v>1999</c:v>
                  </c:pt>
                  <c:pt idx="68">
                    <c:v>1999</c:v>
                  </c:pt>
                  <c:pt idx="69">
                    <c:v>1999</c:v>
                  </c:pt>
                  <c:pt idx="70">
                    <c:v>1999</c:v>
                  </c:pt>
                  <c:pt idx="71">
                    <c:v>1999</c:v>
                  </c:pt>
                  <c:pt idx="72">
                    <c:v>2000</c:v>
                  </c:pt>
                  <c:pt idx="73">
                    <c:v>2000</c:v>
                  </c:pt>
                  <c:pt idx="74">
                    <c:v>2000</c:v>
                  </c:pt>
                  <c:pt idx="75">
                    <c:v>2000</c:v>
                  </c:pt>
                  <c:pt idx="76">
                    <c:v>2000</c:v>
                  </c:pt>
                  <c:pt idx="77">
                    <c:v>2000</c:v>
                  </c:pt>
                  <c:pt idx="78">
                    <c:v>2000</c:v>
                  </c:pt>
                  <c:pt idx="79">
                    <c:v>2000</c:v>
                  </c:pt>
                  <c:pt idx="80">
                    <c:v>2000</c:v>
                  </c:pt>
                  <c:pt idx="81">
                    <c:v>2000</c:v>
                  </c:pt>
                  <c:pt idx="82">
                    <c:v>2000</c:v>
                  </c:pt>
                  <c:pt idx="83">
                    <c:v>2000</c:v>
                  </c:pt>
                  <c:pt idx="84">
                    <c:v>2001</c:v>
                  </c:pt>
                  <c:pt idx="85">
                    <c:v>2001</c:v>
                  </c:pt>
                  <c:pt idx="86">
                    <c:v>2001</c:v>
                  </c:pt>
                  <c:pt idx="87">
                    <c:v>2001</c:v>
                  </c:pt>
                  <c:pt idx="88">
                    <c:v>2001</c:v>
                  </c:pt>
                  <c:pt idx="89">
                    <c:v>2001</c:v>
                  </c:pt>
                  <c:pt idx="90">
                    <c:v>2001</c:v>
                  </c:pt>
                  <c:pt idx="91">
                    <c:v>2001</c:v>
                  </c:pt>
                  <c:pt idx="92">
                    <c:v>2001</c:v>
                  </c:pt>
                  <c:pt idx="93">
                    <c:v>2001</c:v>
                  </c:pt>
                  <c:pt idx="94">
                    <c:v>2001</c:v>
                  </c:pt>
                  <c:pt idx="95">
                    <c:v>2001</c:v>
                  </c:pt>
                  <c:pt idx="96">
                    <c:v>2002</c:v>
                  </c:pt>
                  <c:pt idx="97">
                    <c:v>2002</c:v>
                  </c:pt>
                  <c:pt idx="98">
                    <c:v>2002</c:v>
                  </c:pt>
                  <c:pt idx="99">
                    <c:v>2002</c:v>
                  </c:pt>
                  <c:pt idx="100">
                    <c:v>2002</c:v>
                  </c:pt>
                  <c:pt idx="101">
                    <c:v>2002</c:v>
                  </c:pt>
                  <c:pt idx="102">
                    <c:v>2002</c:v>
                  </c:pt>
                  <c:pt idx="103">
                    <c:v>2002</c:v>
                  </c:pt>
                  <c:pt idx="104">
                    <c:v>2002</c:v>
                  </c:pt>
                  <c:pt idx="105">
                    <c:v>2002</c:v>
                  </c:pt>
                  <c:pt idx="106">
                    <c:v>2002</c:v>
                  </c:pt>
                  <c:pt idx="107">
                    <c:v>2002</c:v>
                  </c:pt>
                  <c:pt idx="108">
                    <c:v>2003</c:v>
                  </c:pt>
                  <c:pt idx="109">
                    <c:v>2003</c:v>
                  </c:pt>
                  <c:pt idx="110">
                    <c:v>2003</c:v>
                  </c:pt>
                  <c:pt idx="111">
                    <c:v>2003</c:v>
                  </c:pt>
                  <c:pt idx="112">
                    <c:v>2003</c:v>
                  </c:pt>
                  <c:pt idx="113">
                    <c:v>2003</c:v>
                  </c:pt>
                  <c:pt idx="114">
                    <c:v>2003</c:v>
                  </c:pt>
                  <c:pt idx="115">
                    <c:v>2003</c:v>
                  </c:pt>
                  <c:pt idx="116">
                    <c:v>2003</c:v>
                  </c:pt>
                  <c:pt idx="117">
                    <c:v>2003</c:v>
                  </c:pt>
                  <c:pt idx="118">
                    <c:v>2003</c:v>
                  </c:pt>
                  <c:pt idx="119">
                    <c:v>2003</c:v>
                  </c:pt>
                  <c:pt idx="120">
                    <c:v>2004</c:v>
                  </c:pt>
                  <c:pt idx="121">
                    <c:v>2004</c:v>
                  </c:pt>
                  <c:pt idx="122">
                    <c:v>2004</c:v>
                  </c:pt>
                  <c:pt idx="123">
                    <c:v>2004</c:v>
                  </c:pt>
                  <c:pt idx="124">
                    <c:v>2004</c:v>
                  </c:pt>
                  <c:pt idx="125">
                    <c:v>2004</c:v>
                  </c:pt>
                  <c:pt idx="126">
                    <c:v>2004</c:v>
                  </c:pt>
                  <c:pt idx="127">
                    <c:v>2004</c:v>
                  </c:pt>
                  <c:pt idx="128">
                    <c:v>2004</c:v>
                  </c:pt>
                  <c:pt idx="129">
                    <c:v>2004</c:v>
                  </c:pt>
                  <c:pt idx="130">
                    <c:v>2004</c:v>
                  </c:pt>
                  <c:pt idx="131">
                    <c:v>2004</c:v>
                  </c:pt>
                  <c:pt idx="132">
                    <c:v>2005</c:v>
                  </c:pt>
                  <c:pt idx="133">
                    <c:v>2005</c:v>
                  </c:pt>
                  <c:pt idx="134">
                    <c:v>2005</c:v>
                  </c:pt>
                  <c:pt idx="135">
                    <c:v>2005</c:v>
                  </c:pt>
                  <c:pt idx="136">
                    <c:v>2005</c:v>
                  </c:pt>
                  <c:pt idx="137">
                    <c:v>2005</c:v>
                  </c:pt>
                  <c:pt idx="138">
                    <c:v>2005</c:v>
                  </c:pt>
                  <c:pt idx="139">
                    <c:v>2005</c:v>
                  </c:pt>
                  <c:pt idx="140">
                    <c:v>2005</c:v>
                  </c:pt>
                  <c:pt idx="141">
                    <c:v>2005</c:v>
                  </c:pt>
                  <c:pt idx="142">
                    <c:v>2005</c:v>
                  </c:pt>
                  <c:pt idx="143">
                    <c:v>2005</c:v>
                  </c:pt>
                  <c:pt idx="144">
                    <c:v>2006</c:v>
                  </c:pt>
                  <c:pt idx="145">
                    <c:v>2006</c:v>
                  </c:pt>
                  <c:pt idx="146">
                    <c:v>2006</c:v>
                  </c:pt>
                  <c:pt idx="147">
                    <c:v>2006</c:v>
                  </c:pt>
                  <c:pt idx="148">
                    <c:v>2006</c:v>
                  </c:pt>
                  <c:pt idx="149">
                    <c:v>2006</c:v>
                  </c:pt>
                  <c:pt idx="150">
                    <c:v>2006</c:v>
                  </c:pt>
                  <c:pt idx="151">
                    <c:v>2006</c:v>
                  </c:pt>
                  <c:pt idx="152">
                    <c:v>2006</c:v>
                  </c:pt>
                  <c:pt idx="153">
                    <c:v>2006</c:v>
                  </c:pt>
                  <c:pt idx="154">
                    <c:v>2006</c:v>
                  </c:pt>
                  <c:pt idx="155">
                    <c:v>2006</c:v>
                  </c:pt>
                  <c:pt idx="156">
                    <c:v>2007</c:v>
                  </c:pt>
                  <c:pt idx="157">
                    <c:v>2007</c:v>
                  </c:pt>
                  <c:pt idx="158">
                    <c:v>2007</c:v>
                  </c:pt>
                  <c:pt idx="159">
                    <c:v>2007</c:v>
                  </c:pt>
                  <c:pt idx="160">
                    <c:v>2007</c:v>
                  </c:pt>
                  <c:pt idx="161">
                    <c:v>2007</c:v>
                  </c:pt>
                  <c:pt idx="162">
                    <c:v>2007</c:v>
                  </c:pt>
                  <c:pt idx="163">
                    <c:v>2007</c:v>
                  </c:pt>
                  <c:pt idx="164">
                    <c:v>2007</c:v>
                  </c:pt>
                  <c:pt idx="165">
                    <c:v>2007</c:v>
                  </c:pt>
                  <c:pt idx="166">
                    <c:v>2007</c:v>
                  </c:pt>
                  <c:pt idx="167">
                    <c:v>2007</c:v>
                  </c:pt>
                  <c:pt idx="168">
                    <c:v>2008</c:v>
                  </c:pt>
                  <c:pt idx="169">
                    <c:v>2008</c:v>
                  </c:pt>
                  <c:pt idx="170">
                    <c:v>2008</c:v>
                  </c:pt>
                  <c:pt idx="171">
                    <c:v>2008</c:v>
                  </c:pt>
                  <c:pt idx="172">
                    <c:v>2008</c:v>
                  </c:pt>
                  <c:pt idx="173">
                    <c:v>2008</c:v>
                  </c:pt>
                  <c:pt idx="174">
                    <c:v>2008</c:v>
                  </c:pt>
                  <c:pt idx="175">
                    <c:v>2008</c:v>
                  </c:pt>
                  <c:pt idx="176">
                    <c:v>2008</c:v>
                  </c:pt>
                  <c:pt idx="177">
                    <c:v>2008</c:v>
                  </c:pt>
                  <c:pt idx="178">
                    <c:v>2008</c:v>
                  </c:pt>
                  <c:pt idx="179">
                    <c:v>2008</c:v>
                  </c:pt>
                  <c:pt idx="180">
                    <c:v>2009</c:v>
                  </c:pt>
                  <c:pt idx="181">
                    <c:v>2009</c:v>
                  </c:pt>
                  <c:pt idx="182">
                    <c:v>2009</c:v>
                  </c:pt>
                  <c:pt idx="183">
                    <c:v>2009</c:v>
                  </c:pt>
                  <c:pt idx="184">
                    <c:v>2009</c:v>
                  </c:pt>
                  <c:pt idx="185">
                    <c:v>2009</c:v>
                  </c:pt>
                  <c:pt idx="186">
                    <c:v>2009</c:v>
                  </c:pt>
                  <c:pt idx="187">
                    <c:v>2009</c:v>
                  </c:pt>
                  <c:pt idx="188">
                    <c:v>2009</c:v>
                  </c:pt>
                  <c:pt idx="189">
                    <c:v>2009</c:v>
                  </c:pt>
                  <c:pt idx="190">
                    <c:v>2009</c:v>
                  </c:pt>
                  <c:pt idx="191">
                    <c:v>2009</c:v>
                  </c:pt>
                  <c:pt idx="192">
                    <c:v>2010</c:v>
                  </c:pt>
                  <c:pt idx="193">
                    <c:v>2010</c:v>
                  </c:pt>
                  <c:pt idx="194">
                    <c:v>2010</c:v>
                  </c:pt>
                  <c:pt idx="195">
                    <c:v>2010</c:v>
                  </c:pt>
                  <c:pt idx="196">
                    <c:v>2010</c:v>
                  </c:pt>
                  <c:pt idx="197">
                    <c:v>2010</c:v>
                  </c:pt>
                  <c:pt idx="198">
                    <c:v>2010</c:v>
                  </c:pt>
                  <c:pt idx="199">
                    <c:v>2010</c:v>
                  </c:pt>
                  <c:pt idx="200">
                    <c:v>2010</c:v>
                  </c:pt>
                  <c:pt idx="201">
                    <c:v>2010</c:v>
                  </c:pt>
                  <c:pt idx="202">
                    <c:v>2010</c:v>
                  </c:pt>
                  <c:pt idx="203">
                    <c:v>2010</c:v>
                  </c:pt>
                  <c:pt idx="204">
                    <c:v>2011</c:v>
                  </c:pt>
                  <c:pt idx="205">
                    <c:v>2011</c:v>
                  </c:pt>
                  <c:pt idx="206">
                    <c:v>2011</c:v>
                  </c:pt>
                  <c:pt idx="207">
                    <c:v>2011</c:v>
                  </c:pt>
                  <c:pt idx="208">
                    <c:v>2011</c:v>
                  </c:pt>
                  <c:pt idx="209">
                    <c:v>2011</c:v>
                  </c:pt>
                  <c:pt idx="210">
                    <c:v>2011</c:v>
                  </c:pt>
                  <c:pt idx="211">
                    <c:v>2011</c:v>
                  </c:pt>
                  <c:pt idx="212">
                    <c:v>2011</c:v>
                  </c:pt>
                  <c:pt idx="213">
                    <c:v>2011</c:v>
                  </c:pt>
                  <c:pt idx="214">
                    <c:v>2011</c:v>
                  </c:pt>
                  <c:pt idx="215">
                    <c:v>2011</c:v>
                  </c:pt>
                  <c:pt idx="216">
                    <c:v>2012</c:v>
                  </c:pt>
                  <c:pt idx="217">
                    <c:v>2012</c:v>
                  </c:pt>
                  <c:pt idx="218">
                    <c:v>2012</c:v>
                  </c:pt>
                  <c:pt idx="219">
                    <c:v>2012</c:v>
                  </c:pt>
                  <c:pt idx="220">
                    <c:v>2012</c:v>
                  </c:pt>
                  <c:pt idx="221">
                    <c:v>2012</c:v>
                  </c:pt>
                  <c:pt idx="222">
                    <c:v>2012</c:v>
                  </c:pt>
                  <c:pt idx="223">
                    <c:v>2012</c:v>
                  </c:pt>
                  <c:pt idx="224">
                    <c:v>2012</c:v>
                  </c:pt>
                  <c:pt idx="225">
                    <c:v>2012</c:v>
                  </c:pt>
                  <c:pt idx="226">
                    <c:v>2012</c:v>
                  </c:pt>
                  <c:pt idx="227">
                    <c:v>2012</c:v>
                  </c:pt>
                  <c:pt idx="228">
                    <c:v>2013</c:v>
                  </c:pt>
                  <c:pt idx="229">
                    <c:v>2013</c:v>
                  </c:pt>
                </c:lvl>
              </c:multiLvlStrCache>
            </c:multiLvlStrRef>
          </c:cat>
          <c:val>
            <c:numRef>
              <c:f>'ESTADISTICA-GLP (10 febrero 2013).xlsx'!paienv</c:f>
              <c:numCache>
                <c:formatCode>#,##0.0000</c:formatCode>
                <c:ptCount val="230"/>
                <c:pt idx="0">
                  <c:v>40.977000000000004</c:v>
                </c:pt>
                <c:pt idx="1">
                  <c:v>39.414399999999993</c:v>
                </c:pt>
                <c:pt idx="2">
                  <c:v>39.414399999999993</c:v>
                </c:pt>
                <c:pt idx="3">
                  <c:v>39.414399999999993</c:v>
                </c:pt>
                <c:pt idx="4">
                  <c:v>39.414399999999993</c:v>
                </c:pt>
                <c:pt idx="5">
                  <c:v>39.414399999999993</c:v>
                </c:pt>
                <c:pt idx="6">
                  <c:v>39.414399999999993</c:v>
                </c:pt>
                <c:pt idx="7">
                  <c:v>39.414399999999993</c:v>
                </c:pt>
                <c:pt idx="8">
                  <c:v>39.414399999999993</c:v>
                </c:pt>
                <c:pt idx="9">
                  <c:v>39.414399999999993</c:v>
                </c:pt>
                <c:pt idx="10">
                  <c:v>39.414399999999993</c:v>
                </c:pt>
                <c:pt idx="11">
                  <c:v>41.788400000000003</c:v>
                </c:pt>
                <c:pt idx="12">
                  <c:v>43.831799999999994</c:v>
                </c:pt>
                <c:pt idx="13">
                  <c:v>43.831799999999994</c:v>
                </c:pt>
                <c:pt idx="14">
                  <c:v>47.125400000000013</c:v>
                </c:pt>
                <c:pt idx="15">
                  <c:v>44.216500000000003</c:v>
                </c:pt>
                <c:pt idx="16">
                  <c:v>42.124900000000011</c:v>
                </c:pt>
                <c:pt idx="17">
                  <c:v>42.124900000000011</c:v>
                </c:pt>
                <c:pt idx="18">
                  <c:v>42.124900000000011</c:v>
                </c:pt>
                <c:pt idx="19">
                  <c:v>40.225700000000089</c:v>
                </c:pt>
                <c:pt idx="20">
                  <c:v>40.225700000000089</c:v>
                </c:pt>
                <c:pt idx="21">
                  <c:v>40.225700000000089</c:v>
                </c:pt>
                <c:pt idx="22">
                  <c:v>41.974699999999999</c:v>
                </c:pt>
                <c:pt idx="23">
                  <c:v>41.974699999999999</c:v>
                </c:pt>
                <c:pt idx="24">
                  <c:v>41.974699999999999</c:v>
                </c:pt>
                <c:pt idx="25">
                  <c:v>41.974699999999999</c:v>
                </c:pt>
                <c:pt idx="26">
                  <c:v>41.974699999999999</c:v>
                </c:pt>
                <c:pt idx="27">
                  <c:v>43.651499999999999</c:v>
                </c:pt>
                <c:pt idx="28">
                  <c:v>43.651499999999999</c:v>
                </c:pt>
                <c:pt idx="29">
                  <c:v>43.651499999999999</c:v>
                </c:pt>
                <c:pt idx="30">
                  <c:v>43.651499999999999</c:v>
                </c:pt>
                <c:pt idx="31">
                  <c:v>43.651499999999999</c:v>
                </c:pt>
                <c:pt idx="32">
                  <c:v>43.669500000000063</c:v>
                </c:pt>
                <c:pt idx="33">
                  <c:v>43.669500000000063</c:v>
                </c:pt>
                <c:pt idx="34">
                  <c:v>43.669500000000063</c:v>
                </c:pt>
                <c:pt idx="35">
                  <c:v>43.669500000000063</c:v>
                </c:pt>
                <c:pt idx="36">
                  <c:v>43.669500000000063</c:v>
                </c:pt>
                <c:pt idx="37">
                  <c:v>43.669500000000063</c:v>
                </c:pt>
                <c:pt idx="38">
                  <c:v>43.669500000000063</c:v>
                </c:pt>
                <c:pt idx="39">
                  <c:v>43.669500000000063</c:v>
                </c:pt>
                <c:pt idx="40">
                  <c:v>43.669500000000063</c:v>
                </c:pt>
                <c:pt idx="41">
                  <c:v>43.669500000000063</c:v>
                </c:pt>
                <c:pt idx="42">
                  <c:v>43.669500000000063</c:v>
                </c:pt>
                <c:pt idx="43">
                  <c:v>46.290000000000013</c:v>
                </c:pt>
                <c:pt idx="44">
                  <c:v>46.290000000000013</c:v>
                </c:pt>
                <c:pt idx="45">
                  <c:v>46.290000000000013</c:v>
                </c:pt>
                <c:pt idx="46">
                  <c:v>46.290000000000013</c:v>
                </c:pt>
                <c:pt idx="47">
                  <c:v>46.290000000000013</c:v>
                </c:pt>
                <c:pt idx="48">
                  <c:v>46.290000000000013</c:v>
                </c:pt>
                <c:pt idx="49">
                  <c:v>46.290000000000013</c:v>
                </c:pt>
                <c:pt idx="50">
                  <c:v>46.290000000000013</c:v>
                </c:pt>
                <c:pt idx="51">
                  <c:v>46.290000000000013</c:v>
                </c:pt>
                <c:pt idx="52">
                  <c:v>46.290000000000013</c:v>
                </c:pt>
                <c:pt idx="53">
                  <c:v>46.290000000000013</c:v>
                </c:pt>
                <c:pt idx="54">
                  <c:v>39.612700000000011</c:v>
                </c:pt>
                <c:pt idx="55">
                  <c:v>39.612700000000011</c:v>
                </c:pt>
                <c:pt idx="56">
                  <c:v>39.612700000000011</c:v>
                </c:pt>
                <c:pt idx="57">
                  <c:v>42.768000000000065</c:v>
                </c:pt>
                <c:pt idx="58">
                  <c:v>45.286300000000011</c:v>
                </c:pt>
                <c:pt idx="59">
                  <c:v>45.286300000000011</c:v>
                </c:pt>
                <c:pt idx="60">
                  <c:v>41.9086</c:v>
                </c:pt>
                <c:pt idx="61">
                  <c:v>39.4024</c:v>
                </c:pt>
                <c:pt idx="62">
                  <c:v>39.4024</c:v>
                </c:pt>
                <c:pt idx="63">
                  <c:v>40.844799999999999</c:v>
                </c:pt>
                <c:pt idx="64">
                  <c:v>40.291900000000012</c:v>
                </c:pt>
                <c:pt idx="65">
                  <c:v>42.503600000000006</c:v>
                </c:pt>
                <c:pt idx="66">
                  <c:v>46.133700000000012</c:v>
                </c:pt>
                <c:pt idx="67">
                  <c:v>53.676400000000001</c:v>
                </c:pt>
                <c:pt idx="68">
                  <c:v>53.676400000000001</c:v>
                </c:pt>
                <c:pt idx="69">
                  <c:v>50.124400000000001</c:v>
                </c:pt>
                <c:pt idx="70">
                  <c:v>50.124400000000001</c:v>
                </c:pt>
                <c:pt idx="71">
                  <c:v>50.124400000000001</c:v>
                </c:pt>
                <c:pt idx="72">
                  <c:v>50.124400000000001</c:v>
                </c:pt>
                <c:pt idx="73">
                  <c:v>50.124400000000001</c:v>
                </c:pt>
                <c:pt idx="74">
                  <c:v>50.124400000000001</c:v>
                </c:pt>
                <c:pt idx="75">
                  <c:v>50.124400000000001</c:v>
                </c:pt>
                <c:pt idx="76">
                  <c:v>50.124400000000001</c:v>
                </c:pt>
                <c:pt idx="77">
                  <c:v>50.124400000000001</c:v>
                </c:pt>
                <c:pt idx="78">
                  <c:v>50.124400000000001</c:v>
                </c:pt>
                <c:pt idx="79">
                  <c:v>50.124400000000001</c:v>
                </c:pt>
                <c:pt idx="80">
                  <c:v>50.124400000000001</c:v>
                </c:pt>
                <c:pt idx="81">
                  <c:v>58.821100000000001</c:v>
                </c:pt>
                <c:pt idx="82">
                  <c:v>58.821100000000001</c:v>
                </c:pt>
                <c:pt idx="83">
                  <c:v>58.821100000000001</c:v>
                </c:pt>
                <c:pt idx="84">
                  <c:v>58.821100000000001</c:v>
                </c:pt>
                <c:pt idx="85">
                  <c:v>58.821100000000001</c:v>
                </c:pt>
                <c:pt idx="86">
                  <c:v>58.821100000000001</c:v>
                </c:pt>
                <c:pt idx="87">
                  <c:v>65.137699999999995</c:v>
                </c:pt>
                <c:pt idx="88">
                  <c:v>65.137699999999995</c:v>
                </c:pt>
                <c:pt idx="89">
                  <c:v>65.137699999999995</c:v>
                </c:pt>
                <c:pt idx="90">
                  <c:v>65.137699999999995</c:v>
                </c:pt>
                <c:pt idx="91">
                  <c:v>65.137699999999995</c:v>
                </c:pt>
                <c:pt idx="92">
                  <c:v>65.137699999999995</c:v>
                </c:pt>
                <c:pt idx="93">
                  <c:v>63.370699999999999</c:v>
                </c:pt>
                <c:pt idx="94">
                  <c:v>63.370699999999999</c:v>
                </c:pt>
                <c:pt idx="95">
                  <c:v>63.370699999999999</c:v>
                </c:pt>
                <c:pt idx="96">
                  <c:v>63.370699999999999</c:v>
                </c:pt>
                <c:pt idx="97">
                  <c:v>63.370699999999999</c:v>
                </c:pt>
                <c:pt idx="98">
                  <c:v>63.370699999999999</c:v>
                </c:pt>
                <c:pt idx="99">
                  <c:v>59.120700000000063</c:v>
                </c:pt>
                <c:pt idx="100">
                  <c:v>59.120700000000063</c:v>
                </c:pt>
                <c:pt idx="101">
                  <c:v>59.120700000000063</c:v>
                </c:pt>
                <c:pt idx="102">
                  <c:v>59.120700000000063</c:v>
                </c:pt>
                <c:pt idx="103">
                  <c:v>59.120700000000063</c:v>
                </c:pt>
                <c:pt idx="104">
                  <c:v>59.120700000000063</c:v>
                </c:pt>
                <c:pt idx="105">
                  <c:v>55.984599999999993</c:v>
                </c:pt>
                <c:pt idx="106">
                  <c:v>55.984599999999993</c:v>
                </c:pt>
                <c:pt idx="107">
                  <c:v>55.984599999999993</c:v>
                </c:pt>
                <c:pt idx="108">
                  <c:v>55.984599999999993</c:v>
                </c:pt>
                <c:pt idx="109">
                  <c:v>55.984599999999993</c:v>
                </c:pt>
                <c:pt idx="110">
                  <c:v>55.984599999999993</c:v>
                </c:pt>
                <c:pt idx="111">
                  <c:v>59.6479</c:v>
                </c:pt>
                <c:pt idx="112">
                  <c:v>59.6479</c:v>
                </c:pt>
                <c:pt idx="113">
                  <c:v>59.6479</c:v>
                </c:pt>
                <c:pt idx="114">
                  <c:v>59.6479</c:v>
                </c:pt>
                <c:pt idx="115">
                  <c:v>59.6479</c:v>
                </c:pt>
                <c:pt idx="116">
                  <c:v>59.6479</c:v>
                </c:pt>
                <c:pt idx="117">
                  <c:v>60.556100000000001</c:v>
                </c:pt>
                <c:pt idx="118">
                  <c:v>60.556100000000001</c:v>
                </c:pt>
                <c:pt idx="119">
                  <c:v>60.556100000000001</c:v>
                </c:pt>
                <c:pt idx="120">
                  <c:v>60.556100000000001</c:v>
                </c:pt>
                <c:pt idx="121">
                  <c:v>60.556100000000001</c:v>
                </c:pt>
                <c:pt idx="122">
                  <c:v>60.556100000000001</c:v>
                </c:pt>
                <c:pt idx="123">
                  <c:v>57.583000000000006</c:v>
                </c:pt>
                <c:pt idx="124">
                  <c:v>57.583000000000006</c:v>
                </c:pt>
                <c:pt idx="125">
                  <c:v>57.583000000000006</c:v>
                </c:pt>
                <c:pt idx="126">
                  <c:v>57.583000000000006</c:v>
                </c:pt>
                <c:pt idx="127">
                  <c:v>57.583000000000006</c:v>
                </c:pt>
                <c:pt idx="128">
                  <c:v>57.583000000000006</c:v>
                </c:pt>
                <c:pt idx="129">
                  <c:v>59.116700000000002</c:v>
                </c:pt>
                <c:pt idx="130">
                  <c:v>59.116700000000002</c:v>
                </c:pt>
                <c:pt idx="131">
                  <c:v>59.116700000000002</c:v>
                </c:pt>
                <c:pt idx="132">
                  <c:v>59.116700000000002</c:v>
                </c:pt>
                <c:pt idx="133">
                  <c:v>59.116700000000002</c:v>
                </c:pt>
                <c:pt idx="134">
                  <c:v>59.116700000000002</c:v>
                </c:pt>
                <c:pt idx="135">
                  <c:v>64.06</c:v>
                </c:pt>
                <c:pt idx="136">
                  <c:v>64.06</c:v>
                </c:pt>
                <c:pt idx="137">
                  <c:v>64.06</c:v>
                </c:pt>
                <c:pt idx="138">
                  <c:v>64.06</c:v>
                </c:pt>
                <c:pt idx="139">
                  <c:v>67.661900000000003</c:v>
                </c:pt>
                <c:pt idx="140">
                  <c:v>67.661900000000003</c:v>
                </c:pt>
                <c:pt idx="141">
                  <c:v>70.329099999999983</c:v>
                </c:pt>
                <c:pt idx="142">
                  <c:v>70.329099999999983</c:v>
                </c:pt>
                <c:pt idx="143">
                  <c:v>70.329099999999983</c:v>
                </c:pt>
                <c:pt idx="144">
                  <c:v>77.551599999999993</c:v>
                </c:pt>
                <c:pt idx="145">
                  <c:v>77.551599999999993</c:v>
                </c:pt>
                <c:pt idx="146">
                  <c:v>77.551599999999993</c:v>
                </c:pt>
                <c:pt idx="147">
                  <c:v>85.1952</c:v>
                </c:pt>
                <c:pt idx="148">
                  <c:v>85.1952</c:v>
                </c:pt>
                <c:pt idx="149">
                  <c:v>85.1952</c:v>
                </c:pt>
                <c:pt idx="150">
                  <c:v>83.718800000000002</c:v>
                </c:pt>
                <c:pt idx="151">
                  <c:v>83.718800000000002</c:v>
                </c:pt>
                <c:pt idx="152">
                  <c:v>83.718800000000002</c:v>
                </c:pt>
                <c:pt idx="153">
                  <c:v>81.175299999999979</c:v>
                </c:pt>
                <c:pt idx="154">
                  <c:v>81.175299999999979</c:v>
                </c:pt>
                <c:pt idx="155">
                  <c:v>81.175299999999979</c:v>
                </c:pt>
                <c:pt idx="156">
                  <c:v>81.247400000000027</c:v>
                </c:pt>
                <c:pt idx="157">
                  <c:v>81.247400000000027</c:v>
                </c:pt>
                <c:pt idx="158">
                  <c:v>81.247400000000027</c:v>
                </c:pt>
                <c:pt idx="159">
                  <c:v>79.542199999999994</c:v>
                </c:pt>
                <c:pt idx="160">
                  <c:v>79.542199999999994</c:v>
                </c:pt>
                <c:pt idx="161">
                  <c:v>79.542199999999994</c:v>
                </c:pt>
                <c:pt idx="162">
                  <c:v>80.276200000000003</c:v>
                </c:pt>
                <c:pt idx="163">
                  <c:v>80.276200000000003</c:v>
                </c:pt>
                <c:pt idx="164">
                  <c:v>80.276200000000003</c:v>
                </c:pt>
                <c:pt idx="165">
                  <c:v>84.788499999999999</c:v>
                </c:pt>
                <c:pt idx="166">
                  <c:v>84.788499999999999</c:v>
                </c:pt>
                <c:pt idx="167">
                  <c:v>84.788499999999999</c:v>
                </c:pt>
                <c:pt idx="168">
                  <c:v>89.281999999999996</c:v>
                </c:pt>
                <c:pt idx="169">
                  <c:v>89.281999999999996</c:v>
                </c:pt>
                <c:pt idx="170">
                  <c:v>89.281999999999996</c:v>
                </c:pt>
                <c:pt idx="171">
                  <c:v>97.268199999999993</c:v>
                </c:pt>
                <c:pt idx="172">
                  <c:v>97.268199999999993</c:v>
                </c:pt>
                <c:pt idx="173">
                  <c:v>97.268199999999993</c:v>
                </c:pt>
                <c:pt idx="174">
                  <c:v>94.925299999999993</c:v>
                </c:pt>
                <c:pt idx="175">
                  <c:v>94.925299999999993</c:v>
                </c:pt>
                <c:pt idx="176">
                  <c:v>94.925299999999993</c:v>
                </c:pt>
                <c:pt idx="177">
                  <c:v>94.925299999999993</c:v>
                </c:pt>
                <c:pt idx="178">
                  <c:v>94.925299999999993</c:v>
                </c:pt>
                <c:pt idx="179">
                  <c:v>94.925299999999993</c:v>
                </c:pt>
                <c:pt idx="180">
                  <c:v>93.122399999999871</c:v>
                </c:pt>
                <c:pt idx="181">
                  <c:v>93.122399999999871</c:v>
                </c:pt>
                <c:pt idx="182">
                  <c:v>93.122399999999871</c:v>
                </c:pt>
                <c:pt idx="183">
                  <c:v>72.228799999999978</c:v>
                </c:pt>
                <c:pt idx="184">
                  <c:v>72.228799999999978</c:v>
                </c:pt>
                <c:pt idx="185">
                  <c:v>72.228799999999978</c:v>
                </c:pt>
                <c:pt idx="186">
                  <c:v>72.2791</c:v>
                </c:pt>
                <c:pt idx="187">
                  <c:v>72.2791</c:v>
                </c:pt>
                <c:pt idx="188">
                  <c:v>72.2791</c:v>
                </c:pt>
                <c:pt idx="189">
                  <c:v>73.752799999999979</c:v>
                </c:pt>
                <c:pt idx="190">
                  <c:v>73.752799999999979</c:v>
                </c:pt>
                <c:pt idx="191">
                  <c:v>73.752799999999979</c:v>
                </c:pt>
                <c:pt idx="192">
                  <c:v>76.271299999999997</c:v>
                </c:pt>
                <c:pt idx="193">
                  <c:v>76.271299999999997</c:v>
                </c:pt>
                <c:pt idx="194">
                  <c:v>76.271299999999997</c:v>
                </c:pt>
                <c:pt idx="195">
                  <c:v>80.588999999999999</c:v>
                </c:pt>
                <c:pt idx="196">
                  <c:v>80.588999999999999</c:v>
                </c:pt>
                <c:pt idx="197">
                  <c:v>80.588999999999999</c:v>
                </c:pt>
                <c:pt idx="198">
                  <c:v>84.404100000000128</c:v>
                </c:pt>
                <c:pt idx="199">
                  <c:v>84.404100000000128</c:v>
                </c:pt>
                <c:pt idx="200">
                  <c:v>84.404100000000128</c:v>
                </c:pt>
                <c:pt idx="201">
                  <c:v>86.733000000000004</c:v>
                </c:pt>
                <c:pt idx="202">
                  <c:v>86.733000000000004</c:v>
                </c:pt>
                <c:pt idx="203">
                  <c:v>86.733000000000004</c:v>
                </c:pt>
                <c:pt idx="204">
                  <c:v>89.476900000000001</c:v>
                </c:pt>
                <c:pt idx="205">
                  <c:v>89.476900000000001</c:v>
                </c:pt>
                <c:pt idx="206">
                  <c:v>89.476900000000001</c:v>
                </c:pt>
                <c:pt idx="207">
                  <c:v>94.947500000000176</c:v>
                </c:pt>
                <c:pt idx="208">
                  <c:v>94.947500000000176</c:v>
                </c:pt>
                <c:pt idx="209">
                  <c:v>94.947500000000176</c:v>
                </c:pt>
                <c:pt idx="210">
                  <c:v>100.36499999999999</c:v>
                </c:pt>
                <c:pt idx="211">
                  <c:v>100.36499999999999</c:v>
                </c:pt>
                <c:pt idx="212">
                  <c:v>100.36499999999999</c:v>
                </c:pt>
                <c:pt idx="213">
                  <c:v>102.3073</c:v>
                </c:pt>
                <c:pt idx="214">
                  <c:v>102.3073</c:v>
                </c:pt>
                <c:pt idx="215">
                  <c:v>102.3073</c:v>
                </c:pt>
                <c:pt idx="216">
                  <c:v>102.3073</c:v>
                </c:pt>
                <c:pt idx="217">
                  <c:v>102.3073</c:v>
                </c:pt>
                <c:pt idx="218">
                  <c:v>102.3073</c:v>
                </c:pt>
                <c:pt idx="219">
                  <c:v>105.34099999999999</c:v>
                </c:pt>
                <c:pt idx="220">
                  <c:v>105.34099999999999</c:v>
                </c:pt>
                <c:pt idx="221">
                  <c:v>105.34099999999999</c:v>
                </c:pt>
                <c:pt idx="222">
                  <c:v>111.56450000000002</c:v>
                </c:pt>
                <c:pt idx="223">
                  <c:v>111.56450000000002</c:v>
                </c:pt>
                <c:pt idx="224">
                  <c:v>111.56450000000002</c:v>
                </c:pt>
                <c:pt idx="225">
                  <c:v>106.45059999999999</c:v>
                </c:pt>
                <c:pt idx="226">
                  <c:v>106.45059999999999</c:v>
                </c:pt>
                <c:pt idx="227">
                  <c:v>106.45059999999999</c:v>
                </c:pt>
                <c:pt idx="228">
                  <c:v>106.45059999999999</c:v>
                </c:pt>
                <c:pt idx="229">
                  <c:v>106.45059999999999</c:v>
                </c:pt>
              </c:numCache>
            </c:numRef>
          </c:val>
        </c:ser>
        <c:ser>
          <c:idx val="1"/>
          <c:order val="1"/>
          <c:tx>
            <c:v>IVA (c€/kg)</c:v>
          </c:tx>
          <c:marker>
            <c:symbol val="none"/>
          </c:marker>
          <c:cat>
            <c:multiLvlStrRef>
              <c:f>Env!$B$10:$C$239</c:f>
              <c:multiLvlStrCache>
                <c:ptCount val="230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</c:lvl>
                <c:lvl>
                  <c:pt idx="0">
                    <c:v>1994</c:v>
                  </c:pt>
                  <c:pt idx="1">
                    <c:v>1994</c:v>
                  </c:pt>
                  <c:pt idx="2">
                    <c:v>1994</c:v>
                  </c:pt>
                  <c:pt idx="3">
                    <c:v>1994</c:v>
                  </c:pt>
                  <c:pt idx="4">
                    <c:v>1994</c:v>
                  </c:pt>
                  <c:pt idx="5">
                    <c:v>1994</c:v>
                  </c:pt>
                  <c:pt idx="6">
                    <c:v>1994</c:v>
                  </c:pt>
                  <c:pt idx="7">
                    <c:v>1994</c:v>
                  </c:pt>
                  <c:pt idx="8">
                    <c:v>1994</c:v>
                  </c:pt>
                  <c:pt idx="9">
                    <c:v>1994</c:v>
                  </c:pt>
                  <c:pt idx="10">
                    <c:v>1994</c:v>
                  </c:pt>
                  <c:pt idx="11">
                    <c:v>1994</c:v>
                  </c:pt>
                  <c:pt idx="12">
                    <c:v>1995</c:v>
                  </c:pt>
                  <c:pt idx="13">
                    <c:v>1995</c:v>
                  </c:pt>
                  <c:pt idx="14">
                    <c:v>1995</c:v>
                  </c:pt>
                  <c:pt idx="15">
                    <c:v>1995</c:v>
                  </c:pt>
                  <c:pt idx="16">
                    <c:v>1995</c:v>
                  </c:pt>
                  <c:pt idx="17">
                    <c:v>1995</c:v>
                  </c:pt>
                  <c:pt idx="18">
                    <c:v>1995</c:v>
                  </c:pt>
                  <c:pt idx="19">
                    <c:v>1995</c:v>
                  </c:pt>
                  <c:pt idx="20">
                    <c:v>1995</c:v>
                  </c:pt>
                  <c:pt idx="21">
                    <c:v>1995</c:v>
                  </c:pt>
                  <c:pt idx="22">
                    <c:v>1995</c:v>
                  </c:pt>
                  <c:pt idx="23">
                    <c:v>1995</c:v>
                  </c:pt>
                  <c:pt idx="24">
                    <c:v>1996</c:v>
                  </c:pt>
                  <c:pt idx="25">
                    <c:v>1996</c:v>
                  </c:pt>
                  <c:pt idx="26">
                    <c:v>1996</c:v>
                  </c:pt>
                  <c:pt idx="27">
                    <c:v>1996</c:v>
                  </c:pt>
                  <c:pt idx="28">
                    <c:v>1996</c:v>
                  </c:pt>
                  <c:pt idx="29">
                    <c:v>1996</c:v>
                  </c:pt>
                  <c:pt idx="30">
                    <c:v>1996</c:v>
                  </c:pt>
                  <c:pt idx="31">
                    <c:v>1996</c:v>
                  </c:pt>
                  <c:pt idx="32">
                    <c:v>1996</c:v>
                  </c:pt>
                  <c:pt idx="33">
                    <c:v>1996</c:v>
                  </c:pt>
                  <c:pt idx="34">
                    <c:v>1996</c:v>
                  </c:pt>
                  <c:pt idx="35">
                    <c:v>1996</c:v>
                  </c:pt>
                  <c:pt idx="36">
                    <c:v>1997</c:v>
                  </c:pt>
                  <c:pt idx="37">
                    <c:v>1997</c:v>
                  </c:pt>
                  <c:pt idx="38">
                    <c:v>1997</c:v>
                  </c:pt>
                  <c:pt idx="39">
                    <c:v>1997</c:v>
                  </c:pt>
                  <c:pt idx="40">
                    <c:v>1997</c:v>
                  </c:pt>
                  <c:pt idx="41">
                    <c:v>1997</c:v>
                  </c:pt>
                  <c:pt idx="42">
                    <c:v>1997</c:v>
                  </c:pt>
                  <c:pt idx="43">
                    <c:v>1997</c:v>
                  </c:pt>
                  <c:pt idx="44">
                    <c:v>1997</c:v>
                  </c:pt>
                  <c:pt idx="45">
                    <c:v>1997</c:v>
                  </c:pt>
                  <c:pt idx="46">
                    <c:v>1997</c:v>
                  </c:pt>
                  <c:pt idx="47">
                    <c:v>1997</c:v>
                  </c:pt>
                  <c:pt idx="48">
                    <c:v>1998</c:v>
                  </c:pt>
                  <c:pt idx="49">
                    <c:v>1998</c:v>
                  </c:pt>
                  <c:pt idx="50">
                    <c:v>1998</c:v>
                  </c:pt>
                  <c:pt idx="51">
                    <c:v>1998</c:v>
                  </c:pt>
                  <c:pt idx="52">
                    <c:v>1998</c:v>
                  </c:pt>
                  <c:pt idx="53">
                    <c:v>1998</c:v>
                  </c:pt>
                  <c:pt idx="54">
                    <c:v>1998</c:v>
                  </c:pt>
                  <c:pt idx="55">
                    <c:v>1998</c:v>
                  </c:pt>
                  <c:pt idx="56">
                    <c:v>1998</c:v>
                  </c:pt>
                  <c:pt idx="57">
                    <c:v>1998</c:v>
                  </c:pt>
                  <c:pt idx="58">
                    <c:v>1998</c:v>
                  </c:pt>
                  <c:pt idx="59">
                    <c:v>1998</c:v>
                  </c:pt>
                  <c:pt idx="60">
                    <c:v>1999</c:v>
                  </c:pt>
                  <c:pt idx="61">
                    <c:v>1999</c:v>
                  </c:pt>
                  <c:pt idx="62">
                    <c:v>1999</c:v>
                  </c:pt>
                  <c:pt idx="63">
                    <c:v>1999</c:v>
                  </c:pt>
                  <c:pt idx="64">
                    <c:v>1999</c:v>
                  </c:pt>
                  <c:pt idx="65">
                    <c:v>1999</c:v>
                  </c:pt>
                  <c:pt idx="66">
                    <c:v>1999</c:v>
                  </c:pt>
                  <c:pt idx="67">
                    <c:v>1999</c:v>
                  </c:pt>
                  <c:pt idx="68">
                    <c:v>1999</c:v>
                  </c:pt>
                  <c:pt idx="69">
                    <c:v>1999</c:v>
                  </c:pt>
                  <c:pt idx="70">
                    <c:v>1999</c:v>
                  </c:pt>
                  <c:pt idx="71">
                    <c:v>1999</c:v>
                  </c:pt>
                  <c:pt idx="72">
                    <c:v>2000</c:v>
                  </c:pt>
                  <c:pt idx="73">
                    <c:v>2000</c:v>
                  </c:pt>
                  <c:pt idx="74">
                    <c:v>2000</c:v>
                  </c:pt>
                  <c:pt idx="75">
                    <c:v>2000</c:v>
                  </c:pt>
                  <c:pt idx="76">
                    <c:v>2000</c:v>
                  </c:pt>
                  <c:pt idx="77">
                    <c:v>2000</c:v>
                  </c:pt>
                  <c:pt idx="78">
                    <c:v>2000</c:v>
                  </c:pt>
                  <c:pt idx="79">
                    <c:v>2000</c:v>
                  </c:pt>
                  <c:pt idx="80">
                    <c:v>2000</c:v>
                  </c:pt>
                  <c:pt idx="81">
                    <c:v>2000</c:v>
                  </c:pt>
                  <c:pt idx="82">
                    <c:v>2000</c:v>
                  </c:pt>
                  <c:pt idx="83">
                    <c:v>2000</c:v>
                  </c:pt>
                  <c:pt idx="84">
                    <c:v>2001</c:v>
                  </c:pt>
                  <c:pt idx="85">
                    <c:v>2001</c:v>
                  </c:pt>
                  <c:pt idx="86">
                    <c:v>2001</c:v>
                  </c:pt>
                  <c:pt idx="87">
                    <c:v>2001</c:v>
                  </c:pt>
                  <c:pt idx="88">
                    <c:v>2001</c:v>
                  </c:pt>
                  <c:pt idx="89">
                    <c:v>2001</c:v>
                  </c:pt>
                  <c:pt idx="90">
                    <c:v>2001</c:v>
                  </c:pt>
                  <c:pt idx="91">
                    <c:v>2001</c:v>
                  </c:pt>
                  <c:pt idx="92">
                    <c:v>2001</c:v>
                  </c:pt>
                  <c:pt idx="93">
                    <c:v>2001</c:v>
                  </c:pt>
                  <c:pt idx="94">
                    <c:v>2001</c:v>
                  </c:pt>
                  <c:pt idx="95">
                    <c:v>2001</c:v>
                  </c:pt>
                  <c:pt idx="96">
                    <c:v>2002</c:v>
                  </c:pt>
                  <c:pt idx="97">
                    <c:v>2002</c:v>
                  </c:pt>
                  <c:pt idx="98">
                    <c:v>2002</c:v>
                  </c:pt>
                  <c:pt idx="99">
                    <c:v>2002</c:v>
                  </c:pt>
                  <c:pt idx="100">
                    <c:v>2002</c:v>
                  </c:pt>
                  <c:pt idx="101">
                    <c:v>2002</c:v>
                  </c:pt>
                  <c:pt idx="102">
                    <c:v>2002</c:v>
                  </c:pt>
                  <c:pt idx="103">
                    <c:v>2002</c:v>
                  </c:pt>
                  <c:pt idx="104">
                    <c:v>2002</c:v>
                  </c:pt>
                  <c:pt idx="105">
                    <c:v>2002</c:v>
                  </c:pt>
                  <c:pt idx="106">
                    <c:v>2002</c:v>
                  </c:pt>
                  <c:pt idx="107">
                    <c:v>2002</c:v>
                  </c:pt>
                  <c:pt idx="108">
                    <c:v>2003</c:v>
                  </c:pt>
                  <c:pt idx="109">
                    <c:v>2003</c:v>
                  </c:pt>
                  <c:pt idx="110">
                    <c:v>2003</c:v>
                  </c:pt>
                  <c:pt idx="111">
                    <c:v>2003</c:v>
                  </c:pt>
                  <c:pt idx="112">
                    <c:v>2003</c:v>
                  </c:pt>
                  <c:pt idx="113">
                    <c:v>2003</c:v>
                  </c:pt>
                  <c:pt idx="114">
                    <c:v>2003</c:v>
                  </c:pt>
                  <c:pt idx="115">
                    <c:v>2003</c:v>
                  </c:pt>
                  <c:pt idx="116">
                    <c:v>2003</c:v>
                  </c:pt>
                  <c:pt idx="117">
                    <c:v>2003</c:v>
                  </c:pt>
                  <c:pt idx="118">
                    <c:v>2003</c:v>
                  </c:pt>
                  <c:pt idx="119">
                    <c:v>2003</c:v>
                  </c:pt>
                  <c:pt idx="120">
                    <c:v>2004</c:v>
                  </c:pt>
                  <c:pt idx="121">
                    <c:v>2004</c:v>
                  </c:pt>
                  <c:pt idx="122">
                    <c:v>2004</c:v>
                  </c:pt>
                  <c:pt idx="123">
                    <c:v>2004</c:v>
                  </c:pt>
                  <c:pt idx="124">
                    <c:v>2004</c:v>
                  </c:pt>
                  <c:pt idx="125">
                    <c:v>2004</c:v>
                  </c:pt>
                  <c:pt idx="126">
                    <c:v>2004</c:v>
                  </c:pt>
                  <c:pt idx="127">
                    <c:v>2004</c:v>
                  </c:pt>
                  <c:pt idx="128">
                    <c:v>2004</c:v>
                  </c:pt>
                  <c:pt idx="129">
                    <c:v>2004</c:v>
                  </c:pt>
                  <c:pt idx="130">
                    <c:v>2004</c:v>
                  </c:pt>
                  <c:pt idx="131">
                    <c:v>2004</c:v>
                  </c:pt>
                  <c:pt idx="132">
                    <c:v>2005</c:v>
                  </c:pt>
                  <c:pt idx="133">
                    <c:v>2005</c:v>
                  </c:pt>
                  <c:pt idx="134">
                    <c:v>2005</c:v>
                  </c:pt>
                  <c:pt idx="135">
                    <c:v>2005</c:v>
                  </c:pt>
                  <c:pt idx="136">
                    <c:v>2005</c:v>
                  </c:pt>
                  <c:pt idx="137">
                    <c:v>2005</c:v>
                  </c:pt>
                  <c:pt idx="138">
                    <c:v>2005</c:v>
                  </c:pt>
                  <c:pt idx="139">
                    <c:v>2005</c:v>
                  </c:pt>
                  <c:pt idx="140">
                    <c:v>2005</c:v>
                  </c:pt>
                  <c:pt idx="141">
                    <c:v>2005</c:v>
                  </c:pt>
                  <c:pt idx="142">
                    <c:v>2005</c:v>
                  </c:pt>
                  <c:pt idx="143">
                    <c:v>2005</c:v>
                  </c:pt>
                  <c:pt idx="144">
                    <c:v>2006</c:v>
                  </c:pt>
                  <c:pt idx="145">
                    <c:v>2006</c:v>
                  </c:pt>
                  <c:pt idx="146">
                    <c:v>2006</c:v>
                  </c:pt>
                  <c:pt idx="147">
                    <c:v>2006</c:v>
                  </c:pt>
                  <c:pt idx="148">
                    <c:v>2006</c:v>
                  </c:pt>
                  <c:pt idx="149">
                    <c:v>2006</c:v>
                  </c:pt>
                  <c:pt idx="150">
                    <c:v>2006</c:v>
                  </c:pt>
                  <c:pt idx="151">
                    <c:v>2006</c:v>
                  </c:pt>
                  <c:pt idx="152">
                    <c:v>2006</c:v>
                  </c:pt>
                  <c:pt idx="153">
                    <c:v>2006</c:v>
                  </c:pt>
                  <c:pt idx="154">
                    <c:v>2006</c:v>
                  </c:pt>
                  <c:pt idx="155">
                    <c:v>2006</c:v>
                  </c:pt>
                  <c:pt idx="156">
                    <c:v>2007</c:v>
                  </c:pt>
                  <c:pt idx="157">
                    <c:v>2007</c:v>
                  </c:pt>
                  <c:pt idx="158">
                    <c:v>2007</c:v>
                  </c:pt>
                  <c:pt idx="159">
                    <c:v>2007</c:v>
                  </c:pt>
                  <c:pt idx="160">
                    <c:v>2007</c:v>
                  </c:pt>
                  <c:pt idx="161">
                    <c:v>2007</c:v>
                  </c:pt>
                  <c:pt idx="162">
                    <c:v>2007</c:v>
                  </c:pt>
                  <c:pt idx="163">
                    <c:v>2007</c:v>
                  </c:pt>
                  <c:pt idx="164">
                    <c:v>2007</c:v>
                  </c:pt>
                  <c:pt idx="165">
                    <c:v>2007</c:v>
                  </c:pt>
                  <c:pt idx="166">
                    <c:v>2007</c:v>
                  </c:pt>
                  <c:pt idx="167">
                    <c:v>2007</c:v>
                  </c:pt>
                  <c:pt idx="168">
                    <c:v>2008</c:v>
                  </c:pt>
                  <c:pt idx="169">
                    <c:v>2008</c:v>
                  </c:pt>
                  <c:pt idx="170">
                    <c:v>2008</c:v>
                  </c:pt>
                  <c:pt idx="171">
                    <c:v>2008</c:v>
                  </c:pt>
                  <c:pt idx="172">
                    <c:v>2008</c:v>
                  </c:pt>
                  <c:pt idx="173">
                    <c:v>2008</c:v>
                  </c:pt>
                  <c:pt idx="174">
                    <c:v>2008</c:v>
                  </c:pt>
                  <c:pt idx="175">
                    <c:v>2008</c:v>
                  </c:pt>
                  <c:pt idx="176">
                    <c:v>2008</c:v>
                  </c:pt>
                  <c:pt idx="177">
                    <c:v>2008</c:v>
                  </c:pt>
                  <c:pt idx="178">
                    <c:v>2008</c:v>
                  </c:pt>
                  <c:pt idx="179">
                    <c:v>2008</c:v>
                  </c:pt>
                  <c:pt idx="180">
                    <c:v>2009</c:v>
                  </c:pt>
                  <c:pt idx="181">
                    <c:v>2009</c:v>
                  </c:pt>
                  <c:pt idx="182">
                    <c:v>2009</c:v>
                  </c:pt>
                  <c:pt idx="183">
                    <c:v>2009</c:v>
                  </c:pt>
                  <c:pt idx="184">
                    <c:v>2009</c:v>
                  </c:pt>
                  <c:pt idx="185">
                    <c:v>2009</c:v>
                  </c:pt>
                  <c:pt idx="186">
                    <c:v>2009</c:v>
                  </c:pt>
                  <c:pt idx="187">
                    <c:v>2009</c:v>
                  </c:pt>
                  <c:pt idx="188">
                    <c:v>2009</c:v>
                  </c:pt>
                  <c:pt idx="189">
                    <c:v>2009</c:v>
                  </c:pt>
                  <c:pt idx="190">
                    <c:v>2009</c:v>
                  </c:pt>
                  <c:pt idx="191">
                    <c:v>2009</c:v>
                  </c:pt>
                  <c:pt idx="192">
                    <c:v>2010</c:v>
                  </c:pt>
                  <c:pt idx="193">
                    <c:v>2010</c:v>
                  </c:pt>
                  <c:pt idx="194">
                    <c:v>2010</c:v>
                  </c:pt>
                  <c:pt idx="195">
                    <c:v>2010</c:v>
                  </c:pt>
                  <c:pt idx="196">
                    <c:v>2010</c:v>
                  </c:pt>
                  <c:pt idx="197">
                    <c:v>2010</c:v>
                  </c:pt>
                  <c:pt idx="198">
                    <c:v>2010</c:v>
                  </c:pt>
                  <c:pt idx="199">
                    <c:v>2010</c:v>
                  </c:pt>
                  <c:pt idx="200">
                    <c:v>2010</c:v>
                  </c:pt>
                  <c:pt idx="201">
                    <c:v>2010</c:v>
                  </c:pt>
                  <c:pt idx="202">
                    <c:v>2010</c:v>
                  </c:pt>
                  <c:pt idx="203">
                    <c:v>2010</c:v>
                  </c:pt>
                  <c:pt idx="204">
                    <c:v>2011</c:v>
                  </c:pt>
                  <c:pt idx="205">
                    <c:v>2011</c:v>
                  </c:pt>
                  <c:pt idx="206">
                    <c:v>2011</c:v>
                  </c:pt>
                  <c:pt idx="207">
                    <c:v>2011</c:v>
                  </c:pt>
                  <c:pt idx="208">
                    <c:v>2011</c:v>
                  </c:pt>
                  <c:pt idx="209">
                    <c:v>2011</c:v>
                  </c:pt>
                  <c:pt idx="210">
                    <c:v>2011</c:v>
                  </c:pt>
                  <c:pt idx="211">
                    <c:v>2011</c:v>
                  </c:pt>
                  <c:pt idx="212">
                    <c:v>2011</c:v>
                  </c:pt>
                  <c:pt idx="213">
                    <c:v>2011</c:v>
                  </c:pt>
                  <c:pt idx="214">
                    <c:v>2011</c:v>
                  </c:pt>
                  <c:pt idx="215">
                    <c:v>2011</c:v>
                  </c:pt>
                  <c:pt idx="216">
                    <c:v>2012</c:v>
                  </c:pt>
                  <c:pt idx="217">
                    <c:v>2012</c:v>
                  </c:pt>
                  <c:pt idx="218">
                    <c:v>2012</c:v>
                  </c:pt>
                  <c:pt idx="219">
                    <c:v>2012</c:v>
                  </c:pt>
                  <c:pt idx="220">
                    <c:v>2012</c:v>
                  </c:pt>
                  <c:pt idx="221">
                    <c:v>2012</c:v>
                  </c:pt>
                  <c:pt idx="222">
                    <c:v>2012</c:v>
                  </c:pt>
                  <c:pt idx="223">
                    <c:v>2012</c:v>
                  </c:pt>
                  <c:pt idx="224">
                    <c:v>2012</c:v>
                  </c:pt>
                  <c:pt idx="225">
                    <c:v>2012</c:v>
                  </c:pt>
                  <c:pt idx="226">
                    <c:v>2012</c:v>
                  </c:pt>
                  <c:pt idx="227">
                    <c:v>2012</c:v>
                  </c:pt>
                  <c:pt idx="228">
                    <c:v>2013</c:v>
                  </c:pt>
                  <c:pt idx="229">
                    <c:v>2013</c:v>
                  </c:pt>
                </c:lvl>
              </c:multiLvlStrCache>
            </c:multiLvlStrRef>
          </c:cat>
          <c:val>
            <c:numRef>
              <c:f>'ESTADISTICA-GLP (10 febrero 2013).xlsx'!ivaenv</c:f>
              <c:numCache>
                <c:formatCode>#,##0.0000</c:formatCode>
                <c:ptCount val="230"/>
                <c:pt idx="0">
                  <c:v>6.5563000000000002</c:v>
                </c:pt>
                <c:pt idx="1">
                  <c:v>6.3063000000000002</c:v>
                </c:pt>
                <c:pt idx="2">
                  <c:v>6.3063000000000002</c:v>
                </c:pt>
                <c:pt idx="3">
                  <c:v>6.3063000000000002</c:v>
                </c:pt>
                <c:pt idx="4">
                  <c:v>6.3063000000000002</c:v>
                </c:pt>
                <c:pt idx="5">
                  <c:v>6.3063000000000002</c:v>
                </c:pt>
                <c:pt idx="6">
                  <c:v>6.3063000000000002</c:v>
                </c:pt>
                <c:pt idx="7">
                  <c:v>6.3063000000000002</c:v>
                </c:pt>
                <c:pt idx="8">
                  <c:v>6.3063000000000002</c:v>
                </c:pt>
                <c:pt idx="9">
                  <c:v>6.3063000000000002</c:v>
                </c:pt>
                <c:pt idx="10">
                  <c:v>6.3063000000000002</c:v>
                </c:pt>
                <c:pt idx="11">
                  <c:v>6.6860999999999997</c:v>
                </c:pt>
                <c:pt idx="12">
                  <c:v>7.0130999999999997</c:v>
                </c:pt>
                <c:pt idx="13">
                  <c:v>7.0130999999999997</c:v>
                </c:pt>
                <c:pt idx="14">
                  <c:v>7.5400999999999998</c:v>
                </c:pt>
                <c:pt idx="15">
                  <c:v>7.0746000000000002</c:v>
                </c:pt>
                <c:pt idx="16">
                  <c:v>6.74</c:v>
                </c:pt>
                <c:pt idx="17">
                  <c:v>6.74</c:v>
                </c:pt>
                <c:pt idx="18">
                  <c:v>6.74</c:v>
                </c:pt>
                <c:pt idx="19">
                  <c:v>6.4361000000000024</c:v>
                </c:pt>
                <c:pt idx="20">
                  <c:v>6.4361000000000024</c:v>
                </c:pt>
                <c:pt idx="21">
                  <c:v>6.4361000000000024</c:v>
                </c:pt>
                <c:pt idx="22">
                  <c:v>6.7160000000000002</c:v>
                </c:pt>
                <c:pt idx="23">
                  <c:v>6.7160000000000002</c:v>
                </c:pt>
                <c:pt idx="24">
                  <c:v>6.7160000000000002</c:v>
                </c:pt>
                <c:pt idx="25">
                  <c:v>6.7160000000000002</c:v>
                </c:pt>
                <c:pt idx="26">
                  <c:v>6.7160000000000002</c:v>
                </c:pt>
                <c:pt idx="27">
                  <c:v>6.9842000000000004</c:v>
                </c:pt>
                <c:pt idx="28">
                  <c:v>6.9842000000000004</c:v>
                </c:pt>
                <c:pt idx="29">
                  <c:v>6.9842000000000004</c:v>
                </c:pt>
                <c:pt idx="30">
                  <c:v>6.9842000000000004</c:v>
                </c:pt>
                <c:pt idx="31">
                  <c:v>6.9842000000000004</c:v>
                </c:pt>
                <c:pt idx="32">
                  <c:v>6.9870999999999999</c:v>
                </c:pt>
                <c:pt idx="33">
                  <c:v>6.9870999999999999</c:v>
                </c:pt>
                <c:pt idx="34">
                  <c:v>6.9870999999999999</c:v>
                </c:pt>
                <c:pt idx="35">
                  <c:v>6.9870999999999999</c:v>
                </c:pt>
                <c:pt idx="36">
                  <c:v>7.7770999999999999</c:v>
                </c:pt>
                <c:pt idx="37">
                  <c:v>7.7770999999999999</c:v>
                </c:pt>
                <c:pt idx="38">
                  <c:v>7.7770999999999999</c:v>
                </c:pt>
                <c:pt idx="39">
                  <c:v>7.7770999999999999</c:v>
                </c:pt>
                <c:pt idx="40">
                  <c:v>7.7770999999999999</c:v>
                </c:pt>
                <c:pt idx="41">
                  <c:v>7.7770999999999999</c:v>
                </c:pt>
                <c:pt idx="42">
                  <c:v>7.7770999999999999</c:v>
                </c:pt>
                <c:pt idx="43">
                  <c:v>8.1857000000000006</c:v>
                </c:pt>
                <c:pt idx="44">
                  <c:v>8.1857000000000006</c:v>
                </c:pt>
                <c:pt idx="45">
                  <c:v>8.1857000000000006</c:v>
                </c:pt>
                <c:pt idx="46">
                  <c:v>11.551400000000006</c:v>
                </c:pt>
                <c:pt idx="47">
                  <c:v>11.551400000000006</c:v>
                </c:pt>
                <c:pt idx="48">
                  <c:v>7.1760000000000002</c:v>
                </c:pt>
                <c:pt idx="49">
                  <c:v>4.2431000000000001</c:v>
                </c:pt>
                <c:pt idx="50">
                  <c:v>4.2431000000000001</c:v>
                </c:pt>
                <c:pt idx="51">
                  <c:v>2.0313999999999997</c:v>
                </c:pt>
                <c:pt idx="52">
                  <c:v>2.0313999999999997</c:v>
                </c:pt>
                <c:pt idx="53">
                  <c:v>2.0313999999999997</c:v>
                </c:pt>
                <c:pt idx="54">
                  <c:v>7.1934999999999985</c:v>
                </c:pt>
                <c:pt idx="55">
                  <c:v>7.1934999999999985</c:v>
                </c:pt>
                <c:pt idx="56">
                  <c:v>7.1934999999999985</c:v>
                </c:pt>
                <c:pt idx="57">
                  <c:v>7.6982999999999997</c:v>
                </c:pt>
                <c:pt idx="58">
                  <c:v>8.1011999999999986</c:v>
                </c:pt>
                <c:pt idx="59">
                  <c:v>8.1011999999999986</c:v>
                </c:pt>
                <c:pt idx="60">
                  <c:v>7.5607999999999995</c:v>
                </c:pt>
                <c:pt idx="61">
                  <c:v>7.1597999999999997</c:v>
                </c:pt>
                <c:pt idx="62">
                  <c:v>7.1597999999999997</c:v>
                </c:pt>
                <c:pt idx="63">
                  <c:v>7.3906000000000001</c:v>
                </c:pt>
                <c:pt idx="64">
                  <c:v>7.3020999999999985</c:v>
                </c:pt>
                <c:pt idx="65">
                  <c:v>7.6559999999999917</c:v>
                </c:pt>
                <c:pt idx="66">
                  <c:v>8.2367999999999988</c:v>
                </c:pt>
                <c:pt idx="67">
                  <c:v>9.4437000000000015</c:v>
                </c:pt>
                <c:pt idx="68">
                  <c:v>9.4437000000000015</c:v>
                </c:pt>
                <c:pt idx="69">
                  <c:v>8.0199000000000016</c:v>
                </c:pt>
                <c:pt idx="70">
                  <c:v>8.0199000000000016</c:v>
                </c:pt>
                <c:pt idx="71">
                  <c:v>8.0199000000000016</c:v>
                </c:pt>
                <c:pt idx="72">
                  <c:v>8.0199000000000016</c:v>
                </c:pt>
                <c:pt idx="73">
                  <c:v>8.0199000000000016</c:v>
                </c:pt>
                <c:pt idx="74">
                  <c:v>8.0199000000000016</c:v>
                </c:pt>
                <c:pt idx="75">
                  <c:v>8.0199000000000016</c:v>
                </c:pt>
                <c:pt idx="76">
                  <c:v>8.0199000000000016</c:v>
                </c:pt>
                <c:pt idx="77">
                  <c:v>8.0199000000000016</c:v>
                </c:pt>
                <c:pt idx="78">
                  <c:v>8.0199000000000016</c:v>
                </c:pt>
                <c:pt idx="79">
                  <c:v>8.0199000000000016</c:v>
                </c:pt>
                <c:pt idx="80">
                  <c:v>8.0199000000000016</c:v>
                </c:pt>
                <c:pt idx="81">
                  <c:v>9.4114000000000004</c:v>
                </c:pt>
                <c:pt idx="82">
                  <c:v>9.4114000000000004</c:v>
                </c:pt>
                <c:pt idx="83">
                  <c:v>9.4114000000000004</c:v>
                </c:pt>
                <c:pt idx="84">
                  <c:v>9.4114000000000004</c:v>
                </c:pt>
                <c:pt idx="85">
                  <c:v>9.4114000000000004</c:v>
                </c:pt>
                <c:pt idx="86">
                  <c:v>9.4114000000000004</c:v>
                </c:pt>
                <c:pt idx="87">
                  <c:v>10.422000000000002</c:v>
                </c:pt>
                <c:pt idx="88">
                  <c:v>10.422000000000002</c:v>
                </c:pt>
                <c:pt idx="89">
                  <c:v>10.422000000000002</c:v>
                </c:pt>
                <c:pt idx="90">
                  <c:v>10.422000000000002</c:v>
                </c:pt>
                <c:pt idx="91">
                  <c:v>10.422000000000002</c:v>
                </c:pt>
                <c:pt idx="92">
                  <c:v>10.422000000000002</c:v>
                </c:pt>
                <c:pt idx="93">
                  <c:v>10.139299999999999</c:v>
                </c:pt>
                <c:pt idx="94">
                  <c:v>10.139299999999999</c:v>
                </c:pt>
                <c:pt idx="95">
                  <c:v>10.139299999999999</c:v>
                </c:pt>
                <c:pt idx="96">
                  <c:v>10.139299999999999</c:v>
                </c:pt>
                <c:pt idx="97">
                  <c:v>10.139299999999999</c:v>
                </c:pt>
                <c:pt idx="98">
                  <c:v>10.139299999999999</c:v>
                </c:pt>
                <c:pt idx="99">
                  <c:v>9.4593000000000007</c:v>
                </c:pt>
                <c:pt idx="100">
                  <c:v>9.4593000000000007</c:v>
                </c:pt>
                <c:pt idx="101">
                  <c:v>9.4593000000000007</c:v>
                </c:pt>
                <c:pt idx="102">
                  <c:v>9.4593000000000007</c:v>
                </c:pt>
                <c:pt idx="103">
                  <c:v>9.4593000000000007</c:v>
                </c:pt>
                <c:pt idx="104">
                  <c:v>9.4593000000000007</c:v>
                </c:pt>
                <c:pt idx="105">
                  <c:v>8.9575000000000067</c:v>
                </c:pt>
                <c:pt idx="106">
                  <c:v>8.9575000000000067</c:v>
                </c:pt>
                <c:pt idx="107">
                  <c:v>8.9575000000000067</c:v>
                </c:pt>
                <c:pt idx="108">
                  <c:v>8.9575000000000067</c:v>
                </c:pt>
                <c:pt idx="109">
                  <c:v>8.9575000000000067</c:v>
                </c:pt>
                <c:pt idx="110">
                  <c:v>8.9575000000000067</c:v>
                </c:pt>
                <c:pt idx="111">
                  <c:v>9.5437000000000012</c:v>
                </c:pt>
                <c:pt idx="112">
                  <c:v>9.5437000000000012</c:v>
                </c:pt>
                <c:pt idx="113">
                  <c:v>9.5437000000000012</c:v>
                </c:pt>
                <c:pt idx="114">
                  <c:v>9.5437000000000012</c:v>
                </c:pt>
                <c:pt idx="115">
                  <c:v>9.5437000000000012</c:v>
                </c:pt>
                <c:pt idx="116">
                  <c:v>9.5437000000000012</c:v>
                </c:pt>
                <c:pt idx="117">
                  <c:v>9.6890000000000001</c:v>
                </c:pt>
                <c:pt idx="118">
                  <c:v>9.6890000000000001</c:v>
                </c:pt>
                <c:pt idx="119">
                  <c:v>9.6890000000000001</c:v>
                </c:pt>
                <c:pt idx="120">
                  <c:v>9.6890000000000001</c:v>
                </c:pt>
                <c:pt idx="121">
                  <c:v>9.6890000000000001</c:v>
                </c:pt>
                <c:pt idx="122">
                  <c:v>9.6890000000000001</c:v>
                </c:pt>
                <c:pt idx="123">
                  <c:v>9.2132999999999985</c:v>
                </c:pt>
                <c:pt idx="124">
                  <c:v>9.2132999999999985</c:v>
                </c:pt>
                <c:pt idx="125">
                  <c:v>9.2132999999999985</c:v>
                </c:pt>
                <c:pt idx="126">
                  <c:v>9.2132999999999985</c:v>
                </c:pt>
                <c:pt idx="127">
                  <c:v>9.2132999999999985</c:v>
                </c:pt>
                <c:pt idx="128">
                  <c:v>9.2132999999999985</c:v>
                </c:pt>
                <c:pt idx="129">
                  <c:v>9.4587000000000003</c:v>
                </c:pt>
                <c:pt idx="130">
                  <c:v>9.4587000000000003</c:v>
                </c:pt>
                <c:pt idx="131">
                  <c:v>9.4587000000000003</c:v>
                </c:pt>
                <c:pt idx="132">
                  <c:v>9.4587000000000003</c:v>
                </c:pt>
                <c:pt idx="133">
                  <c:v>9.4587000000000003</c:v>
                </c:pt>
                <c:pt idx="134">
                  <c:v>9.4587000000000003</c:v>
                </c:pt>
                <c:pt idx="135">
                  <c:v>10.249600000000001</c:v>
                </c:pt>
                <c:pt idx="136">
                  <c:v>10.249600000000001</c:v>
                </c:pt>
                <c:pt idx="137">
                  <c:v>10.249600000000001</c:v>
                </c:pt>
                <c:pt idx="138">
                  <c:v>10.249600000000001</c:v>
                </c:pt>
                <c:pt idx="139">
                  <c:v>10.825900000000004</c:v>
                </c:pt>
                <c:pt idx="140">
                  <c:v>10.825900000000004</c:v>
                </c:pt>
                <c:pt idx="141">
                  <c:v>11.252700000000004</c:v>
                </c:pt>
                <c:pt idx="142">
                  <c:v>11.252700000000004</c:v>
                </c:pt>
                <c:pt idx="143">
                  <c:v>11.252700000000004</c:v>
                </c:pt>
                <c:pt idx="144">
                  <c:v>12.408300000000001</c:v>
                </c:pt>
                <c:pt idx="145">
                  <c:v>12.408300000000001</c:v>
                </c:pt>
                <c:pt idx="146">
                  <c:v>12.408300000000001</c:v>
                </c:pt>
                <c:pt idx="147">
                  <c:v>13.631199999999998</c:v>
                </c:pt>
                <c:pt idx="148">
                  <c:v>13.631199999999998</c:v>
                </c:pt>
                <c:pt idx="149">
                  <c:v>13.631199999999998</c:v>
                </c:pt>
                <c:pt idx="150">
                  <c:v>13.395000000000016</c:v>
                </c:pt>
                <c:pt idx="151">
                  <c:v>13.395000000000016</c:v>
                </c:pt>
                <c:pt idx="152">
                  <c:v>13.395000000000016</c:v>
                </c:pt>
                <c:pt idx="153">
                  <c:v>12.988</c:v>
                </c:pt>
                <c:pt idx="154">
                  <c:v>12.988</c:v>
                </c:pt>
                <c:pt idx="155">
                  <c:v>12.988</c:v>
                </c:pt>
                <c:pt idx="156">
                  <c:v>12.999600000000004</c:v>
                </c:pt>
                <c:pt idx="157">
                  <c:v>12.999600000000004</c:v>
                </c:pt>
                <c:pt idx="158">
                  <c:v>12.999600000000004</c:v>
                </c:pt>
                <c:pt idx="159">
                  <c:v>12.726800000000001</c:v>
                </c:pt>
                <c:pt idx="160">
                  <c:v>12.726800000000001</c:v>
                </c:pt>
                <c:pt idx="161">
                  <c:v>12.726800000000001</c:v>
                </c:pt>
                <c:pt idx="162">
                  <c:v>12.844200000000001</c:v>
                </c:pt>
                <c:pt idx="163">
                  <c:v>12.844200000000001</c:v>
                </c:pt>
                <c:pt idx="164">
                  <c:v>12.844200000000001</c:v>
                </c:pt>
                <c:pt idx="165">
                  <c:v>13.5662</c:v>
                </c:pt>
                <c:pt idx="166">
                  <c:v>13.5662</c:v>
                </c:pt>
                <c:pt idx="167">
                  <c:v>13.5662</c:v>
                </c:pt>
                <c:pt idx="168">
                  <c:v>14.2851</c:v>
                </c:pt>
                <c:pt idx="169">
                  <c:v>14.2851</c:v>
                </c:pt>
                <c:pt idx="170">
                  <c:v>14.2851</c:v>
                </c:pt>
                <c:pt idx="171">
                  <c:v>15.562900000000004</c:v>
                </c:pt>
                <c:pt idx="172">
                  <c:v>15.562900000000004</c:v>
                </c:pt>
                <c:pt idx="173">
                  <c:v>15.562900000000004</c:v>
                </c:pt>
                <c:pt idx="174">
                  <c:v>15.188000000000001</c:v>
                </c:pt>
                <c:pt idx="175">
                  <c:v>15.188000000000001</c:v>
                </c:pt>
                <c:pt idx="176">
                  <c:v>15.188000000000001</c:v>
                </c:pt>
                <c:pt idx="177">
                  <c:v>15.188000000000001</c:v>
                </c:pt>
                <c:pt idx="178">
                  <c:v>15.188000000000001</c:v>
                </c:pt>
                <c:pt idx="179">
                  <c:v>15.188000000000001</c:v>
                </c:pt>
                <c:pt idx="180">
                  <c:v>14.899600000000015</c:v>
                </c:pt>
                <c:pt idx="181">
                  <c:v>14.899600000000015</c:v>
                </c:pt>
                <c:pt idx="182">
                  <c:v>14.899600000000015</c:v>
                </c:pt>
                <c:pt idx="183">
                  <c:v>11.556600000000016</c:v>
                </c:pt>
                <c:pt idx="184">
                  <c:v>11.556600000000016</c:v>
                </c:pt>
                <c:pt idx="185">
                  <c:v>11.556600000000016</c:v>
                </c:pt>
                <c:pt idx="186">
                  <c:v>11.5647</c:v>
                </c:pt>
                <c:pt idx="187">
                  <c:v>11.5647</c:v>
                </c:pt>
                <c:pt idx="188">
                  <c:v>11.5647</c:v>
                </c:pt>
                <c:pt idx="189">
                  <c:v>11.800400000000016</c:v>
                </c:pt>
                <c:pt idx="190">
                  <c:v>11.800400000000016</c:v>
                </c:pt>
                <c:pt idx="191">
                  <c:v>11.800400000000016</c:v>
                </c:pt>
                <c:pt idx="192">
                  <c:v>12.2034</c:v>
                </c:pt>
                <c:pt idx="193">
                  <c:v>12.2034</c:v>
                </c:pt>
                <c:pt idx="194">
                  <c:v>12.2034</c:v>
                </c:pt>
                <c:pt idx="195">
                  <c:v>12.8942</c:v>
                </c:pt>
                <c:pt idx="196">
                  <c:v>12.8942</c:v>
                </c:pt>
                <c:pt idx="197">
                  <c:v>12.8942</c:v>
                </c:pt>
                <c:pt idx="198">
                  <c:v>15.1927</c:v>
                </c:pt>
                <c:pt idx="199">
                  <c:v>15.1927</c:v>
                </c:pt>
                <c:pt idx="200">
                  <c:v>15.1927</c:v>
                </c:pt>
                <c:pt idx="201">
                  <c:v>15.611899999999999</c:v>
                </c:pt>
                <c:pt idx="202">
                  <c:v>15.611899999999999</c:v>
                </c:pt>
                <c:pt idx="203">
                  <c:v>15.611899999999999</c:v>
                </c:pt>
                <c:pt idx="204">
                  <c:v>16.105799999999963</c:v>
                </c:pt>
                <c:pt idx="205">
                  <c:v>16.105799999999963</c:v>
                </c:pt>
                <c:pt idx="206">
                  <c:v>16.105799999999963</c:v>
                </c:pt>
                <c:pt idx="207">
                  <c:v>17.090599999999959</c:v>
                </c:pt>
                <c:pt idx="208">
                  <c:v>17.090599999999959</c:v>
                </c:pt>
                <c:pt idx="209">
                  <c:v>17.090599999999959</c:v>
                </c:pt>
                <c:pt idx="210">
                  <c:v>18.065699999999943</c:v>
                </c:pt>
                <c:pt idx="211">
                  <c:v>18.065699999999943</c:v>
                </c:pt>
                <c:pt idx="212">
                  <c:v>18.065699999999943</c:v>
                </c:pt>
                <c:pt idx="213">
                  <c:v>18.415299999999959</c:v>
                </c:pt>
                <c:pt idx="214">
                  <c:v>18.415299999999959</c:v>
                </c:pt>
                <c:pt idx="215">
                  <c:v>18.415299999999959</c:v>
                </c:pt>
                <c:pt idx="216">
                  <c:v>18.415299999999959</c:v>
                </c:pt>
                <c:pt idx="217">
                  <c:v>18.415299999999959</c:v>
                </c:pt>
                <c:pt idx="218">
                  <c:v>18.415299999999959</c:v>
                </c:pt>
                <c:pt idx="219">
                  <c:v>18.961399999999962</c:v>
                </c:pt>
                <c:pt idx="220">
                  <c:v>18.961399999999962</c:v>
                </c:pt>
                <c:pt idx="221">
                  <c:v>18.961399999999962</c:v>
                </c:pt>
                <c:pt idx="222">
                  <c:v>20.081600000000002</c:v>
                </c:pt>
                <c:pt idx="223">
                  <c:v>20.081600000000002</c:v>
                </c:pt>
                <c:pt idx="224">
                  <c:v>23.428499999999943</c:v>
                </c:pt>
                <c:pt idx="225">
                  <c:v>22.354600000000001</c:v>
                </c:pt>
                <c:pt idx="226">
                  <c:v>22.354600000000001</c:v>
                </c:pt>
                <c:pt idx="227">
                  <c:v>22.354600000000001</c:v>
                </c:pt>
                <c:pt idx="228">
                  <c:v>22.669599999999967</c:v>
                </c:pt>
                <c:pt idx="229">
                  <c:v>22.669599999999967</c:v>
                </c:pt>
              </c:numCache>
            </c:numRef>
          </c:val>
        </c:ser>
        <c:ser>
          <c:idx val="2"/>
          <c:order val="2"/>
          <c:tx>
            <c:v>Impuesto Especial (c€/kg)</c:v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multiLvlStrRef>
              <c:f>Env!$B$10:$C$239</c:f>
              <c:multiLvlStrCache>
                <c:ptCount val="230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</c:lvl>
                <c:lvl>
                  <c:pt idx="0">
                    <c:v>1994</c:v>
                  </c:pt>
                  <c:pt idx="1">
                    <c:v>1994</c:v>
                  </c:pt>
                  <c:pt idx="2">
                    <c:v>1994</c:v>
                  </c:pt>
                  <c:pt idx="3">
                    <c:v>1994</c:v>
                  </c:pt>
                  <c:pt idx="4">
                    <c:v>1994</c:v>
                  </c:pt>
                  <c:pt idx="5">
                    <c:v>1994</c:v>
                  </c:pt>
                  <c:pt idx="6">
                    <c:v>1994</c:v>
                  </c:pt>
                  <c:pt idx="7">
                    <c:v>1994</c:v>
                  </c:pt>
                  <c:pt idx="8">
                    <c:v>1994</c:v>
                  </c:pt>
                  <c:pt idx="9">
                    <c:v>1994</c:v>
                  </c:pt>
                  <c:pt idx="10">
                    <c:v>1994</c:v>
                  </c:pt>
                  <c:pt idx="11">
                    <c:v>1994</c:v>
                  </c:pt>
                  <c:pt idx="12">
                    <c:v>1995</c:v>
                  </c:pt>
                  <c:pt idx="13">
                    <c:v>1995</c:v>
                  </c:pt>
                  <c:pt idx="14">
                    <c:v>1995</c:v>
                  </c:pt>
                  <c:pt idx="15">
                    <c:v>1995</c:v>
                  </c:pt>
                  <c:pt idx="16">
                    <c:v>1995</c:v>
                  </c:pt>
                  <c:pt idx="17">
                    <c:v>1995</c:v>
                  </c:pt>
                  <c:pt idx="18">
                    <c:v>1995</c:v>
                  </c:pt>
                  <c:pt idx="19">
                    <c:v>1995</c:v>
                  </c:pt>
                  <c:pt idx="20">
                    <c:v>1995</c:v>
                  </c:pt>
                  <c:pt idx="21">
                    <c:v>1995</c:v>
                  </c:pt>
                  <c:pt idx="22">
                    <c:v>1995</c:v>
                  </c:pt>
                  <c:pt idx="23">
                    <c:v>1995</c:v>
                  </c:pt>
                  <c:pt idx="24">
                    <c:v>1996</c:v>
                  </c:pt>
                  <c:pt idx="25">
                    <c:v>1996</c:v>
                  </c:pt>
                  <c:pt idx="26">
                    <c:v>1996</c:v>
                  </c:pt>
                  <c:pt idx="27">
                    <c:v>1996</c:v>
                  </c:pt>
                  <c:pt idx="28">
                    <c:v>1996</c:v>
                  </c:pt>
                  <c:pt idx="29">
                    <c:v>1996</c:v>
                  </c:pt>
                  <c:pt idx="30">
                    <c:v>1996</c:v>
                  </c:pt>
                  <c:pt idx="31">
                    <c:v>1996</c:v>
                  </c:pt>
                  <c:pt idx="32">
                    <c:v>1996</c:v>
                  </c:pt>
                  <c:pt idx="33">
                    <c:v>1996</c:v>
                  </c:pt>
                  <c:pt idx="34">
                    <c:v>1996</c:v>
                  </c:pt>
                  <c:pt idx="35">
                    <c:v>1996</c:v>
                  </c:pt>
                  <c:pt idx="36">
                    <c:v>1997</c:v>
                  </c:pt>
                  <c:pt idx="37">
                    <c:v>1997</c:v>
                  </c:pt>
                  <c:pt idx="38">
                    <c:v>1997</c:v>
                  </c:pt>
                  <c:pt idx="39">
                    <c:v>1997</c:v>
                  </c:pt>
                  <c:pt idx="40">
                    <c:v>1997</c:v>
                  </c:pt>
                  <c:pt idx="41">
                    <c:v>1997</c:v>
                  </c:pt>
                  <c:pt idx="42">
                    <c:v>1997</c:v>
                  </c:pt>
                  <c:pt idx="43">
                    <c:v>1997</c:v>
                  </c:pt>
                  <c:pt idx="44">
                    <c:v>1997</c:v>
                  </c:pt>
                  <c:pt idx="45">
                    <c:v>1997</c:v>
                  </c:pt>
                  <c:pt idx="46">
                    <c:v>1997</c:v>
                  </c:pt>
                  <c:pt idx="47">
                    <c:v>1997</c:v>
                  </c:pt>
                  <c:pt idx="48">
                    <c:v>1998</c:v>
                  </c:pt>
                  <c:pt idx="49">
                    <c:v>1998</c:v>
                  </c:pt>
                  <c:pt idx="50">
                    <c:v>1998</c:v>
                  </c:pt>
                  <c:pt idx="51">
                    <c:v>1998</c:v>
                  </c:pt>
                  <c:pt idx="52">
                    <c:v>1998</c:v>
                  </c:pt>
                  <c:pt idx="53">
                    <c:v>1998</c:v>
                  </c:pt>
                  <c:pt idx="54">
                    <c:v>1998</c:v>
                  </c:pt>
                  <c:pt idx="55">
                    <c:v>1998</c:v>
                  </c:pt>
                  <c:pt idx="56">
                    <c:v>1998</c:v>
                  </c:pt>
                  <c:pt idx="57">
                    <c:v>1998</c:v>
                  </c:pt>
                  <c:pt idx="58">
                    <c:v>1998</c:v>
                  </c:pt>
                  <c:pt idx="59">
                    <c:v>1998</c:v>
                  </c:pt>
                  <c:pt idx="60">
                    <c:v>1999</c:v>
                  </c:pt>
                  <c:pt idx="61">
                    <c:v>1999</c:v>
                  </c:pt>
                  <c:pt idx="62">
                    <c:v>1999</c:v>
                  </c:pt>
                  <c:pt idx="63">
                    <c:v>1999</c:v>
                  </c:pt>
                  <c:pt idx="64">
                    <c:v>1999</c:v>
                  </c:pt>
                  <c:pt idx="65">
                    <c:v>1999</c:v>
                  </c:pt>
                  <c:pt idx="66">
                    <c:v>1999</c:v>
                  </c:pt>
                  <c:pt idx="67">
                    <c:v>1999</c:v>
                  </c:pt>
                  <c:pt idx="68">
                    <c:v>1999</c:v>
                  </c:pt>
                  <c:pt idx="69">
                    <c:v>1999</c:v>
                  </c:pt>
                  <c:pt idx="70">
                    <c:v>1999</c:v>
                  </c:pt>
                  <c:pt idx="71">
                    <c:v>1999</c:v>
                  </c:pt>
                  <c:pt idx="72">
                    <c:v>2000</c:v>
                  </c:pt>
                  <c:pt idx="73">
                    <c:v>2000</c:v>
                  </c:pt>
                  <c:pt idx="74">
                    <c:v>2000</c:v>
                  </c:pt>
                  <c:pt idx="75">
                    <c:v>2000</c:v>
                  </c:pt>
                  <c:pt idx="76">
                    <c:v>2000</c:v>
                  </c:pt>
                  <c:pt idx="77">
                    <c:v>2000</c:v>
                  </c:pt>
                  <c:pt idx="78">
                    <c:v>2000</c:v>
                  </c:pt>
                  <c:pt idx="79">
                    <c:v>2000</c:v>
                  </c:pt>
                  <c:pt idx="80">
                    <c:v>2000</c:v>
                  </c:pt>
                  <c:pt idx="81">
                    <c:v>2000</c:v>
                  </c:pt>
                  <c:pt idx="82">
                    <c:v>2000</c:v>
                  </c:pt>
                  <c:pt idx="83">
                    <c:v>2000</c:v>
                  </c:pt>
                  <c:pt idx="84">
                    <c:v>2001</c:v>
                  </c:pt>
                  <c:pt idx="85">
                    <c:v>2001</c:v>
                  </c:pt>
                  <c:pt idx="86">
                    <c:v>2001</c:v>
                  </c:pt>
                  <c:pt idx="87">
                    <c:v>2001</c:v>
                  </c:pt>
                  <c:pt idx="88">
                    <c:v>2001</c:v>
                  </c:pt>
                  <c:pt idx="89">
                    <c:v>2001</c:v>
                  </c:pt>
                  <c:pt idx="90">
                    <c:v>2001</c:v>
                  </c:pt>
                  <c:pt idx="91">
                    <c:v>2001</c:v>
                  </c:pt>
                  <c:pt idx="92">
                    <c:v>2001</c:v>
                  </c:pt>
                  <c:pt idx="93">
                    <c:v>2001</c:v>
                  </c:pt>
                  <c:pt idx="94">
                    <c:v>2001</c:v>
                  </c:pt>
                  <c:pt idx="95">
                    <c:v>2001</c:v>
                  </c:pt>
                  <c:pt idx="96">
                    <c:v>2002</c:v>
                  </c:pt>
                  <c:pt idx="97">
                    <c:v>2002</c:v>
                  </c:pt>
                  <c:pt idx="98">
                    <c:v>2002</c:v>
                  </c:pt>
                  <c:pt idx="99">
                    <c:v>2002</c:v>
                  </c:pt>
                  <c:pt idx="100">
                    <c:v>2002</c:v>
                  </c:pt>
                  <c:pt idx="101">
                    <c:v>2002</c:v>
                  </c:pt>
                  <c:pt idx="102">
                    <c:v>2002</c:v>
                  </c:pt>
                  <c:pt idx="103">
                    <c:v>2002</c:v>
                  </c:pt>
                  <c:pt idx="104">
                    <c:v>2002</c:v>
                  </c:pt>
                  <c:pt idx="105">
                    <c:v>2002</c:v>
                  </c:pt>
                  <c:pt idx="106">
                    <c:v>2002</c:v>
                  </c:pt>
                  <c:pt idx="107">
                    <c:v>2002</c:v>
                  </c:pt>
                  <c:pt idx="108">
                    <c:v>2003</c:v>
                  </c:pt>
                  <c:pt idx="109">
                    <c:v>2003</c:v>
                  </c:pt>
                  <c:pt idx="110">
                    <c:v>2003</c:v>
                  </c:pt>
                  <c:pt idx="111">
                    <c:v>2003</c:v>
                  </c:pt>
                  <c:pt idx="112">
                    <c:v>2003</c:v>
                  </c:pt>
                  <c:pt idx="113">
                    <c:v>2003</c:v>
                  </c:pt>
                  <c:pt idx="114">
                    <c:v>2003</c:v>
                  </c:pt>
                  <c:pt idx="115">
                    <c:v>2003</c:v>
                  </c:pt>
                  <c:pt idx="116">
                    <c:v>2003</c:v>
                  </c:pt>
                  <c:pt idx="117">
                    <c:v>2003</c:v>
                  </c:pt>
                  <c:pt idx="118">
                    <c:v>2003</c:v>
                  </c:pt>
                  <c:pt idx="119">
                    <c:v>2003</c:v>
                  </c:pt>
                  <c:pt idx="120">
                    <c:v>2004</c:v>
                  </c:pt>
                  <c:pt idx="121">
                    <c:v>2004</c:v>
                  </c:pt>
                  <c:pt idx="122">
                    <c:v>2004</c:v>
                  </c:pt>
                  <c:pt idx="123">
                    <c:v>2004</c:v>
                  </c:pt>
                  <c:pt idx="124">
                    <c:v>2004</c:v>
                  </c:pt>
                  <c:pt idx="125">
                    <c:v>2004</c:v>
                  </c:pt>
                  <c:pt idx="126">
                    <c:v>2004</c:v>
                  </c:pt>
                  <c:pt idx="127">
                    <c:v>2004</c:v>
                  </c:pt>
                  <c:pt idx="128">
                    <c:v>2004</c:v>
                  </c:pt>
                  <c:pt idx="129">
                    <c:v>2004</c:v>
                  </c:pt>
                  <c:pt idx="130">
                    <c:v>2004</c:v>
                  </c:pt>
                  <c:pt idx="131">
                    <c:v>2004</c:v>
                  </c:pt>
                  <c:pt idx="132">
                    <c:v>2005</c:v>
                  </c:pt>
                  <c:pt idx="133">
                    <c:v>2005</c:v>
                  </c:pt>
                  <c:pt idx="134">
                    <c:v>2005</c:v>
                  </c:pt>
                  <c:pt idx="135">
                    <c:v>2005</c:v>
                  </c:pt>
                  <c:pt idx="136">
                    <c:v>2005</c:v>
                  </c:pt>
                  <c:pt idx="137">
                    <c:v>2005</c:v>
                  </c:pt>
                  <c:pt idx="138">
                    <c:v>2005</c:v>
                  </c:pt>
                  <c:pt idx="139">
                    <c:v>2005</c:v>
                  </c:pt>
                  <c:pt idx="140">
                    <c:v>2005</c:v>
                  </c:pt>
                  <c:pt idx="141">
                    <c:v>2005</c:v>
                  </c:pt>
                  <c:pt idx="142">
                    <c:v>2005</c:v>
                  </c:pt>
                  <c:pt idx="143">
                    <c:v>2005</c:v>
                  </c:pt>
                  <c:pt idx="144">
                    <c:v>2006</c:v>
                  </c:pt>
                  <c:pt idx="145">
                    <c:v>2006</c:v>
                  </c:pt>
                  <c:pt idx="146">
                    <c:v>2006</c:v>
                  </c:pt>
                  <c:pt idx="147">
                    <c:v>2006</c:v>
                  </c:pt>
                  <c:pt idx="148">
                    <c:v>2006</c:v>
                  </c:pt>
                  <c:pt idx="149">
                    <c:v>2006</c:v>
                  </c:pt>
                  <c:pt idx="150">
                    <c:v>2006</c:v>
                  </c:pt>
                  <c:pt idx="151">
                    <c:v>2006</c:v>
                  </c:pt>
                  <c:pt idx="152">
                    <c:v>2006</c:v>
                  </c:pt>
                  <c:pt idx="153">
                    <c:v>2006</c:v>
                  </c:pt>
                  <c:pt idx="154">
                    <c:v>2006</c:v>
                  </c:pt>
                  <c:pt idx="155">
                    <c:v>2006</c:v>
                  </c:pt>
                  <c:pt idx="156">
                    <c:v>2007</c:v>
                  </c:pt>
                  <c:pt idx="157">
                    <c:v>2007</c:v>
                  </c:pt>
                  <c:pt idx="158">
                    <c:v>2007</c:v>
                  </c:pt>
                  <c:pt idx="159">
                    <c:v>2007</c:v>
                  </c:pt>
                  <c:pt idx="160">
                    <c:v>2007</c:v>
                  </c:pt>
                  <c:pt idx="161">
                    <c:v>2007</c:v>
                  </c:pt>
                  <c:pt idx="162">
                    <c:v>2007</c:v>
                  </c:pt>
                  <c:pt idx="163">
                    <c:v>2007</c:v>
                  </c:pt>
                  <c:pt idx="164">
                    <c:v>2007</c:v>
                  </c:pt>
                  <c:pt idx="165">
                    <c:v>2007</c:v>
                  </c:pt>
                  <c:pt idx="166">
                    <c:v>2007</c:v>
                  </c:pt>
                  <c:pt idx="167">
                    <c:v>2007</c:v>
                  </c:pt>
                  <c:pt idx="168">
                    <c:v>2008</c:v>
                  </c:pt>
                  <c:pt idx="169">
                    <c:v>2008</c:v>
                  </c:pt>
                  <c:pt idx="170">
                    <c:v>2008</c:v>
                  </c:pt>
                  <c:pt idx="171">
                    <c:v>2008</c:v>
                  </c:pt>
                  <c:pt idx="172">
                    <c:v>2008</c:v>
                  </c:pt>
                  <c:pt idx="173">
                    <c:v>2008</c:v>
                  </c:pt>
                  <c:pt idx="174">
                    <c:v>2008</c:v>
                  </c:pt>
                  <c:pt idx="175">
                    <c:v>2008</c:v>
                  </c:pt>
                  <c:pt idx="176">
                    <c:v>2008</c:v>
                  </c:pt>
                  <c:pt idx="177">
                    <c:v>2008</c:v>
                  </c:pt>
                  <c:pt idx="178">
                    <c:v>2008</c:v>
                  </c:pt>
                  <c:pt idx="179">
                    <c:v>2008</c:v>
                  </c:pt>
                  <c:pt idx="180">
                    <c:v>2009</c:v>
                  </c:pt>
                  <c:pt idx="181">
                    <c:v>2009</c:v>
                  </c:pt>
                  <c:pt idx="182">
                    <c:v>2009</c:v>
                  </c:pt>
                  <c:pt idx="183">
                    <c:v>2009</c:v>
                  </c:pt>
                  <c:pt idx="184">
                    <c:v>2009</c:v>
                  </c:pt>
                  <c:pt idx="185">
                    <c:v>2009</c:v>
                  </c:pt>
                  <c:pt idx="186">
                    <c:v>2009</c:v>
                  </c:pt>
                  <c:pt idx="187">
                    <c:v>2009</c:v>
                  </c:pt>
                  <c:pt idx="188">
                    <c:v>2009</c:v>
                  </c:pt>
                  <c:pt idx="189">
                    <c:v>2009</c:v>
                  </c:pt>
                  <c:pt idx="190">
                    <c:v>2009</c:v>
                  </c:pt>
                  <c:pt idx="191">
                    <c:v>2009</c:v>
                  </c:pt>
                  <c:pt idx="192">
                    <c:v>2010</c:v>
                  </c:pt>
                  <c:pt idx="193">
                    <c:v>2010</c:v>
                  </c:pt>
                  <c:pt idx="194">
                    <c:v>2010</c:v>
                  </c:pt>
                  <c:pt idx="195">
                    <c:v>2010</c:v>
                  </c:pt>
                  <c:pt idx="196">
                    <c:v>2010</c:v>
                  </c:pt>
                  <c:pt idx="197">
                    <c:v>2010</c:v>
                  </c:pt>
                  <c:pt idx="198">
                    <c:v>2010</c:v>
                  </c:pt>
                  <c:pt idx="199">
                    <c:v>2010</c:v>
                  </c:pt>
                  <c:pt idx="200">
                    <c:v>2010</c:v>
                  </c:pt>
                  <c:pt idx="201">
                    <c:v>2010</c:v>
                  </c:pt>
                  <c:pt idx="202">
                    <c:v>2010</c:v>
                  </c:pt>
                  <c:pt idx="203">
                    <c:v>2010</c:v>
                  </c:pt>
                  <c:pt idx="204">
                    <c:v>2011</c:v>
                  </c:pt>
                  <c:pt idx="205">
                    <c:v>2011</c:v>
                  </c:pt>
                  <c:pt idx="206">
                    <c:v>2011</c:v>
                  </c:pt>
                  <c:pt idx="207">
                    <c:v>2011</c:v>
                  </c:pt>
                  <c:pt idx="208">
                    <c:v>2011</c:v>
                  </c:pt>
                  <c:pt idx="209">
                    <c:v>2011</c:v>
                  </c:pt>
                  <c:pt idx="210">
                    <c:v>2011</c:v>
                  </c:pt>
                  <c:pt idx="211">
                    <c:v>2011</c:v>
                  </c:pt>
                  <c:pt idx="212">
                    <c:v>2011</c:v>
                  </c:pt>
                  <c:pt idx="213">
                    <c:v>2011</c:v>
                  </c:pt>
                  <c:pt idx="214">
                    <c:v>2011</c:v>
                  </c:pt>
                  <c:pt idx="215">
                    <c:v>2011</c:v>
                  </c:pt>
                  <c:pt idx="216">
                    <c:v>2012</c:v>
                  </c:pt>
                  <c:pt idx="217">
                    <c:v>2012</c:v>
                  </c:pt>
                  <c:pt idx="218">
                    <c:v>2012</c:v>
                  </c:pt>
                  <c:pt idx="219">
                    <c:v>2012</c:v>
                  </c:pt>
                  <c:pt idx="220">
                    <c:v>2012</c:v>
                  </c:pt>
                  <c:pt idx="221">
                    <c:v>2012</c:v>
                  </c:pt>
                  <c:pt idx="222">
                    <c:v>2012</c:v>
                  </c:pt>
                  <c:pt idx="223">
                    <c:v>2012</c:v>
                  </c:pt>
                  <c:pt idx="224">
                    <c:v>2012</c:v>
                  </c:pt>
                  <c:pt idx="225">
                    <c:v>2012</c:v>
                  </c:pt>
                  <c:pt idx="226">
                    <c:v>2012</c:v>
                  </c:pt>
                  <c:pt idx="227">
                    <c:v>2012</c:v>
                  </c:pt>
                  <c:pt idx="228">
                    <c:v>2013</c:v>
                  </c:pt>
                  <c:pt idx="229">
                    <c:v>2013</c:v>
                  </c:pt>
                </c:lvl>
              </c:multiLvlStrCache>
            </c:multiLvlStrRef>
          </c:cat>
          <c:val>
            <c:numRef>
              <c:f>Env!$G$10:$G$239</c:f>
              <c:numCache>
                <c:formatCode>General</c:formatCode>
                <c:ptCount val="230"/>
                <c:pt idx="69" formatCode="#,##0">
                  <c:v>0</c:v>
                </c:pt>
                <c:pt idx="70" formatCode="#,##0">
                  <c:v>0</c:v>
                </c:pt>
                <c:pt idx="71" formatCode="#,##0">
                  <c:v>0</c:v>
                </c:pt>
                <c:pt idx="72" formatCode="#,##0">
                  <c:v>0</c:v>
                </c:pt>
                <c:pt idx="73" formatCode="#,##0">
                  <c:v>0</c:v>
                </c:pt>
                <c:pt idx="74" formatCode="#,##0">
                  <c:v>0</c:v>
                </c:pt>
                <c:pt idx="75" formatCode="#,##0">
                  <c:v>0</c:v>
                </c:pt>
                <c:pt idx="76" formatCode="#,##0">
                  <c:v>0</c:v>
                </c:pt>
                <c:pt idx="77" formatCode="#,##0">
                  <c:v>0</c:v>
                </c:pt>
                <c:pt idx="78" formatCode="#,##0">
                  <c:v>0</c:v>
                </c:pt>
                <c:pt idx="79" formatCode="#,##0">
                  <c:v>0</c:v>
                </c:pt>
                <c:pt idx="80" formatCode="#,##0">
                  <c:v>0</c:v>
                </c:pt>
                <c:pt idx="81" formatCode="#,##0">
                  <c:v>0</c:v>
                </c:pt>
                <c:pt idx="82" formatCode="#,##0">
                  <c:v>0</c:v>
                </c:pt>
                <c:pt idx="83" formatCode="#,##0">
                  <c:v>0</c:v>
                </c:pt>
                <c:pt idx="84" formatCode="#,##0">
                  <c:v>0</c:v>
                </c:pt>
                <c:pt idx="85" formatCode="#,##0">
                  <c:v>0</c:v>
                </c:pt>
                <c:pt idx="86" formatCode="#,##0">
                  <c:v>0</c:v>
                </c:pt>
                <c:pt idx="87" formatCode="#,##0">
                  <c:v>0</c:v>
                </c:pt>
                <c:pt idx="88" formatCode="#,##0">
                  <c:v>0</c:v>
                </c:pt>
                <c:pt idx="89" formatCode="#,##0">
                  <c:v>0</c:v>
                </c:pt>
                <c:pt idx="90" formatCode="#,##0">
                  <c:v>0</c:v>
                </c:pt>
                <c:pt idx="91" formatCode="#,##0">
                  <c:v>0</c:v>
                </c:pt>
                <c:pt idx="92" formatCode="#,##0">
                  <c:v>0</c:v>
                </c:pt>
                <c:pt idx="93" formatCode="#,##0">
                  <c:v>0</c:v>
                </c:pt>
                <c:pt idx="94" formatCode="#,##0">
                  <c:v>0</c:v>
                </c:pt>
                <c:pt idx="95" formatCode="#,##0">
                  <c:v>0</c:v>
                </c:pt>
                <c:pt idx="96" formatCode="#,##0">
                  <c:v>0</c:v>
                </c:pt>
                <c:pt idx="97" formatCode="#,##0">
                  <c:v>0</c:v>
                </c:pt>
                <c:pt idx="98" formatCode="#,##0">
                  <c:v>0</c:v>
                </c:pt>
                <c:pt idx="99" formatCode="#,##0">
                  <c:v>0</c:v>
                </c:pt>
                <c:pt idx="100" formatCode="#,##0">
                  <c:v>0</c:v>
                </c:pt>
                <c:pt idx="101" formatCode="#,##0">
                  <c:v>0</c:v>
                </c:pt>
                <c:pt idx="102" formatCode="#,##0">
                  <c:v>0</c:v>
                </c:pt>
                <c:pt idx="103" formatCode="#,##0">
                  <c:v>0</c:v>
                </c:pt>
                <c:pt idx="104" formatCode="#,##0">
                  <c:v>0</c:v>
                </c:pt>
                <c:pt idx="105" formatCode="#,##0">
                  <c:v>0</c:v>
                </c:pt>
                <c:pt idx="106" formatCode="#,##0">
                  <c:v>0</c:v>
                </c:pt>
                <c:pt idx="107" formatCode="#,##0">
                  <c:v>0</c:v>
                </c:pt>
                <c:pt idx="108" formatCode="#,##0">
                  <c:v>0</c:v>
                </c:pt>
                <c:pt idx="109" formatCode="#,##0">
                  <c:v>0</c:v>
                </c:pt>
                <c:pt idx="110" formatCode="#,##0">
                  <c:v>0</c:v>
                </c:pt>
                <c:pt idx="111" formatCode="#,##0">
                  <c:v>0</c:v>
                </c:pt>
                <c:pt idx="112" formatCode="#,##0">
                  <c:v>0</c:v>
                </c:pt>
                <c:pt idx="113" formatCode="#,##0">
                  <c:v>0</c:v>
                </c:pt>
                <c:pt idx="114" formatCode="#,##0">
                  <c:v>0</c:v>
                </c:pt>
                <c:pt idx="115" formatCode="#,##0">
                  <c:v>0</c:v>
                </c:pt>
                <c:pt idx="116" formatCode="#,##0">
                  <c:v>0</c:v>
                </c:pt>
                <c:pt idx="117" formatCode="#,##0">
                  <c:v>0</c:v>
                </c:pt>
                <c:pt idx="118" formatCode="#,##0">
                  <c:v>0</c:v>
                </c:pt>
                <c:pt idx="119" formatCode="#,##0">
                  <c:v>0</c:v>
                </c:pt>
                <c:pt idx="120" formatCode="#,##0">
                  <c:v>0</c:v>
                </c:pt>
                <c:pt idx="121" formatCode="#,##0">
                  <c:v>0</c:v>
                </c:pt>
                <c:pt idx="122" formatCode="#,##0">
                  <c:v>0</c:v>
                </c:pt>
                <c:pt idx="123" formatCode="#,##0">
                  <c:v>0</c:v>
                </c:pt>
                <c:pt idx="124" formatCode="#,##0">
                  <c:v>0</c:v>
                </c:pt>
                <c:pt idx="125" formatCode="#,##0">
                  <c:v>0</c:v>
                </c:pt>
                <c:pt idx="126" formatCode="#,##0">
                  <c:v>0</c:v>
                </c:pt>
                <c:pt idx="127" formatCode="#,##0">
                  <c:v>0</c:v>
                </c:pt>
                <c:pt idx="128" formatCode="#,##0">
                  <c:v>0</c:v>
                </c:pt>
                <c:pt idx="129" formatCode="#,##0">
                  <c:v>0</c:v>
                </c:pt>
                <c:pt idx="130" formatCode="#,##0">
                  <c:v>0</c:v>
                </c:pt>
                <c:pt idx="131" formatCode="#,##0">
                  <c:v>0</c:v>
                </c:pt>
                <c:pt idx="132" formatCode="#,##0">
                  <c:v>0</c:v>
                </c:pt>
                <c:pt idx="133" formatCode="#,##0">
                  <c:v>0</c:v>
                </c:pt>
                <c:pt idx="134" formatCode="#,##0">
                  <c:v>0</c:v>
                </c:pt>
                <c:pt idx="135" formatCode="#,##0">
                  <c:v>0</c:v>
                </c:pt>
                <c:pt idx="136" formatCode="#,##0">
                  <c:v>0</c:v>
                </c:pt>
                <c:pt idx="137" formatCode="#,##0">
                  <c:v>0</c:v>
                </c:pt>
                <c:pt idx="138" formatCode="#,##0">
                  <c:v>0</c:v>
                </c:pt>
                <c:pt idx="139" formatCode="#,##0">
                  <c:v>0</c:v>
                </c:pt>
                <c:pt idx="140" formatCode="#,##0">
                  <c:v>0</c:v>
                </c:pt>
                <c:pt idx="141" formatCode="#,##0">
                  <c:v>0</c:v>
                </c:pt>
                <c:pt idx="142" formatCode="#,##0">
                  <c:v>0</c:v>
                </c:pt>
                <c:pt idx="143" formatCode="#,##0">
                  <c:v>0</c:v>
                </c:pt>
                <c:pt idx="144" formatCode="#,##0">
                  <c:v>0</c:v>
                </c:pt>
                <c:pt idx="145" formatCode="#,##0">
                  <c:v>0</c:v>
                </c:pt>
                <c:pt idx="146" formatCode="#,##0">
                  <c:v>0</c:v>
                </c:pt>
                <c:pt idx="147" formatCode="#,##0">
                  <c:v>0</c:v>
                </c:pt>
                <c:pt idx="148" formatCode="#,##0">
                  <c:v>0</c:v>
                </c:pt>
                <c:pt idx="149" formatCode="#,##0">
                  <c:v>0</c:v>
                </c:pt>
                <c:pt idx="150" formatCode="#,##0">
                  <c:v>0</c:v>
                </c:pt>
                <c:pt idx="151" formatCode="#,##0">
                  <c:v>0</c:v>
                </c:pt>
                <c:pt idx="152" formatCode="#,##0">
                  <c:v>0</c:v>
                </c:pt>
                <c:pt idx="153" formatCode="#,##0">
                  <c:v>0</c:v>
                </c:pt>
                <c:pt idx="154" formatCode="#,##0">
                  <c:v>0</c:v>
                </c:pt>
                <c:pt idx="155" formatCode="#,##0">
                  <c:v>0</c:v>
                </c:pt>
                <c:pt idx="156" formatCode="#,##0">
                  <c:v>0</c:v>
                </c:pt>
                <c:pt idx="157" formatCode="#,##0">
                  <c:v>0</c:v>
                </c:pt>
                <c:pt idx="158" formatCode="#,##0">
                  <c:v>0</c:v>
                </c:pt>
                <c:pt idx="159" formatCode="#,##0">
                  <c:v>0</c:v>
                </c:pt>
                <c:pt idx="160" formatCode="#,##0">
                  <c:v>0</c:v>
                </c:pt>
                <c:pt idx="161" formatCode="#,##0">
                  <c:v>0</c:v>
                </c:pt>
                <c:pt idx="162" formatCode="#,##0">
                  <c:v>0</c:v>
                </c:pt>
                <c:pt idx="163" formatCode="#,##0">
                  <c:v>0</c:v>
                </c:pt>
                <c:pt idx="164" formatCode="#,##0">
                  <c:v>0</c:v>
                </c:pt>
                <c:pt idx="165" formatCode="#,##0">
                  <c:v>0</c:v>
                </c:pt>
                <c:pt idx="166" formatCode="#,##0">
                  <c:v>0</c:v>
                </c:pt>
                <c:pt idx="167" formatCode="#,##0">
                  <c:v>0</c:v>
                </c:pt>
                <c:pt idx="168" formatCode="#,##0">
                  <c:v>0</c:v>
                </c:pt>
                <c:pt idx="169" formatCode="#,##0">
                  <c:v>0</c:v>
                </c:pt>
                <c:pt idx="170" formatCode="#,##0">
                  <c:v>0</c:v>
                </c:pt>
                <c:pt idx="171" formatCode="#,##0">
                  <c:v>0</c:v>
                </c:pt>
                <c:pt idx="172" formatCode="#,##0">
                  <c:v>0</c:v>
                </c:pt>
                <c:pt idx="173" formatCode="#,##0">
                  <c:v>0</c:v>
                </c:pt>
                <c:pt idx="174" formatCode="#,##0">
                  <c:v>0</c:v>
                </c:pt>
                <c:pt idx="175" formatCode="#,##0">
                  <c:v>0</c:v>
                </c:pt>
                <c:pt idx="176" formatCode="#,##0">
                  <c:v>0</c:v>
                </c:pt>
                <c:pt idx="177" formatCode="#,##0">
                  <c:v>0</c:v>
                </c:pt>
                <c:pt idx="178" formatCode="#,##0">
                  <c:v>0</c:v>
                </c:pt>
                <c:pt idx="179" formatCode="#,##0">
                  <c:v>0</c:v>
                </c:pt>
                <c:pt idx="180" formatCode="#,##0">
                  <c:v>0</c:v>
                </c:pt>
                <c:pt idx="181" formatCode="#,##0">
                  <c:v>0</c:v>
                </c:pt>
                <c:pt idx="182" formatCode="#,##0">
                  <c:v>0</c:v>
                </c:pt>
                <c:pt idx="183" formatCode="#,##0">
                  <c:v>0</c:v>
                </c:pt>
                <c:pt idx="184" formatCode="#,##0">
                  <c:v>0</c:v>
                </c:pt>
                <c:pt idx="185" formatCode="#,##0">
                  <c:v>0</c:v>
                </c:pt>
                <c:pt idx="186" formatCode="#,##0">
                  <c:v>0</c:v>
                </c:pt>
                <c:pt idx="187" formatCode="#,##0">
                  <c:v>0</c:v>
                </c:pt>
                <c:pt idx="188" formatCode="#,##0">
                  <c:v>0</c:v>
                </c:pt>
                <c:pt idx="189" formatCode="#,##0">
                  <c:v>0</c:v>
                </c:pt>
                <c:pt idx="190" formatCode="#,##0">
                  <c:v>0</c:v>
                </c:pt>
                <c:pt idx="191" formatCode="#,##0">
                  <c:v>0</c:v>
                </c:pt>
                <c:pt idx="192" formatCode="#,##0">
                  <c:v>0</c:v>
                </c:pt>
                <c:pt idx="193" formatCode="#,##0">
                  <c:v>0</c:v>
                </c:pt>
                <c:pt idx="194" formatCode="#,##0">
                  <c:v>0</c:v>
                </c:pt>
                <c:pt idx="195" formatCode="#,##0">
                  <c:v>0</c:v>
                </c:pt>
                <c:pt idx="196" formatCode="#,##0">
                  <c:v>0</c:v>
                </c:pt>
                <c:pt idx="197" formatCode="#,##0">
                  <c:v>0</c:v>
                </c:pt>
                <c:pt idx="198" formatCode="#,##0">
                  <c:v>0</c:v>
                </c:pt>
                <c:pt idx="199" formatCode="#,##0">
                  <c:v>0</c:v>
                </c:pt>
                <c:pt idx="200" formatCode="#,##0">
                  <c:v>0</c:v>
                </c:pt>
                <c:pt idx="201" formatCode="#,##0">
                  <c:v>0</c:v>
                </c:pt>
                <c:pt idx="202" formatCode="#,##0">
                  <c:v>0</c:v>
                </c:pt>
                <c:pt idx="203" formatCode="#,##0">
                  <c:v>0</c:v>
                </c:pt>
                <c:pt idx="204" formatCode="#,##0">
                  <c:v>0</c:v>
                </c:pt>
                <c:pt idx="205" formatCode="#,##0">
                  <c:v>0</c:v>
                </c:pt>
                <c:pt idx="206" formatCode="#,##0">
                  <c:v>0</c:v>
                </c:pt>
                <c:pt idx="207" formatCode="#,##0">
                  <c:v>0</c:v>
                </c:pt>
                <c:pt idx="208" formatCode="#,##0">
                  <c:v>0</c:v>
                </c:pt>
                <c:pt idx="209" formatCode="#,##0">
                  <c:v>0</c:v>
                </c:pt>
                <c:pt idx="210" formatCode="#,##0">
                  <c:v>0</c:v>
                </c:pt>
                <c:pt idx="211" formatCode="#,##0">
                  <c:v>0</c:v>
                </c:pt>
                <c:pt idx="212" formatCode="#,##0">
                  <c:v>0</c:v>
                </c:pt>
                <c:pt idx="213" formatCode="#,##0">
                  <c:v>0</c:v>
                </c:pt>
                <c:pt idx="214" formatCode="#,##0">
                  <c:v>0</c:v>
                </c:pt>
                <c:pt idx="215" formatCode="#,##0">
                  <c:v>0</c:v>
                </c:pt>
                <c:pt idx="216" formatCode="#,##0">
                  <c:v>0</c:v>
                </c:pt>
                <c:pt idx="217" formatCode="#,##0">
                  <c:v>0</c:v>
                </c:pt>
                <c:pt idx="218" formatCode="#,##0">
                  <c:v>0</c:v>
                </c:pt>
                <c:pt idx="219" formatCode="#,##0">
                  <c:v>0</c:v>
                </c:pt>
                <c:pt idx="220" formatCode="#,##0">
                  <c:v>0</c:v>
                </c:pt>
                <c:pt idx="221" formatCode="#,##0">
                  <c:v>0</c:v>
                </c:pt>
                <c:pt idx="222" formatCode="#,##0">
                  <c:v>0</c:v>
                </c:pt>
                <c:pt idx="223" formatCode="#,##0">
                  <c:v>0</c:v>
                </c:pt>
                <c:pt idx="224" formatCode="#,##0">
                  <c:v>0</c:v>
                </c:pt>
                <c:pt idx="225" formatCode="#,##0">
                  <c:v>0</c:v>
                </c:pt>
                <c:pt idx="226" formatCode="#,##0">
                  <c:v>0</c:v>
                </c:pt>
                <c:pt idx="227" formatCode="#,##0">
                  <c:v>0</c:v>
                </c:pt>
                <c:pt idx="228" formatCode="#,##0.0">
                  <c:v>1.5</c:v>
                </c:pt>
                <c:pt idx="229" formatCode="#,##0.0">
                  <c:v>1.5</c:v>
                </c:pt>
              </c:numCache>
            </c:numRef>
          </c:val>
        </c:ser>
        <c:marker val="1"/>
        <c:axId val="44137472"/>
        <c:axId val="44307200"/>
      </c:lineChart>
      <c:catAx>
        <c:axId val="44137472"/>
        <c:scaling>
          <c:orientation val="minMax"/>
        </c:scaling>
        <c:axPos val="b"/>
        <c:numFmt formatCode="0" sourceLinked="1"/>
        <c:tickLblPos val="nextTo"/>
        <c:crossAx val="44307200"/>
        <c:crosses val="autoZero"/>
        <c:auto val="1"/>
        <c:lblAlgn val="ctr"/>
        <c:lblOffset val="100"/>
        <c:tickLblSkip val="12"/>
        <c:tickMarkSkip val="12"/>
        <c:noMultiLvlLbl val="1"/>
      </c:catAx>
      <c:valAx>
        <c:axId val="44307200"/>
        <c:scaling>
          <c:orientation val="minMax"/>
          <c:max val="140"/>
          <c:min val="0"/>
        </c:scaling>
        <c:axPos val="l"/>
        <c:majorGridlines>
          <c:spPr>
            <a:ln>
              <a:prstDash val="sysDash"/>
            </a:ln>
          </c:spPr>
        </c:majorGridlines>
        <c:numFmt formatCode="#,##0" sourceLinked="0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es-MX"/>
          </a:p>
        </c:txPr>
        <c:crossAx val="44137472"/>
        <c:crosses val="autoZero"/>
        <c:crossBetween val="between"/>
        <c:majorUnit val="10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</c:legend>
    <c:plotVisOnly val="1"/>
    <c:dispBlanksAs val="zero"/>
  </c:chart>
  <c:spPr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9.2625329211787386E-2"/>
          <c:y val="0.11965895697579496"/>
          <c:w val="0.85310560688507653"/>
          <c:h val="0.7890258092738420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'Consumo IMp'!$B$24:$B$34</c:f>
              <c:strCache>
                <c:ptCount val="11"/>
                <c:pt idx="0">
                  <c:v> 2002</c:v>
                </c:pt>
                <c:pt idx="1">
                  <c:v> 2003</c:v>
                </c:pt>
                <c:pt idx="2">
                  <c:v> 2004</c:v>
                </c:pt>
                <c:pt idx="3">
                  <c:v> 2005</c:v>
                </c:pt>
                <c:pt idx="4">
                  <c:v> 2006</c:v>
                </c:pt>
                <c:pt idx="5">
                  <c:v> 2007</c:v>
                </c:pt>
                <c:pt idx="6">
                  <c:v> 2008</c:v>
                </c:pt>
                <c:pt idx="7">
                  <c:v> 2009</c:v>
                </c:pt>
                <c:pt idx="8">
                  <c:v> 2010</c:v>
                </c:pt>
                <c:pt idx="9">
                  <c:v> 2011</c:v>
                </c:pt>
                <c:pt idx="10">
                  <c:v> 2012</c:v>
                </c:pt>
              </c:strCache>
            </c:strRef>
          </c:cat>
          <c:val>
            <c:numRef>
              <c:f>'Consumo IMp'!$C$24:$C$34</c:f>
              <c:numCache>
                <c:formatCode>#,##0</c:formatCode>
                <c:ptCount val="11"/>
                <c:pt idx="0">
                  <c:v>205380.16915749825</c:v>
                </c:pt>
                <c:pt idx="1">
                  <c:v>225447.06856142564</c:v>
                </c:pt>
                <c:pt idx="2">
                  <c:v>232842.85226586991</c:v>
                </c:pt>
                <c:pt idx="3">
                  <c:v>228312.68100317451</c:v>
                </c:pt>
                <c:pt idx="4">
                  <c:v>235475.02048273062</c:v>
                </c:pt>
                <c:pt idx="5">
                  <c:v>251515.85281973737</c:v>
                </c:pt>
                <c:pt idx="6">
                  <c:v>246424.90792986489</c:v>
                </c:pt>
                <c:pt idx="7">
                  <c:v>228488.60998425059</c:v>
                </c:pt>
                <c:pt idx="8">
                  <c:v>237643.68349944963</c:v>
                </c:pt>
                <c:pt idx="9">
                  <c:v>254607.29717469437</c:v>
                </c:pt>
                <c:pt idx="10">
                  <c:v>274477.8835184889</c:v>
                </c:pt>
              </c:numCache>
            </c:numRef>
          </c:val>
        </c:ser>
        <c:axId val="44352256"/>
        <c:axId val="44354176"/>
      </c:barChart>
      <c:catAx>
        <c:axId val="44352256"/>
        <c:scaling>
          <c:orientation val="minMax"/>
        </c:scaling>
        <c:axPos val="b"/>
        <c:tickLblPos val="nextTo"/>
        <c:spPr>
          <a:ln w="25400">
            <a:solidFill>
              <a:srgbClr val="0000CC"/>
            </a:solidFill>
          </a:ln>
        </c:spPr>
        <c:txPr>
          <a:bodyPr/>
          <a:lstStyle/>
          <a:p>
            <a:pPr>
              <a:defRPr sz="1200" b="1" i="0" baseline="0">
                <a:latin typeface="Calibri" pitchFamily="34" charset="0"/>
              </a:defRPr>
            </a:pPr>
            <a:endParaRPr lang="es-MX"/>
          </a:p>
        </c:txPr>
        <c:crossAx val="44354176"/>
        <c:crosses val="autoZero"/>
        <c:auto val="1"/>
        <c:lblAlgn val="ctr"/>
        <c:lblOffset val="100"/>
      </c:catAx>
      <c:valAx>
        <c:axId val="44354176"/>
        <c:scaling>
          <c:orientation val="minMax"/>
        </c:scaling>
        <c:axPos val="l"/>
        <c:majorGridlines/>
        <c:numFmt formatCode="#,##0" sourceLinked="1"/>
        <c:tickLblPos val="nextTo"/>
        <c:spPr>
          <a:ln w="25400">
            <a:solidFill>
              <a:srgbClr val="0000CC"/>
            </a:solidFill>
          </a:ln>
        </c:spPr>
        <c:txPr>
          <a:bodyPr/>
          <a:lstStyle/>
          <a:p>
            <a:pPr>
              <a:defRPr sz="1200" b="1" i="0" baseline="0"/>
            </a:pPr>
            <a:endParaRPr lang="es-MX"/>
          </a:p>
        </c:txPr>
        <c:crossAx val="44352256"/>
        <c:crosses val="autoZero"/>
        <c:crossBetween val="between"/>
        <c:majorUnit val="25000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</c:spPr>
    </c:plotArea>
    <c:plotVisOnly val="1"/>
  </c:chart>
  <c:spPr>
    <a:gradFill flip="none" rotWithShape="1"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  <a:ln w="25400">
      <a:solidFill>
        <a:srgbClr val="0000CC"/>
      </a:solidFill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9.8959317585301868E-2"/>
          <c:y val="0.11658368113724966"/>
          <c:w val="0.8091332020997376"/>
          <c:h val="0.74647133715666369"/>
        </c:manualLayout>
      </c:layout>
      <c:barChart>
        <c:barDir val="col"/>
        <c:grouping val="clustered"/>
        <c:ser>
          <c:idx val="0"/>
          <c:order val="0"/>
          <c:tx>
            <c:strRef>
              <c:f>'Consumo IMp'!$C$23</c:f>
              <c:strCache>
                <c:ptCount val="1"/>
                <c:pt idx="0">
                  <c:v>CONS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'Consumo IMp'!$B$24:$B$34</c:f>
              <c:strCache>
                <c:ptCount val="11"/>
                <c:pt idx="0">
                  <c:v> 2002</c:v>
                </c:pt>
                <c:pt idx="1">
                  <c:v> 2003</c:v>
                </c:pt>
                <c:pt idx="2">
                  <c:v> 2004</c:v>
                </c:pt>
                <c:pt idx="3">
                  <c:v> 2005</c:v>
                </c:pt>
                <c:pt idx="4">
                  <c:v> 2006</c:v>
                </c:pt>
                <c:pt idx="5">
                  <c:v> 2007</c:v>
                </c:pt>
                <c:pt idx="6">
                  <c:v> 2008</c:v>
                </c:pt>
                <c:pt idx="7">
                  <c:v> 2009</c:v>
                </c:pt>
                <c:pt idx="8">
                  <c:v> 2010</c:v>
                </c:pt>
                <c:pt idx="9">
                  <c:v> 2011</c:v>
                </c:pt>
                <c:pt idx="10">
                  <c:v> 2012</c:v>
                </c:pt>
              </c:strCache>
            </c:strRef>
          </c:cat>
          <c:val>
            <c:numRef>
              <c:f>'Consumo IMp'!$C$24:$C$34</c:f>
              <c:numCache>
                <c:formatCode>#,##0</c:formatCode>
                <c:ptCount val="11"/>
                <c:pt idx="0">
                  <c:v>205380.16915749825</c:v>
                </c:pt>
                <c:pt idx="1">
                  <c:v>225447.06856142564</c:v>
                </c:pt>
                <c:pt idx="2">
                  <c:v>232842.85226586991</c:v>
                </c:pt>
                <c:pt idx="3">
                  <c:v>228312.68100317451</c:v>
                </c:pt>
                <c:pt idx="4">
                  <c:v>235475.02048273062</c:v>
                </c:pt>
                <c:pt idx="5">
                  <c:v>251515.85281973737</c:v>
                </c:pt>
                <c:pt idx="6">
                  <c:v>246424.90792986489</c:v>
                </c:pt>
                <c:pt idx="7">
                  <c:v>228488.60998425059</c:v>
                </c:pt>
                <c:pt idx="8">
                  <c:v>237643.68349944963</c:v>
                </c:pt>
                <c:pt idx="9">
                  <c:v>254607.29717469437</c:v>
                </c:pt>
                <c:pt idx="10">
                  <c:v>274477.8835184889</c:v>
                </c:pt>
              </c:numCache>
            </c:numRef>
          </c:val>
        </c:ser>
        <c:ser>
          <c:idx val="1"/>
          <c:order val="1"/>
          <c:tx>
            <c:strRef>
              <c:f>'Consumo IMp'!$D$23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'Consumo IMp'!$B$24:$B$34</c:f>
              <c:strCache>
                <c:ptCount val="11"/>
                <c:pt idx="0">
                  <c:v> 2002</c:v>
                </c:pt>
                <c:pt idx="1">
                  <c:v> 2003</c:v>
                </c:pt>
                <c:pt idx="2">
                  <c:v> 2004</c:v>
                </c:pt>
                <c:pt idx="3">
                  <c:v> 2005</c:v>
                </c:pt>
                <c:pt idx="4">
                  <c:v> 2006</c:v>
                </c:pt>
                <c:pt idx="5">
                  <c:v> 2007</c:v>
                </c:pt>
                <c:pt idx="6">
                  <c:v> 2008</c:v>
                </c:pt>
                <c:pt idx="7">
                  <c:v> 2009</c:v>
                </c:pt>
                <c:pt idx="8">
                  <c:v> 2010</c:v>
                </c:pt>
                <c:pt idx="9">
                  <c:v> 2011</c:v>
                </c:pt>
                <c:pt idx="10">
                  <c:v> 2012</c:v>
                </c:pt>
              </c:strCache>
            </c:strRef>
          </c:cat>
          <c:val>
            <c:numRef>
              <c:f>'Consumo IMp'!$D$24:$D$34</c:f>
              <c:numCache>
                <c:formatCode>#,##0</c:formatCode>
                <c:ptCount val="11"/>
                <c:pt idx="0">
                  <c:v>199930.59980620162</c:v>
                </c:pt>
                <c:pt idx="1">
                  <c:v>216413.79203312448</c:v>
                </c:pt>
                <c:pt idx="2">
                  <c:v>229612.69467583415</c:v>
                </c:pt>
                <c:pt idx="3">
                  <c:v>281924.50054871617</c:v>
                </c:pt>
                <c:pt idx="4">
                  <c:v>300605.11341426428</c:v>
                </c:pt>
                <c:pt idx="5">
                  <c:v>315673.26148090092</c:v>
                </c:pt>
                <c:pt idx="6">
                  <c:v>319419.36464043695</c:v>
                </c:pt>
                <c:pt idx="7">
                  <c:v>306563.86183578649</c:v>
                </c:pt>
                <c:pt idx="8">
                  <c:v>336618.11416538683</c:v>
                </c:pt>
                <c:pt idx="9">
                  <c:v>344582.2838086916</c:v>
                </c:pt>
                <c:pt idx="10">
                  <c:v>364780.28413601662</c:v>
                </c:pt>
              </c:numCache>
            </c:numRef>
          </c:val>
        </c:ser>
        <c:axId val="44252160"/>
        <c:axId val="44286720"/>
      </c:barChart>
      <c:catAx>
        <c:axId val="44252160"/>
        <c:scaling>
          <c:orientation val="minMax"/>
        </c:scaling>
        <c:axPos val="b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latin typeface="Calibri" pitchFamily="34" charset="0"/>
              </a:defRPr>
            </a:pPr>
            <a:endParaRPr lang="es-MX"/>
          </a:p>
        </c:txPr>
        <c:crossAx val="44286720"/>
        <c:crosses val="autoZero"/>
        <c:auto val="1"/>
        <c:lblAlgn val="ctr"/>
        <c:lblOffset val="100"/>
      </c:catAx>
      <c:valAx>
        <c:axId val="44286720"/>
        <c:scaling>
          <c:orientation val="minMax"/>
        </c:scaling>
        <c:axPos val="l"/>
        <c:majorGridlines/>
        <c:numFmt formatCode="#,##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s-MX"/>
          </a:p>
        </c:txPr>
        <c:crossAx val="44252160"/>
        <c:crosses val="autoZero"/>
        <c:crossBetween val="between"/>
        <c:majorUnit val="25000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</c:spPr>
    </c:plotArea>
    <c:legend>
      <c:legendPos val="r"/>
      <c:layout/>
    </c:legend>
    <c:plotVisOnly val="1"/>
  </c:chart>
  <c:spPr>
    <a:gradFill flip="none" rotWithShape="1"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  <a:ln w="25400">
      <a:solidFill>
        <a:srgbClr val="0000CC"/>
      </a:solidFill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8.4539833364711298E-2"/>
          <c:y val="0.12475261311463152"/>
          <c:w val="0.86162978954961822"/>
          <c:h val="0.742467512541792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multiLvlStrRef>
              <c:f>'Precio consumidor'!$B$3:$C$134</c:f>
              <c:multiLvlStrCache>
                <c:ptCount val="13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  <c:pt idx="120">
                    <c:v>ENE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ABR</c:v>
                  </c:pt>
                  <c:pt idx="124">
                    <c:v>MAY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AGO</c:v>
                  </c:pt>
                  <c:pt idx="128">
                    <c:v>SEP</c:v>
                  </c:pt>
                  <c:pt idx="129">
                    <c:v>OCT</c:v>
                  </c:pt>
                  <c:pt idx="130">
                    <c:v>NOV</c:v>
                  </c:pt>
                  <c:pt idx="131">
                    <c:v>DIC</c:v>
                  </c:pt>
                </c:lvl>
                <c:lvl>
                  <c:pt idx="0">
                    <c:v>2002</c:v>
                  </c:pt>
                  <c:pt idx="12">
                    <c:v>2003</c:v>
                  </c:pt>
                  <c:pt idx="24">
                    <c:v>2004</c:v>
                  </c:pt>
                  <c:pt idx="36">
                    <c:v>2005</c:v>
                  </c:pt>
                  <c:pt idx="48">
                    <c:v>2006</c:v>
                  </c:pt>
                  <c:pt idx="60">
                    <c:v>2007</c:v>
                  </c:pt>
                  <c:pt idx="72">
                    <c:v>2008</c:v>
                  </c:pt>
                  <c:pt idx="84">
                    <c:v>2009</c:v>
                  </c:pt>
                  <c:pt idx="96">
                    <c:v>2010</c:v>
                  </c:pt>
                  <c:pt idx="108">
                    <c:v>2011</c:v>
                  </c:pt>
                  <c:pt idx="120">
                    <c:v>2012</c:v>
                  </c:pt>
                </c:lvl>
              </c:multiLvlStrCache>
            </c:multiLvlStrRef>
          </c:cat>
          <c:val>
            <c:numRef>
              <c:f>'Precio consumidor'!$D$3:$D$134</c:f>
              <c:numCache>
                <c:formatCode>0.00</c:formatCode>
                <c:ptCount val="132"/>
                <c:pt idx="0">
                  <c:v>6.59</c:v>
                </c:pt>
                <c:pt idx="1">
                  <c:v>6.59</c:v>
                </c:pt>
                <c:pt idx="2">
                  <c:v>6.26</c:v>
                </c:pt>
                <c:pt idx="3">
                  <c:v>7.02</c:v>
                </c:pt>
                <c:pt idx="4">
                  <c:v>7.02</c:v>
                </c:pt>
                <c:pt idx="5">
                  <c:v>9.2100000000000009</c:v>
                </c:pt>
                <c:pt idx="6">
                  <c:v>6.59</c:v>
                </c:pt>
                <c:pt idx="7">
                  <c:v>6.67</c:v>
                </c:pt>
                <c:pt idx="8">
                  <c:v>7.51</c:v>
                </c:pt>
                <c:pt idx="9">
                  <c:v>9.0500000000000007</c:v>
                </c:pt>
                <c:pt idx="10">
                  <c:v>9.2100000000000009</c:v>
                </c:pt>
                <c:pt idx="11">
                  <c:v>9.2000000000000011</c:v>
                </c:pt>
                <c:pt idx="12">
                  <c:v>9.620000000000001</c:v>
                </c:pt>
                <c:pt idx="13">
                  <c:v>9.41</c:v>
                </c:pt>
                <c:pt idx="14">
                  <c:v>9.2900000000000009</c:v>
                </c:pt>
                <c:pt idx="15">
                  <c:v>9.3700000000000028</c:v>
                </c:pt>
                <c:pt idx="16">
                  <c:v>9.57</c:v>
                </c:pt>
                <c:pt idx="17">
                  <c:v>8.59</c:v>
                </c:pt>
                <c:pt idx="18">
                  <c:v>7.42</c:v>
                </c:pt>
                <c:pt idx="19">
                  <c:v>7.4</c:v>
                </c:pt>
                <c:pt idx="20">
                  <c:v>7.28</c:v>
                </c:pt>
                <c:pt idx="21">
                  <c:v>7.6199999999999966</c:v>
                </c:pt>
                <c:pt idx="22">
                  <c:v>8.120000000000001</c:v>
                </c:pt>
                <c:pt idx="23">
                  <c:v>8.5300000000000011</c:v>
                </c:pt>
                <c:pt idx="24">
                  <c:v>9.7299999999999986</c:v>
                </c:pt>
                <c:pt idx="25">
                  <c:v>10.19</c:v>
                </c:pt>
                <c:pt idx="26">
                  <c:v>10.200000000000001</c:v>
                </c:pt>
                <c:pt idx="27">
                  <c:v>10.210000000000001</c:v>
                </c:pt>
                <c:pt idx="28">
                  <c:v>10.200000000000001</c:v>
                </c:pt>
                <c:pt idx="29">
                  <c:v>10.210000000000001</c:v>
                </c:pt>
                <c:pt idx="30">
                  <c:v>10.18</c:v>
                </c:pt>
                <c:pt idx="31">
                  <c:v>11.38</c:v>
                </c:pt>
                <c:pt idx="32">
                  <c:v>11.729999999999999</c:v>
                </c:pt>
                <c:pt idx="33">
                  <c:v>12.08</c:v>
                </c:pt>
                <c:pt idx="34">
                  <c:v>13</c:v>
                </c:pt>
                <c:pt idx="35">
                  <c:v>13</c:v>
                </c:pt>
                <c:pt idx="36">
                  <c:v>12.81</c:v>
                </c:pt>
                <c:pt idx="37">
                  <c:v>12.05</c:v>
                </c:pt>
                <c:pt idx="38">
                  <c:v>11.870000000000006</c:v>
                </c:pt>
                <c:pt idx="39">
                  <c:v>12.239999999999998</c:v>
                </c:pt>
                <c:pt idx="40">
                  <c:v>10.68</c:v>
                </c:pt>
                <c:pt idx="41">
                  <c:v>10.139999999999999</c:v>
                </c:pt>
                <c:pt idx="42">
                  <c:v>10.15</c:v>
                </c:pt>
                <c:pt idx="43">
                  <c:v>10.9</c:v>
                </c:pt>
                <c:pt idx="44">
                  <c:v>14.03</c:v>
                </c:pt>
                <c:pt idx="45">
                  <c:v>15.18</c:v>
                </c:pt>
                <c:pt idx="46">
                  <c:v>15.6</c:v>
                </c:pt>
                <c:pt idx="47">
                  <c:v>15.99</c:v>
                </c:pt>
                <c:pt idx="48">
                  <c:v>15.99</c:v>
                </c:pt>
                <c:pt idx="49">
                  <c:v>15.99</c:v>
                </c:pt>
                <c:pt idx="50">
                  <c:v>15.38</c:v>
                </c:pt>
                <c:pt idx="51">
                  <c:v>14.360000000000024</c:v>
                </c:pt>
                <c:pt idx="52">
                  <c:v>14.360000000000024</c:v>
                </c:pt>
                <c:pt idx="53">
                  <c:v>14.350000000000026</c:v>
                </c:pt>
                <c:pt idx="54">
                  <c:v>14.69</c:v>
                </c:pt>
                <c:pt idx="55">
                  <c:v>15.62</c:v>
                </c:pt>
                <c:pt idx="56">
                  <c:v>16.010000000000005</c:v>
                </c:pt>
                <c:pt idx="57">
                  <c:v>16.02</c:v>
                </c:pt>
                <c:pt idx="58">
                  <c:v>16.02</c:v>
                </c:pt>
                <c:pt idx="59">
                  <c:v>16.02</c:v>
                </c:pt>
                <c:pt idx="60">
                  <c:v>16.02</c:v>
                </c:pt>
                <c:pt idx="61">
                  <c:v>16.02</c:v>
                </c:pt>
                <c:pt idx="62">
                  <c:v>16.010000000000005</c:v>
                </c:pt>
                <c:pt idx="63">
                  <c:v>16.010000000000005</c:v>
                </c:pt>
                <c:pt idx="64">
                  <c:v>16.079999999999988</c:v>
                </c:pt>
                <c:pt idx="65">
                  <c:v>16.82</c:v>
                </c:pt>
                <c:pt idx="66">
                  <c:v>16.829999999999988</c:v>
                </c:pt>
                <c:pt idx="67">
                  <c:v>16.829999999999988</c:v>
                </c:pt>
                <c:pt idx="68">
                  <c:v>16.829999999999988</c:v>
                </c:pt>
                <c:pt idx="69">
                  <c:v>17.32</c:v>
                </c:pt>
                <c:pt idx="70">
                  <c:v>19.329999999999988</c:v>
                </c:pt>
                <c:pt idx="71">
                  <c:v>20.170000000000005</c:v>
                </c:pt>
                <c:pt idx="72">
                  <c:v>20.170000000000005</c:v>
                </c:pt>
                <c:pt idx="73">
                  <c:v>20.170000000000005</c:v>
                </c:pt>
                <c:pt idx="74">
                  <c:v>20.329999999999988</c:v>
                </c:pt>
                <c:pt idx="75">
                  <c:v>20.979999999999986</c:v>
                </c:pt>
                <c:pt idx="76">
                  <c:v>21.72</c:v>
                </c:pt>
                <c:pt idx="77">
                  <c:v>22.09</c:v>
                </c:pt>
                <c:pt idx="78">
                  <c:v>22.330000000000005</c:v>
                </c:pt>
                <c:pt idx="79">
                  <c:v>22.39</c:v>
                </c:pt>
                <c:pt idx="80">
                  <c:v>21.610000000000031</c:v>
                </c:pt>
                <c:pt idx="81">
                  <c:v>19.82</c:v>
                </c:pt>
                <c:pt idx="82">
                  <c:v>18.239999999999988</c:v>
                </c:pt>
                <c:pt idx="83">
                  <c:v>17.22</c:v>
                </c:pt>
                <c:pt idx="84">
                  <c:v>16.420000000000002</c:v>
                </c:pt>
                <c:pt idx="85">
                  <c:v>15.229999999999999</c:v>
                </c:pt>
                <c:pt idx="86">
                  <c:v>15.17</c:v>
                </c:pt>
                <c:pt idx="87">
                  <c:v>15.17</c:v>
                </c:pt>
                <c:pt idx="88">
                  <c:v>15.17</c:v>
                </c:pt>
                <c:pt idx="89">
                  <c:v>15.17</c:v>
                </c:pt>
                <c:pt idx="90">
                  <c:v>15.17</c:v>
                </c:pt>
                <c:pt idx="91">
                  <c:v>15.129999999999999</c:v>
                </c:pt>
                <c:pt idx="92">
                  <c:v>15.08</c:v>
                </c:pt>
                <c:pt idx="93">
                  <c:v>15.92</c:v>
                </c:pt>
                <c:pt idx="94">
                  <c:v>18.439999999999987</c:v>
                </c:pt>
                <c:pt idx="95">
                  <c:v>18.439999999999987</c:v>
                </c:pt>
                <c:pt idx="96">
                  <c:v>18.439999999999987</c:v>
                </c:pt>
                <c:pt idx="97">
                  <c:v>18.439999999999987</c:v>
                </c:pt>
                <c:pt idx="98">
                  <c:v>18.439999999999987</c:v>
                </c:pt>
                <c:pt idx="99">
                  <c:v>18.439999999999987</c:v>
                </c:pt>
                <c:pt idx="100">
                  <c:v>18.439999999999987</c:v>
                </c:pt>
                <c:pt idx="101">
                  <c:v>18.439999999999987</c:v>
                </c:pt>
                <c:pt idx="102">
                  <c:v>18.439999999999987</c:v>
                </c:pt>
                <c:pt idx="103">
                  <c:v>18.439999999999987</c:v>
                </c:pt>
                <c:pt idx="104">
                  <c:v>18.439999999999987</c:v>
                </c:pt>
                <c:pt idx="105">
                  <c:v>18.439999999999987</c:v>
                </c:pt>
                <c:pt idx="106">
                  <c:v>19.439999999999987</c:v>
                </c:pt>
                <c:pt idx="107">
                  <c:v>20.110000000000031</c:v>
                </c:pt>
                <c:pt idx="108">
                  <c:v>21.37</c:v>
                </c:pt>
                <c:pt idx="109">
                  <c:v>21.79</c:v>
                </c:pt>
                <c:pt idx="110">
                  <c:v>21.79</c:v>
                </c:pt>
                <c:pt idx="111">
                  <c:v>21.79</c:v>
                </c:pt>
                <c:pt idx="112">
                  <c:v>21.79</c:v>
                </c:pt>
                <c:pt idx="113">
                  <c:v>21.89</c:v>
                </c:pt>
                <c:pt idx="114">
                  <c:v>21.89</c:v>
                </c:pt>
                <c:pt idx="115">
                  <c:v>21.71</c:v>
                </c:pt>
                <c:pt idx="116">
                  <c:v>21.45</c:v>
                </c:pt>
                <c:pt idx="117">
                  <c:v>22.25</c:v>
                </c:pt>
                <c:pt idx="118">
                  <c:v>22.79</c:v>
                </c:pt>
                <c:pt idx="119">
                  <c:v>23</c:v>
                </c:pt>
                <c:pt idx="120">
                  <c:v>22.79</c:v>
                </c:pt>
                <c:pt idx="121">
                  <c:v>22.79</c:v>
                </c:pt>
                <c:pt idx="122">
                  <c:v>19.53</c:v>
                </c:pt>
                <c:pt idx="123">
                  <c:v>17.600000000000001</c:v>
                </c:pt>
                <c:pt idx="124">
                  <c:v>17.600000000000001</c:v>
                </c:pt>
                <c:pt idx="125">
                  <c:v>17.600000000000001</c:v>
                </c:pt>
                <c:pt idx="126">
                  <c:v>16.600000000000001</c:v>
                </c:pt>
                <c:pt idx="127">
                  <c:v>15.75</c:v>
                </c:pt>
                <c:pt idx="128">
                  <c:v>14.02</c:v>
                </c:pt>
                <c:pt idx="129">
                  <c:v>10.639999999999999</c:v>
                </c:pt>
                <c:pt idx="130">
                  <c:v>10.639999999999999</c:v>
                </c:pt>
                <c:pt idx="131">
                  <c:v>15.09</c:v>
                </c:pt>
              </c:numCache>
            </c:numRef>
          </c:val>
        </c:ser>
        <c:marker val="1"/>
        <c:axId val="44442752"/>
        <c:axId val="44444288"/>
      </c:lineChart>
      <c:catAx>
        <c:axId val="44442752"/>
        <c:scaling>
          <c:orientation val="minMax"/>
        </c:scaling>
        <c:axPos val="b"/>
        <c:tickLblPos val="nextTo"/>
        <c:spPr>
          <a:ln w="15875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s-MX"/>
          </a:p>
        </c:txPr>
        <c:crossAx val="44444288"/>
        <c:crosses val="autoZero"/>
        <c:lblAlgn val="ctr"/>
        <c:lblOffset val="20"/>
      </c:catAx>
      <c:valAx>
        <c:axId val="44444288"/>
        <c:scaling>
          <c:orientation val="minMax"/>
        </c:scaling>
        <c:axPos val="l"/>
        <c:majorGridlines/>
        <c:numFmt formatCode="0.00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es-MX"/>
          </a:p>
        </c:txPr>
        <c:crossAx val="44442752"/>
        <c:crosses val="autoZero"/>
        <c:crossBetween val="between"/>
        <c:majorUnit val="1"/>
      </c:valAx>
      <c:sp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chemeClr val="tx1"/>
          </a:solidFill>
        </a:ln>
      </c:spPr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w="25400">
      <a:solidFill>
        <a:srgbClr val="0000CC"/>
      </a:solidFill>
    </a:ln>
  </c:sp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0.09051</cdr:x>
      <cdr:y>0.01701</cdr:y>
    </cdr:from>
    <cdr:to>
      <cdr:x>0.941</cdr:x>
      <cdr:y>0.07515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27584" y="116632"/>
          <a:ext cx="7776880" cy="3987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5875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MX" sz="1800" b="1" dirty="0">
              <a:solidFill>
                <a:srgbClr val="0000CC"/>
              </a:solidFill>
            </a:rPr>
            <a:t>CONSUMO ANUAL DE GLP</a:t>
          </a:r>
          <a:r>
            <a:rPr lang="es-MX" sz="1800" b="1" baseline="0" dirty="0">
              <a:solidFill>
                <a:srgbClr val="0000CC"/>
              </a:solidFill>
            </a:rPr>
            <a:t> EN </a:t>
          </a:r>
          <a:r>
            <a:rPr lang="es-MX" sz="1800" b="1" baseline="0" dirty="0" smtClean="0">
              <a:solidFill>
                <a:srgbClr val="0000CC"/>
              </a:solidFill>
            </a:rPr>
            <a:t>CHILE  </a:t>
          </a:r>
          <a:r>
            <a:rPr lang="es-MX" sz="1800" b="1" dirty="0" smtClean="0">
              <a:solidFill>
                <a:srgbClr val="0000CC"/>
              </a:solidFill>
            </a:rPr>
            <a:t>Tm</a:t>
          </a:r>
          <a:endParaRPr lang="es-MX" sz="1800" b="1" dirty="0">
            <a:solidFill>
              <a:srgbClr val="0000CC"/>
            </a:solidFill>
          </a:endParaRPr>
        </a:p>
        <a:p xmlns:a="http://schemas.openxmlformats.org/drawingml/2006/main">
          <a:pPr algn="ctr"/>
          <a:endParaRPr lang="es-MX" sz="22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0.96859</cdr:y>
    </cdr:from>
    <cdr:to>
      <cdr:x>0.19687</cdr:x>
      <cdr:y>1</cdr:y>
    </cdr:to>
    <cdr:sp macro="" textlink="">
      <cdr:nvSpPr>
        <cdr:cNvPr id="3" name="8 CuadroTexto"/>
        <cdr:cNvSpPr txBox="1"/>
      </cdr:nvSpPr>
      <cdr:spPr>
        <a:xfrm xmlns:a="http://schemas.openxmlformats.org/drawingml/2006/main">
          <a:off x="0" y="6642556"/>
          <a:ext cx="1800179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MX" sz="800" b="1" dirty="0" smtClean="0"/>
            <a:t>FUENTE: CNE CHILE</a:t>
          </a:r>
          <a:endParaRPr lang="es-MX" sz="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0.08758</cdr:x>
      <cdr:y>0.02293</cdr:y>
    </cdr:from>
    <cdr:to>
      <cdr:x>0.96452</cdr:x>
      <cdr:y>0.08113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52475" y="123825"/>
          <a:ext cx="7534275" cy="3143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600" b="1"/>
            <a:t>PRECIO DEL KG DE GAS LP EL CONSUMIDOR FINAL EL MEXICO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0.09838</cdr:x>
      <cdr:y>0.01701</cdr:y>
    </cdr:from>
    <cdr:to>
      <cdr:x>0.91239</cdr:x>
      <cdr:y>0.07301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99592" y="116632"/>
          <a:ext cx="7443298" cy="38404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>
              <a:solidFill>
                <a:srgbClr val="0000CC"/>
              </a:solidFill>
            </a:rPr>
            <a:t>PRODUCCION E IMORTACION </a:t>
          </a:r>
          <a:r>
            <a:rPr lang="es-MX" sz="1800" b="1" dirty="0" smtClean="0">
              <a:solidFill>
                <a:srgbClr val="0000CC"/>
              </a:solidFill>
            </a:rPr>
            <a:t>ANUAL EN </a:t>
          </a:r>
          <a:r>
            <a:rPr lang="es-MX" sz="1800" b="1" dirty="0">
              <a:solidFill>
                <a:srgbClr val="0000CC"/>
              </a:solidFill>
            </a:rPr>
            <a:t>CHILE</a:t>
          </a:r>
        </a:p>
      </cdr:txBody>
    </cdr:sp>
  </cdr:relSizeAnchor>
  <cdr:relSizeAnchor xmlns:cdr="http://schemas.openxmlformats.org/drawingml/2006/chartDrawing">
    <cdr:from>
      <cdr:x>0.02751</cdr:x>
      <cdr:y>0.89899</cdr:y>
    </cdr:from>
    <cdr:to>
      <cdr:x>0.92524</cdr:x>
      <cdr:y>0.95593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1520" y="6165304"/>
          <a:ext cx="8208912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0.96859</cdr:y>
    </cdr:from>
    <cdr:to>
      <cdr:x>0.19687</cdr:x>
      <cdr:y>1</cdr:y>
    </cdr:to>
    <cdr:sp macro="" textlink="">
      <cdr:nvSpPr>
        <cdr:cNvPr id="5" name="8 CuadroTexto"/>
        <cdr:cNvSpPr txBox="1"/>
      </cdr:nvSpPr>
      <cdr:spPr>
        <a:xfrm xmlns:a="http://schemas.openxmlformats.org/drawingml/2006/main">
          <a:off x="0" y="6642590"/>
          <a:ext cx="1800179" cy="2154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MX" sz="800" b="1" dirty="0" smtClean="0"/>
            <a:t>FUENTE: CNE CHILE</a:t>
          </a:r>
          <a:endParaRPr lang="es-MX" sz="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0.02751</cdr:y>
    </cdr:from>
    <cdr:to>
      <cdr:x>0.97906</cdr:x>
      <cdr:y>0.08155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95536" y="188640"/>
          <a:ext cx="8556955" cy="37060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700" b="1" dirty="0">
              <a:solidFill>
                <a:srgbClr val="0000CC"/>
              </a:solidFill>
            </a:rPr>
            <a:t>PRECIO KG DEL GAS LP CORRIENTE AL CONSUMIDOR FINAL  </a:t>
          </a:r>
          <a:r>
            <a:rPr lang="es-MX" sz="1700" b="1" dirty="0" smtClean="0">
              <a:solidFill>
                <a:srgbClr val="0000CC"/>
              </a:solidFill>
            </a:rPr>
            <a:t>(P </a:t>
          </a:r>
          <a:r>
            <a:rPr lang="es-MX" sz="1700" b="1" dirty="0">
              <a:solidFill>
                <a:srgbClr val="0000CC"/>
              </a:solidFill>
            </a:rPr>
            <a:t>CIL 15 KILOS</a:t>
          </a:r>
          <a:r>
            <a:rPr lang="es-MX" sz="1700" b="1" dirty="0" smtClean="0">
              <a:solidFill>
                <a:srgbClr val="0000CC"/>
              </a:solidFill>
            </a:rPr>
            <a:t>) CHILE</a:t>
          </a:r>
          <a:endParaRPr lang="es-MX" sz="17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0.96859</cdr:y>
    </cdr:from>
    <cdr:to>
      <cdr:x>0.19687</cdr:x>
      <cdr:y>1</cdr:y>
    </cdr:to>
    <cdr:sp macro="" textlink="">
      <cdr:nvSpPr>
        <cdr:cNvPr id="4" name="8 CuadroTexto"/>
        <cdr:cNvSpPr txBox="1"/>
      </cdr:nvSpPr>
      <cdr:spPr>
        <a:xfrm xmlns:a="http://schemas.openxmlformats.org/drawingml/2006/main">
          <a:off x="0" y="6642590"/>
          <a:ext cx="1800179" cy="2154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MX" sz="800" b="1" dirty="0" smtClean="0"/>
            <a:t>FUENTE: CNE CHILE</a:t>
          </a:r>
          <a:endParaRPr lang="es-MX" sz="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0.12164</cdr:x>
      <cdr:y>0.01946</cdr:y>
    </cdr:from>
    <cdr:to>
      <cdr:x>0.93777</cdr:x>
      <cdr:y>0.09144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19151" y="95251"/>
          <a:ext cx="549592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0.10891</cdr:x>
      <cdr:y>0.01751</cdr:y>
    </cdr:from>
    <cdr:to>
      <cdr:x>0.92798</cdr:x>
      <cdr:y>0.06951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995873" y="120085"/>
          <a:ext cx="7489576" cy="35658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5875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>
              <a:solidFill>
                <a:srgbClr val="0000CC"/>
              </a:solidFill>
            </a:rPr>
            <a:t>CONSUMO ANUAL DE GLP</a:t>
          </a:r>
          <a:r>
            <a:rPr lang="es-MX" sz="1800" b="1" baseline="0" dirty="0">
              <a:solidFill>
                <a:srgbClr val="0000CC"/>
              </a:solidFill>
            </a:rPr>
            <a:t> EN ESPAÑA </a:t>
          </a:r>
          <a:r>
            <a:rPr lang="es-MX" sz="1800" b="1" dirty="0">
              <a:solidFill>
                <a:srgbClr val="0000CC"/>
              </a:solidFill>
            </a:rPr>
            <a:t>Tm</a:t>
          </a:r>
        </a:p>
        <a:p xmlns:a="http://schemas.openxmlformats.org/drawingml/2006/main">
          <a:pPr algn="ctr"/>
          <a:endParaRPr lang="es-MX" sz="24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0.96859</cdr:y>
    </cdr:from>
    <cdr:to>
      <cdr:x>0.19687</cdr:x>
      <cdr:y>1</cdr:y>
    </cdr:to>
    <cdr:sp macro="" textlink="">
      <cdr:nvSpPr>
        <cdr:cNvPr id="4" name="8 CuadroTexto"/>
        <cdr:cNvSpPr txBox="1"/>
      </cdr:nvSpPr>
      <cdr:spPr>
        <a:xfrm xmlns:a="http://schemas.openxmlformats.org/drawingml/2006/main">
          <a:off x="0" y="6642556"/>
          <a:ext cx="18002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800" b="1" dirty="0" smtClean="0"/>
            <a:t>FUENTE: CNE.ES</a:t>
          </a:r>
          <a:endParaRPr lang="es-MX" sz="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0.19831</cdr:x>
      <cdr:y>0.13891</cdr:y>
    </cdr:from>
    <cdr:to>
      <cdr:x>0.24642</cdr:x>
      <cdr:y>0.16764</cdr:y>
    </cdr:to>
    <cdr:sp macro="" textlink="">
      <cdr:nvSpPr>
        <cdr:cNvPr id="3" name="10 CuadroTexto"/>
        <cdr:cNvSpPr txBox="1"/>
      </cdr:nvSpPr>
      <cdr:spPr>
        <a:xfrm xmlns:a="http://schemas.openxmlformats.org/drawingml/2006/main">
          <a:off x="1651103" y="736998"/>
          <a:ext cx="400564" cy="152398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46%</a:t>
          </a:r>
        </a:p>
      </cdr:txBody>
    </cdr:sp>
  </cdr:relSizeAnchor>
  <cdr:relSizeAnchor xmlns:cdr="http://schemas.openxmlformats.org/drawingml/2006/chartDrawing">
    <cdr:from>
      <cdr:x>0.27491</cdr:x>
      <cdr:y>0.1544</cdr:y>
    </cdr:from>
    <cdr:to>
      <cdr:x>0.32302</cdr:x>
      <cdr:y>0.19031</cdr:y>
    </cdr:to>
    <cdr:sp macro="" textlink="">
      <cdr:nvSpPr>
        <cdr:cNvPr id="4" name="10 CuadroTexto"/>
        <cdr:cNvSpPr txBox="1"/>
      </cdr:nvSpPr>
      <cdr:spPr>
        <a:xfrm xmlns:a="http://schemas.openxmlformats.org/drawingml/2006/main">
          <a:off x="2286000" y="819150"/>
          <a:ext cx="400049" cy="190499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44%</a:t>
          </a:r>
        </a:p>
      </cdr:txBody>
    </cdr:sp>
  </cdr:relSizeAnchor>
  <cdr:relSizeAnchor xmlns:cdr="http://schemas.openxmlformats.org/drawingml/2006/chartDrawing">
    <cdr:from>
      <cdr:x>0.3571</cdr:x>
      <cdr:y>0.21275</cdr:y>
    </cdr:from>
    <cdr:to>
      <cdr:x>0.40521</cdr:x>
      <cdr:y>0.24147</cdr:y>
    </cdr:to>
    <cdr:sp macro="" textlink="">
      <cdr:nvSpPr>
        <cdr:cNvPr id="5" name="10 CuadroTexto"/>
        <cdr:cNvSpPr txBox="1"/>
      </cdr:nvSpPr>
      <cdr:spPr>
        <a:xfrm xmlns:a="http://schemas.openxmlformats.org/drawingml/2006/main">
          <a:off x="2973199" y="1128715"/>
          <a:ext cx="400564" cy="152398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43%</a:t>
          </a:r>
        </a:p>
      </cdr:txBody>
    </cdr:sp>
  </cdr:relSizeAnchor>
  <cdr:relSizeAnchor xmlns:cdr="http://schemas.openxmlformats.org/drawingml/2006/chartDrawing">
    <cdr:from>
      <cdr:x>0.43643</cdr:x>
      <cdr:y>0.21724</cdr:y>
    </cdr:from>
    <cdr:to>
      <cdr:x>0.48454</cdr:x>
      <cdr:y>0.2509</cdr:y>
    </cdr:to>
    <cdr:sp macro="" textlink="">
      <cdr:nvSpPr>
        <cdr:cNvPr id="6" name="10 CuadroTexto"/>
        <cdr:cNvSpPr txBox="1"/>
      </cdr:nvSpPr>
      <cdr:spPr>
        <a:xfrm xmlns:a="http://schemas.openxmlformats.org/drawingml/2006/main">
          <a:off x="3633702" y="1152526"/>
          <a:ext cx="400564" cy="178592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48%</a:t>
          </a:r>
        </a:p>
      </cdr:txBody>
    </cdr:sp>
  </cdr:relSizeAnchor>
  <cdr:relSizeAnchor xmlns:cdr="http://schemas.openxmlformats.org/drawingml/2006/chartDrawing">
    <cdr:from>
      <cdr:x>0.51489</cdr:x>
      <cdr:y>0.23407</cdr:y>
    </cdr:from>
    <cdr:to>
      <cdr:x>0.563</cdr:x>
      <cdr:y>0.26616</cdr:y>
    </cdr:to>
    <cdr:sp macro="" textlink="">
      <cdr:nvSpPr>
        <cdr:cNvPr id="7" name="10 CuadroTexto"/>
        <cdr:cNvSpPr txBox="1"/>
      </cdr:nvSpPr>
      <cdr:spPr>
        <a:xfrm xmlns:a="http://schemas.openxmlformats.org/drawingml/2006/main">
          <a:off x="4286975" y="1241823"/>
          <a:ext cx="400564" cy="170257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49%</a:t>
          </a:r>
        </a:p>
      </cdr:txBody>
    </cdr:sp>
  </cdr:relSizeAnchor>
  <cdr:relSizeAnchor xmlns:cdr="http://schemas.openxmlformats.org/drawingml/2006/chartDrawing">
    <cdr:from>
      <cdr:x>0.59107</cdr:x>
      <cdr:y>0.27334</cdr:y>
    </cdr:from>
    <cdr:to>
      <cdr:x>0.63918</cdr:x>
      <cdr:y>0.30341</cdr:y>
    </cdr:to>
    <cdr:sp macro="" textlink="">
      <cdr:nvSpPr>
        <cdr:cNvPr id="8" name="10 CuadroTexto"/>
        <cdr:cNvSpPr txBox="1"/>
      </cdr:nvSpPr>
      <cdr:spPr>
        <a:xfrm xmlns:a="http://schemas.openxmlformats.org/drawingml/2006/main">
          <a:off x="4921234" y="1450182"/>
          <a:ext cx="400564" cy="159542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46%</a:t>
          </a:r>
        </a:p>
      </cdr:txBody>
    </cdr:sp>
  </cdr:relSizeAnchor>
  <cdr:relSizeAnchor xmlns:cdr="http://schemas.openxmlformats.org/drawingml/2006/chartDrawing">
    <cdr:from>
      <cdr:x>0.67216</cdr:x>
      <cdr:y>0.26946</cdr:y>
    </cdr:from>
    <cdr:to>
      <cdr:x>0.7203</cdr:x>
      <cdr:y>0.29868</cdr:y>
    </cdr:to>
    <cdr:sp macro="" textlink="">
      <cdr:nvSpPr>
        <cdr:cNvPr id="9" name="10 CuadroTexto"/>
        <cdr:cNvSpPr txBox="1"/>
      </cdr:nvSpPr>
      <cdr:spPr>
        <a:xfrm xmlns:a="http://schemas.openxmlformats.org/drawingml/2006/main">
          <a:off x="5585114" y="1429617"/>
          <a:ext cx="400049" cy="154996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43%</a:t>
          </a:r>
        </a:p>
      </cdr:txBody>
    </cdr:sp>
  </cdr:relSizeAnchor>
  <cdr:relSizeAnchor xmlns:cdr="http://schemas.openxmlformats.org/drawingml/2006/chartDrawing">
    <cdr:from>
      <cdr:x>0.75031</cdr:x>
      <cdr:y>0.315</cdr:y>
    </cdr:from>
    <cdr:to>
      <cdr:x>0.79846</cdr:x>
      <cdr:y>0.35091</cdr:y>
    </cdr:to>
    <cdr:sp macro="" textlink="">
      <cdr:nvSpPr>
        <cdr:cNvPr id="10" name="10 CuadroTexto"/>
        <cdr:cNvSpPr txBox="1"/>
      </cdr:nvSpPr>
      <cdr:spPr>
        <a:xfrm xmlns:a="http://schemas.openxmlformats.org/drawingml/2006/main">
          <a:off x="6234546" y="1671205"/>
          <a:ext cx="400049" cy="190499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34%</a:t>
          </a:r>
        </a:p>
      </cdr:txBody>
    </cdr:sp>
  </cdr:relSizeAnchor>
  <cdr:relSizeAnchor xmlns:cdr="http://schemas.openxmlformats.org/drawingml/2006/chartDrawing">
    <cdr:from>
      <cdr:x>0.8243</cdr:x>
      <cdr:y>0.32169</cdr:y>
    </cdr:from>
    <cdr:to>
      <cdr:x>0.87245</cdr:x>
      <cdr:y>0.35417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6849341" y="1706708"/>
          <a:ext cx="400049" cy="172313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25%</a:t>
          </a:r>
        </a:p>
      </cdr:txBody>
    </cdr:sp>
  </cdr:relSizeAnchor>
  <cdr:relSizeAnchor xmlns:cdr="http://schemas.openxmlformats.org/drawingml/2006/chartDrawing">
    <cdr:from>
      <cdr:x>0.09838</cdr:x>
      <cdr:y>0.01701</cdr:y>
    </cdr:from>
    <cdr:to>
      <cdr:x>0.89374</cdr:x>
      <cdr:y>0.07087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899593" y="116632"/>
          <a:ext cx="7272808" cy="3693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5875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>
              <a:solidFill>
                <a:srgbClr val="0000CC"/>
              </a:solidFill>
            </a:rPr>
            <a:t>CONSUMO ANUAL</a:t>
          </a:r>
          <a:r>
            <a:rPr lang="es-MX" sz="1800" b="1" baseline="0" dirty="0">
              <a:solidFill>
                <a:srgbClr val="0000CC"/>
              </a:solidFill>
            </a:rPr>
            <a:t> DE GLP EN ESPAÑA (PRODUCCION-IMPORTACION) Tm</a:t>
          </a:r>
          <a:endParaRPr lang="es-MX" sz="18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0.19831</cdr:x>
      <cdr:y>0.13891</cdr:y>
    </cdr:from>
    <cdr:to>
      <cdr:x>0.24642</cdr:x>
      <cdr:y>0.16764</cdr:y>
    </cdr:to>
    <cdr:sp macro="" textlink="">
      <cdr:nvSpPr>
        <cdr:cNvPr id="13" name="10 CuadroTexto"/>
        <cdr:cNvSpPr txBox="1"/>
      </cdr:nvSpPr>
      <cdr:spPr>
        <a:xfrm xmlns:a="http://schemas.openxmlformats.org/drawingml/2006/main">
          <a:off x="1651103" y="736998"/>
          <a:ext cx="400564" cy="152398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46%</a:t>
          </a:r>
        </a:p>
      </cdr:txBody>
    </cdr:sp>
  </cdr:relSizeAnchor>
  <cdr:relSizeAnchor xmlns:cdr="http://schemas.openxmlformats.org/drawingml/2006/chartDrawing">
    <cdr:from>
      <cdr:x>0.27491</cdr:x>
      <cdr:y>0.1544</cdr:y>
    </cdr:from>
    <cdr:to>
      <cdr:x>0.32302</cdr:x>
      <cdr:y>0.19031</cdr:y>
    </cdr:to>
    <cdr:sp macro="" textlink="">
      <cdr:nvSpPr>
        <cdr:cNvPr id="14" name="10 CuadroTexto"/>
        <cdr:cNvSpPr txBox="1"/>
      </cdr:nvSpPr>
      <cdr:spPr>
        <a:xfrm xmlns:a="http://schemas.openxmlformats.org/drawingml/2006/main">
          <a:off x="2286000" y="819150"/>
          <a:ext cx="400049" cy="190499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44%</a:t>
          </a:r>
        </a:p>
      </cdr:txBody>
    </cdr:sp>
  </cdr:relSizeAnchor>
  <cdr:relSizeAnchor xmlns:cdr="http://schemas.openxmlformats.org/drawingml/2006/chartDrawing">
    <cdr:from>
      <cdr:x>0.3571</cdr:x>
      <cdr:y>0.21275</cdr:y>
    </cdr:from>
    <cdr:to>
      <cdr:x>0.40521</cdr:x>
      <cdr:y>0.24147</cdr:y>
    </cdr:to>
    <cdr:sp macro="" textlink="">
      <cdr:nvSpPr>
        <cdr:cNvPr id="15" name="10 CuadroTexto"/>
        <cdr:cNvSpPr txBox="1"/>
      </cdr:nvSpPr>
      <cdr:spPr>
        <a:xfrm xmlns:a="http://schemas.openxmlformats.org/drawingml/2006/main">
          <a:off x="2973199" y="1128715"/>
          <a:ext cx="400564" cy="152398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43%</a:t>
          </a:r>
        </a:p>
      </cdr:txBody>
    </cdr:sp>
  </cdr:relSizeAnchor>
  <cdr:relSizeAnchor xmlns:cdr="http://schemas.openxmlformats.org/drawingml/2006/chartDrawing">
    <cdr:from>
      <cdr:x>0.43643</cdr:x>
      <cdr:y>0.21724</cdr:y>
    </cdr:from>
    <cdr:to>
      <cdr:x>0.48454</cdr:x>
      <cdr:y>0.2509</cdr:y>
    </cdr:to>
    <cdr:sp macro="" textlink="">
      <cdr:nvSpPr>
        <cdr:cNvPr id="16" name="10 CuadroTexto"/>
        <cdr:cNvSpPr txBox="1"/>
      </cdr:nvSpPr>
      <cdr:spPr>
        <a:xfrm xmlns:a="http://schemas.openxmlformats.org/drawingml/2006/main">
          <a:off x="3633702" y="1152526"/>
          <a:ext cx="400564" cy="178592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48%</a:t>
          </a:r>
        </a:p>
      </cdr:txBody>
    </cdr:sp>
  </cdr:relSizeAnchor>
  <cdr:relSizeAnchor xmlns:cdr="http://schemas.openxmlformats.org/drawingml/2006/chartDrawing">
    <cdr:from>
      <cdr:x>0.51489</cdr:x>
      <cdr:y>0.23407</cdr:y>
    </cdr:from>
    <cdr:to>
      <cdr:x>0.563</cdr:x>
      <cdr:y>0.26616</cdr:y>
    </cdr:to>
    <cdr:sp macro="" textlink="">
      <cdr:nvSpPr>
        <cdr:cNvPr id="17" name="10 CuadroTexto"/>
        <cdr:cNvSpPr txBox="1"/>
      </cdr:nvSpPr>
      <cdr:spPr>
        <a:xfrm xmlns:a="http://schemas.openxmlformats.org/drawingml/2006/main">
          <a:off x="4286975" y="1241823"/>
          <a:ext cx="400564" cy="170257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49%</a:t>
          </a:r>
        </a:p>
      </cdr:txBody>
    </cdr:sp>
  </cdr:relSizeAnchor>
  <cdr:relSizeAnchor xmlns:cdr="http://schemas.openxmlformats.org/drawingml/2006/chartDrawing">
    <cdr:from>
      <cdr:x>0.59107</cdr:x>
      <cdr:y>0.27334</cdr:y>
    </cdr:from>
    <cdr:to>
      <cdr:x>0.63918</cdr:x>
      <cdr:y>0.30341</cdr:y>
    </cdr:to>
    <cdr:sp macro="" textlink="">
      <cdr:nvSpPr>
        <cdr:cNvPr id="18" name="10 CuadroTexto"/>
        <cdr:cNvSpPr txBox="1"/>
      </cdr:nvSpPr>
      <cdr:spPr>
        <a:xfrm xmlns:a="http://schemas.openxmlformats.org/drawingml/2006/main">
          <a:off x="4921234" y="1450182"/>
          <a:ext cx="400564" cy="159542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46%</a:t>
          </a:r>
        </a:p>
      </cdr:txBody>
    </cdr:sp>
  </cdr:relSizeAnchor>
  <cdr:relSizeAnchor xmlns:cdr="http://schemas.openxmlformats.org/drawingml/2006/chartDrawing">
    <cdr:from>
      <cdr:x>0.67216</cdr:x>
      <cdr:y>0.26946</cdr:y>
    </cdr:from>
    <cdr:to>
      <cdr:x>0.7203</cdr:x>
      <cdr:y>0.29868</cdr:y>
    </cdr:to>
    <cdr:sp macro="" textlink="">
      <cdr:nvSpPr>
        <cdr:cNvPr id="19" name="10 CuadroTexto"/>
        <cdr:cNvSpPr txBox="1"/>
      </cdr:nvSpPr>
      <cdr:spPr>
        <a:xfrm xmlns:a="http://schemas.openxmlformats.org/drawingml/2006/main">
          <a:off x="5585114" y="1429617"/>
          <a:ext cx="400049" cy="154996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43%</a:t>
          </a:r>
        </a:p>
      </cdr:txBody>
    </cdr:sp>
  </cdr:relSizeAnchor>
  <cdr:relSizeAnchor xmlns:cdr="http://schemas.openxmlformats.org/drawingml/2006/chartDrawing">
    <cdr:from>
      <cdr:x>0.75031</cdr:x>
      <cdr:y>0.315</cdr:y>
    </cdr:from>
    <cdr:to>
      <cdr:x>0.79846</cdr:x>
      <cdr:y>0.35091</cdr:y>
    </cdr:to>
    <cdr:sp macro="" textlink="">
      <cdr:nvSpPr>
        <cdr:cNvPr id="20" name="10 CuadroTexto"/>
        <cdr:cNvSpPr txBox="1"/>
      </cdr:nvSpPr>
      <cdr:spPr>
        <a:xfrm xmlns:a="http://schemas.openxmlformats.org/drawingml/2006/main">
          <a:off x="6234546" y="1671205"/>
          <a:ext cx="400049" cy="190499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34%</a:t>
          </a:r>
        </a:p>
      </cdr:txBody>
    </cdr:sp>
  </cdr:relSizeAnchor>
  <cdr:relSizeAnchor xmlns:cdr="http://schemas.openxmlformats.org/drawingml/2006/chartDrawing">
    <cdr:from>
      <cdr:x>0.8243</cdr:x>
      <cdr:y>0.32169</cdr:y>
    </cdr:from>
    <cdr:to>
      <cdr:x>0.87245</cdr:x>
      <cdr:y>0.35417</cdr:y>
    </cdr:to>
    <cdr:sp macro="" textlink="">
      <cdr:nvSpPr>
        <cdr:cNvPr id="21" name="10 CuadroTexto"/>
        <cdr:cNvSpPr txBox="1"/>
      </cdr:nvSpPr>
      <cdr:spPr>
        <a:xfrm xmlns:a="http://schemas.openxmlformats.org/drawingml/2006/main">
          <a:off x="6849341" y="1706708"/>
          <a:ext cx="400049" cy="172313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25%</a:t>
          </a:r>
        </a:p>
      </cdr:txBody>
    </cdr:sp>
  </cdr:relSizeAnchor>
  <cdr:relSizeAnchor xmlns:cdr="http://schemas.openxmlformats.org/drawingml/2006/chartDrawing">
    <cdr:from>
      <cdr:x>0.11776</cdr:x>
      <cdr:y>0.15342</cdr:y>
    </cdr:from>
    <cdr:to>
      <cdr:x>0.16587</cdr:x>
      <cdr:y>0.18215</cdr:y>
    </cdr:to>
    <cdr:sp macro="" textlink="">
      <cdr:nvSpPr>
        <cdr:cNvPr id="22" name="10 CuadroTexto"/>
        <cdr:cNvSpPr txBox="1"/>
      </cdr:nvSpPr>
      <cdr:spPr>
        <a:xfrm xmlns:a="http://schemas.openxmlformats.org/drawingml/2006/main">
          <a:off x="978477" y="813954"/>
          <a:ext cx="399759" cy="152424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900" b="1"/>
            <a:t>44%</a:t>
          </a:r>
        </a:p>
      </cdr:txBody>
    </cdr:sp>
  </cdr:relSizeAnchor>
  <cdr:relSizeAnchor xmlns:cdr="http://schemas.openxmlformats.org/drawingml/2006/chartDrawing">
    <cdr:from>
      <cdr:x>0.01963</cdr:x>
      <cdr:y>0.8415</cdr:y>
    </cdr:from>
    <cdr:to>
      <cdr:x>0.89374</cdr:x>
      <cdr:y>0.93184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5771025"/>
          <a:ext cx="7992888" cy="61951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0.96063</cdr:y>
    </cdr:from>
    <cdr:to>
      <cdr:x>0.19921</cdr:x>
      <cdr:y>1</cdr:y>
    </cdr:to>
    <cdr:sp macro="" textlink="">
      <cdr:nvSpPr>
        <cdr:cNvPr id="2" name="8 CuadroTexto"/>
        <cdr:cNvSpPr txBox="1"/>
      </cdr:nvSpPr>
      <cdr:spPr>
        <a:xfrm xmlns:a="http://schemas.openxmlformats.org/drawingml/2006/main">
          <a:off x="0" y="6114530"/>
          <a:ext cx="1800160" cy="2455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800" b="1" dirty="0" smtClean="0"/>
            <a:t>FUENTE: CNE.ES</a:t>
          </a:r>
          <a:endParaRPr lang="es-MX" sz="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0.09158</cdr:x>
      <cdr:y>0.01701</cdr:y>
    </cdr:from>
    <cdr:to>
      <cdr:x>0.94499</cdr:x>
      <cdr:y>0.07687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27584" y="116632"/>
          <a:ext cx="7711836" cy="41052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>
              <a:solidFill>
                <a:srgbClr val="0000CC"/>
              </a:solidFill>
            </a:rPr>
            <a:t>CONSUMO ANUAL DE GAS LP EN </a:t>
          </a:r>
          <a:r>
            <a:rPr lang="es-MX" sz="1800" b="1" dirty="0" smtClean="0">
              <a:solidFill>
                <a:srgbClr val="0000CC"/>
              </a:solidFill>
            </a:rPr>
            <a:t>GUATEMALA TM</a:t>
          </a:r>
          <a:endParaRPr lang="es-MX" sz="18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0.9669</cdr:y>
    </cdr:from>
    <cdr:to>
      <cdr:x>0.13224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0" y="6518229"/>
          <a:ext cx="1194987" cy="223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800" dirty="0" smtClean="0"/>
            <a:t>FUENTE: MEM.GOB.GT</a:t>
          </a:r>
          <a:endParaRPr lang="es-MX" sz="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0.09051</cdr:x>
      <cdr:y>0.02751</cdr:y>
    </cdr:from>
    <cdr:to>
      <cdr:x>0.9176</cdr:x>
      <cdr:y>0.08437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27584" y="188640"/>
          <a:ext cx="7562911" cy="3899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 smtClean="0">
              <a:solidFill>
                <a:srgbClr val="0000CC"/>
              </a:solidFill>
            </a:rPr>
            <a:t>CONSUMO-IMPORTACION DE GAS LP EN GUATEMALA</a:t>
          </a:r>
          <a:endParaRPr lang="es-MX" sz="18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0.01176</cdr:x>
      <cdr:y>0.90949</cdr:y>
    </cdr:from>
    <cdr:to>
      <cdr:x>0.91737</cdr:x>
      <cdr:y>0.97182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7504" y="6237312"/>
          <a:ext cx="8280920" cy="42745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00CC"/>
          </a:solidFill>
        </a:ln>
      </cdr:spPr>
    </cdr:pic>
  </cdr:relSizeAnchor>
  <cdr:relSizeAnchor xmlns:cdr="http://schemas.openxmlformats.org/drawingml/2006/chartDrawing">
    <cdr:from>
      <cdr:x>0</cdr:x>
      <cdr:y>0.9685</cdr:y>
    </cdr:from>
    <cdr:to>
      <cdr:x>0.126</cdr:x>
      <cdr:y>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0" y="6641976"/>
          <a:ext cx="1152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MX" sz="800" dirty="0" smtClean="0"/>
            <a:t>FUENTE: MEM.GOB.GT</a:t>
          </a:r>
          <a:endParaRPr lang="es-MX" sz="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0.12654</cdr:x>
      <cdr:y>0.01228</cdr:y>
    </cdr:from>
    <cdr:to>
      <cdr:x>0.94177</cdr:x>
      <cdr:y>0.04737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76325" y="66675"/>
          <a:ext cx="69342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0.09742</cdr:x>
      <cdr:y>0.01754</cdr:y>
    </cdr:from>
    <cdr:to>
      <cdr:x>0.93617</cdr:x>
      <cdr:y>0.0807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90808" y="120289"/>
          <a:ext cx="7669530" cy="4331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/>
            <a:t>PRECIOS DEL GAS LP AL CONSUMIDOR </a:t>
          </a:r>
          <a:r>
            <a:rPr lang="es-MX" sz="1800" b="1" dirty="0" smtClean="0"/>
            <a:t>FINAL EN GUATEMALA</a:t>
          </a:r>
          <a:endParaRPr lang="es-MX" sz="1800" b="1" dirty="0"/>
        </a:p>
      </cdr:txBody>
    </cdr:sp>
  </cdr:relSizeAnchor>
  <cdr:relSizeAnchor xmlns:cdr="http://schemas.openxmlformats.org/drawingml/2006/chartDrawing">
    <cdr:from>
      <cdr:x>0</cdr:x>
      <cdr:y>0.9685</cdr:y>
    </cdr:from>
    <cdr:to>
      <cdr:x>0.126</cdr:x>
      <cdr:y>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0" y="6641976"/>
          <a:ext cx="1152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MX" sz="800" dirty="0" smtClean="0"/>
            <a:t>FUENTE: MEM.GOB.GT</a:t>
          </a:r>
          <a:endParaRPr lang="es-MX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A4E50-B14D-4F85-9023-EB341C858F85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A851-0412-4E7B-A045-FD761A92F5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A851-0412-4E7B-A045-FD761A92F54A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382A-9F8F-446E-8DD5-6CA08B62E139}" type="datetimeFigureOut">
              <a:rPr lang="es-MX" smtClean="0"/>
              <a:pPr/>
              <a:t>07/03/2013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381-13F1-4071-BAC7-30C2AED86C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.bp.blogspot.com/-BPed7jwoX7w/UBfxGM8PvCI/AAAAAAAAA6k/daPyz_Memjc/s1600/Descargar+presentaci%C3%B3n+fondo+gran+empresa,+plantillas,+modelos,+formatos,+ejemplos,+Power+Point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eva imag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32656"/>
            <a:ext cx="9144000" cy="410445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5085184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Bloque 2: Mecanismos de Universalización del Gas L.P.</a:t>
            </a:r>
            <a:endParaRPr kumimoji="0" lang="es-MX" sz="4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188640"/>
            <a:ext cx="8136904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</a:rPr>
              <a:t>BENEFICIOS DEL ESQUEMA CHILENO</a:t>
            </a:r>
            <a:endParaRPr lang="es-MX" b="1" dirty="0">
              <a:solidFill>
                <a:srgbClr val="0000CC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692696"/>
            <a:ext cx="8280920" cy="566308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s-MX" b="1" dirty="0" smtClean="0"/>
          </a:p>
          <a:p>
            <a:r>
              <a:rPr lang="es-MX" b="1" dirty="0" smtClean="0">
                <a:solidFill>
                  <a:srgbClr val="0000CC"/>
                </a:solidFill>
              </a:rPr>
              <a:t>PARA EL CONSUMIDOR FINAL:</a:t>
            </a:r>
          </a:p>
          <a:p>
            <a:r>
              <a:rPr lang="es-CL" b="1" dirty="0" smtClean="0"/>
              <a:t>	Seguridad en el abasto en cualquier temporada de año.</a:t>
            </a:r>
          </a:p>
          <a:p>
            <a:r>
              <a:rPr lang="es-CL" b="1" dirty="0" smtClean="0"/>
              <a:t>	Calidad del servicio</a:t>
            </a:r>
          </a:p>
          <a:p>
            <a:r>
              <a:rPr lang="es-CL" b="1" dirty="0" smtClean="0"/>
              <a:t>	Libertad para elegir a su proveedor (tres empresas distribuidoras con 	cilindros intercambiables)</a:t>
            </a:r>
          </a:p>
          <a:p>
            <a:r>
              <a:rPr lang="es-CL" b="1" dirty="0" smtClean="0"/>
              <a:t>	Precios competitivos</a:t>
            </a:r>
            <a:endParaRPr lang="es-MX" b="1" dirty="0" smtClean="0"/>
          </a:p>
          <a:p>
            <a:endParaRPr lang="es-MX" sz="1000" b="1" dirty="0" smtClean="0"/>
          </a:p>
          <a:p>
            <a:r>
              <a:rPr lang="es-MX" b="1" dirty="0" smtClean="0">
                <a:solidFill>
                  <a:srgbClr val="0000CC"/>
                </a:solidFill>
              </a:rPr>
              <a:t>PARA LOS IMPORTADORES Y DISTRIBUIDORES:</a:t>
            </a:r>
          </a:p>
          <a:p>
            <a:r>
              <a:rPr lang="es-ES" b="1" dirty="0" smtClean="0"/>
              <a:t>	Mercado ordenado por la libre competencia </a:t>
            </a:r>
          </a:p>
          <a:p>
            <a:r>
              <a:rPr lang="es-ES" b="1" dirty="0" smtClean="0"/>
              <a:t>	Igualdad de condiciones para competir </a:t>
            </a:r>
          </a:p>
          <a:p>
            <a:r>
              <a:rPr lang="es-ES" b="1" dirty="0" smtClean="0"/>
              <a:t>	Margen de comercialización adecuado</a:t>
            </a:r>
          </a:p>
          <a:p>
            <a:r>
              <a:rPr lang="es-ES" b="1" dirty="0" smtClean="0"/>
              <a:t>	Varias opciones de proveedor</a:t>
            </a:r>
            <a:endParaRPr lang="es-MX" b="1" dirty="0" smtClean="0"/>
          </a:p>
          <a:p>
            <a:endParaRPr lang="es-MX" sz="1000" b="1" dirty="0" smtClean="0"/>
          </a:p>
          <a:p>
            <a:r>
              <a:rPr lang="es-MX" b="1" dirty="0" smtClean="0">
                <a:solidFill>
                  <a:srgbClr val="0000CC"/>
                </a:solidFill>
              </a:rPr>
              <a:t>PARA EL GOBIERNO:</a:t>
            </a:r>
          </a:p>
          <a:p>
            <a:r>
              <a:rPr lang="es-ES" b="1" dirty="0" smtClean="0"/>
              <a:t>	Seguridad en el abasto a consumidores en general</a:t>
            </a:r>
          </a:p>
          <a:p>
            <a:r>
              <a:rPr lang="es-ES" b="1" dirty="0" smtClean="0"/>
              <a:t>	Responsabilidades claramente definidas </a:t>
            </a:r>
          </a:p>
          <a:p>
            <a:r>
              <a:rPr lang="es-ES" b="1" dirty="0" smtClean="0"/>
              <a:t>	Facilidad para la fiscalización</a:t>
            </a:r>
          </a:p>
          <a:p>
            <a:r>
              <a:rPr lang="es-ES" b="1" dirty="0" smtClean="0"/>
              <a:t>	Fomento de la libre competencia</a:t>
            </a:r>
          </a:p>
          <a:p>
            <a:r>
              <a:rPr lang="es-ES" b="1" dirty="0" smtClean="0"/>
              <a:t>	No subsidios</a:t>
            </a:r>
          </a:p>
          <a:p>
            <a:endParaRPr lang="es-ES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8520" y="-27384"/>
            <a:ext cx="216024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00CC"/>
                </a:solidFill>
              </a:rPr>
              <a:t>MODELO ESPAÑA</a:t>
            </a:r>
            <a:endParaRPr lang="es-MX" b="1" dirty="0">
              <a:solidFill>
                <a:srgbClr val="0000CC"/>
              </a:solidFill>
            </a:endParaRPr>
          </a:p>
        </p:txBody>
      </p:sp>
      <p:pic>
        <p:nvPicPr>
          <p:cNvPr id="3" name="2 Imagen" descr="ESPAA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1" y="1988840"/>
            <a:ext cx="2160241" cy="159053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67744" y="1196752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CONSUMO ANUAL 2012    			1,635,354 Tm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1628800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PRODUCCION NACIONAL 2012                               	1,227,530 Tm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7744" y="2060848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IMPORTACION  2012                                                      407,824 Tm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95736" y="2636912"/>
            <a:ext cx="6768752" cy="2031325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EMPRESAS PRODUCTORAS:                                   REPSOL BUTANO</a:t>
            </a:r>
          </a:p>
          <a:p>
            <a:r>
              <a:rPr lang="es-MX" b="1" dirty="0" smtClean="0"/>
              <a:t>				               CEPSA</a:t>
            </a:r>
          </a:p>
          <a:p>
            <a:r>
              <a:rPr lang="es-MX" b="1" dirty="0" smtClean="0"/>
              <a:t>				               BP                                                                                      </a:t>
            </a:r>
          </a:p>
          <a:p>
            <a:r>
              <a:rPr lang="es-MX" b="1" dirty="0" smtClean="0"/>
              <a:t>EMPRESAS PRIVADAS IMPORTADORAS:              DISA (PRIVADA)</a:t>
            </a:r>
          </a:p>
          <a:p>
            <a:r>
              <a:rPr lang="es-MX" b="1" dirty="0" smtClean="0"/>
              <a:t>                                                                                     SHELL (PRIVADA)</a:t>
            </a:r>
          </a:p>
          <a:p>
            <a:r>
              <a:rPr lang="es-MX" b="1" dirty="0" smtClean="0"/>
              <a:t>				               GALP    (PRIVADA)</a:t>
            </a:r>
          </a:p>
          <a:p>
            <a:r>
              <a:rPr lang="es-MX" b="1" dirty="0" smtClean="0"/>
              <a:t>				               PRIMAGAZ  (PRIVADA)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195736" y="4797152"/>
            <a:ext cx="6768752" cy="36933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EMPRESAS DISTRIBUIDORAS REGISTRADAS:               161</a:t>
            </a:r>
            <a:endParaRPr lang="es-MX" b="1" dirty="0"/>
          </a:p>
        </p:txBody>
      </p:sp>
      <p:sp>
        <p:nvSpPr>
          <p:cNvPr id="10" name="8 CuadroTexto"/>
          <p:cNvSpPr txBox="1"/>
          <p:nvPr/>
        </p:nvSpPr>
        <p:spPr>
          <a:xfrm>
            <a:off x="2051720" y="6525344"/>
            <a:ext cx="1800179" cy="21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" b="1" dirty="0" smtClean="0"/>
              <a:t>FUENTE: CNE.ES</a:t>
            </a:r>
            <a:endParaRPr lang="es-MX" sz="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0" y="6642556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FUENTE: CNE.ES</a:t>
            </a:r>
            <a:endParaRPr lang="es-MX" sz="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s-MX" sz="1800" b="1" dirty="0" smtClean="0">
                <a:solidFill>
                  <a:srgbClr val="0000CC"/>
                </a:solidFill>
              </a:rPr>
              <a:t>CADENA DE COMERCIALIZACION DEL GAS LP EN ESPAÑA</a:t>
            </a:r>
            <a:endParaRPr lang="es-MX" sz="1800" b="1" dirty="0">
              <a:solidFill>
                <a:srgbClr val="0000CC"/>
              </a:solidFill>
            </a:endParaRPr>
          </a:p>
        </p:txBody>
      </p:sp>
      <p:pic>
        <p:nvPicPr>
          <p:cNvPr id="5" name="4 Marcador de contenido" descr="Esquema Españ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99" y="836712"/>
            <a:ext cx="9095601" cy="579574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7503" y="260650"/>
          <a:ext cx="8928993" cy="6066297"/>
        </p:xfrm>
        <a:graphic>
          <a:graphicData uri="http://schemas.openxmlformats.org/drawingml/2006/table">
            <a:tbl>
              <a:tblPr/>
              <a:tblGrid>
                <a:gridCol w="2755535"/>
                <a:gridCol w="3894843"/>
                <a:gridCol w="2278615"/>
              </a:tblGrid>
              <a:tr h="6177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RÉGIMEN 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FIJACIÓN DE PRECIOS DE LOS DISTINTOS TIPOS DE SUMINISTRO DE </a:t>
                      </a: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GLP A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CONSUMIDORES FINALES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5361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1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Modalidad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Suministro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Régimen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64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Envasados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Envases de 8 a 20 Kg. 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Envases Populares menos de 8Kg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64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GLP Automoción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Granel No Canalizado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Suministrado por operadores al por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5189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mayor a empresas distribuidoras de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89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GLP por canalización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64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Consumidor Final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64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Granel Canalizado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Usuarios Finales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Regulado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Gráfico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03649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9592" y="188640"/>
            <a:ext cx="7776864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</a:rPr>
              <a:t>HISTORICO DE PRECIOS X KG DEL GAS LP AL CONSUMIDOR FINAL</a:t>
            </a:r>
            <a:endParaRPr lang="es-MX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88640"/>
          <a:ext cx="720080" cy="597590"/>
        </p:xfrm>
        <a:graphic>
          <a:graphicData uri="http://schemas.openxmlformats.org/drawingml/2006/table">
            <a:tbl>
              <a:tblPr/>
              <a:tblGrid>
                <a:gridCol w="720080"/>
              </a:tblGrid>
              <a:tr h="5975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  <a:b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(c€/kg)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260648"/>
            <a:ext cx="820891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</a:rPr>
              <a:t>BENEFICIOS DEL MODELO EN ESPAÑA</a:t>
            </a:r>
            <a:endParaRPr lang="es-MX" b="1" dirty="0">
              <a:solidFill>
                <a:srgbClr val="0000CC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908720"/>
            <a:ext cx="8208912" cy="535531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00CC"/>
                </a:solidFill>
              </a:rPr>
              <a:t>PARA EL CONSUMIDOR FINAL:</a:t>
            </a:r>
          </a:p>
          <a:p>
            <a:r>
              <a:rPr lang="es-MX" b="1" dirty="0" smtClean="0"/>
              <a:t>	-El 80% del consumo del GLP es a través de bombonas de 8 a 20 kilos en 	  donde el precio controlado tiene un tope máximo en beneficio de las 	  clases populares.</a:t>
            </a:r>
          </a:p>
          <a:p>
            <a:r>
              <a:rPr lang="es-MX" b="1" dirty="0" smtClean="0"/>
              <a:t>	-El granel y la carburación que son libres, fluctúan en función del precio 	  internacional y de las condiciones de competencia, beneficiando a los 	  consumidores cuando el precio internacional baja.</a:t>
            </a:r>
          </a:p>
          <a:p>
            <a:r>
              <a:rPr lang="es-MX" b="1" dirty="0" smtClean="0"/>
              <a:t>	-Garantía de abasto en cualquier temporada del año.</a:t>
            </a:r>
          </a:p>
          <a:p>
            <a:endParaRPr lang="es-MX" b="1" dirty="0" smtClean="0"/>
          </a:p>
          <a:p>
            <a:pPr algn="just"/>
            <a:r>
              <a:rPr lang="es-MX" b="1" dirty="0" smtClean="0">
                <a:solidFill>
                  <a:srgbClr val="0000CC"/>
                </a:solidFill>
              </a:rPr>
              <a:t>PARA LOS DISTRIBUIDORES:</a:t>
            </a:r>
          </a:p>
          <a:p>
            <a:pPr algn="just"/>
            <a:r>
              <a:rPr lang="es-MX" b="1" dirty="0" smtClean="0"/>
              <a:t>	-Los precios a los distribuidores, se mantienen controlados para ser 	iguales 	  para todos.</a:t>
            </a:r>
          </a:p>
          <a:p>
            <a:pPr algn="just"/>
            <a:r>
              <a:rPr lang="es-MX" b="1" dirty="0" smtClean="0"/>
              <a:t>	-El esquema no permite la entrada de nuevos distribuidores a competir</a:t>
            </a:r>
          </a:p>
          <a:p>
            <a:endParaRPr lang="es-MX" b="1" dirty="0" smtClean="0"/>
          </a:p>
          <a:p>
            <a:r>
              <a:rPr lang="es-MX" b="1" dirty="0" smtClean="0">
                <a:solidFill>
                  <a:srgbClr val="0000CC"/>
                </a:solidFill>
              </a:rPr>
              <a:t>PARA EL GOBIERNO:</a:t>
            </a:r>
          </a:p>
          <a:p>
            <a:r>
              <a:rPr lang="es-MX" b="1" dirty="0" smtClean="0"/>
              <a:t>	-No incurre en gastos de subsidios ya que no participa en la cadena de 	  distribución solamente mantiene el control de precios.</a:t>
            </a:r>
          </a:p>
          <a:p>
            <a:r>
              <a:rPr lang="es-MX" b="1" dirty="0" smtClean="0"/>
              <a:t>	-Mantiene los preceptos sociales.</a:t>
            </a:r>
          </a:p>
          <a:p>
            <a:endParaRPr lang="es-MX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994122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00CC"/>
                </a:solidFill>
              </a:rPr>
              <a:t>MODELO GUATEMALA</a:t>
            </a:r>
            <a:endParaRPr lang="es-MX" b="1" dirty="0">
              <a:solidFill>
                <a:srgbClr val="0000CC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08520" y="0"/>
            <a:ext cx="216024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Guatemal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2051720" cy="21717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67744" y="1196752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CONSUMO ANUAL  2012                                             274,478 TNS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267744" y="1628800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PRODUCCION NACIONAL 2012                                               0 TNS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2060848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IMPORTACION  2012                                                     364,780 TNS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95736" y="2636912"/>
            <a:ext cx="6768752" cy="1754326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EMPRESAS PRODUCTORAS:                                                    - - -                </a:t>
            </a:r>
          </a:p>
          <a:p>
            <a:r>
              <a:rPr lang="es-MX" b="1" dirty="0" smtClean="0"/>
              <a:t>                                                  </a:t>
            </a:r>
          </a:p>
          <a:p>
            <a:r>
              <a:rPr lang="es-MX" b="1" dirty="0" smtClean="0"/>
              <a:t>EMPRESAS PRIVADAS IMPORTADORAS:           ZETA GAS DE C. A.</a:t>
            </a:r>
          </a:p>
          <a:p>
            <a:r>
              <a:rPr lang="es-MX" b="1" dirty="0" smtClean="0"/>
              <a:t>	                                                                GAS DEL PACIFICO , S.A. </a:t>
            </a:r>
          </a:p>
          <a:p>
            <a:r>
              <a:rPr lang="es-MX" b="1" dirty="0" smtClean="0"/>
              <a:t>				            DAGAS, S.A.				            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95736" y="4869160"/>
            <a:ext cx="6768752" cy="36933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EMPRESAS DISTRIBUIDORAS REGISTRADAS:          14 CON 47 PLANTAS</a:t>
            </a:r>
            <a:endParaRPr lang="es-MX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resentación fondo gran empres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851920" y="332656"/>
            <a:ext cx="4845224" cy="2880320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LIBRE IMPORTACION DEL GAS L.P.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16016" y="350100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OPORTUNIDADES Y MODELOS DE EXITO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TM_orthographic_svg.png"/>
          <p:cNvPicPr>
            <a:picLocks noChangeAspect="1"/>
          </p:cNvPicPr>
          <p:nvPr/>
        </p:nvPicPr>
        <p:blipFill>
          <a:blip r:embed="rId2" cstate="print">
            <a:lum bright="24000" contrast="-42000"/>
          </a:blip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  <p:graphicFrame>
        <p:nvGraphicFramePr>
          <p:cNvPr id="3" name="3 Gráfico"/>
          <p:cNvGraphicFramePr/>
          <p:nvPr/>
        </p:nvGraphicFramePr>
        <p:xfrm>
          <a:off x="0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TM_orthographic_svg.png"/>
          <p:cNvPicPr>
            <a:picLocks noChangeAspect="1"/>
          </p:cNvPicPr>
          <p:nvPr/>
        </p:nvPicPr>
        <p:blipFill>
          <a:blip r:embed="rId2" cstate="print">
            <a:lum bright="24000" contrast="-42000"/>
          </a:blip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  <p:graphicFrame>
        <p:nvGraphicFramePr>
          <p:cNvPr id="3" name="4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88640"/>
            <a:ext cx="7344816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CADENA DE COMERCIALIZACION  DEL GAS LP EN GUATEMALA</a:t>
            </a:r>
            <a:endParaRPr lang="es-MX" sz="2000" b="1" dirty="0"/>
          </a:p>
        </p:txBody>
      </p:sp>
      <p:pic>
        <p:nvPicPr>
          <p:cNvPr id="6" name="5 Marcador de contenido" descr="Esquema Guatemal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99" y="836712"/>
            <a:ext cx="9095601" cy="579574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4" y="620689"/>
          <a:ext cx="8928991" cy="3752538"/>
        </p:xfrm>
        <a:graphic>
          <a:graphicData uri="http://schemas.openxmlformats.org/drawingml/2006/table">
            <a:tbl>
              <a:tblPr/>
              <a:tblGrid>
                <a:gridCol w="2755533"/>
                <a:gridCol w="3894843"/>
                <a:gridCol w="2278615"/>
              </a:tblGrid>
              <a:tr h="5791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GUATEMALA</a:t>
                      </a:r>
                    </a:p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RÉGIMEN DE FIJACIÓN DE PRECIOS DE LOS DISTINTOS TIPOS DE SUMINISTRO DE GLP A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CONSUMIDORES FINALES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1276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Modalidad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Suministro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Régimen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49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Envasado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Envases </a:t>
                      </a: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Populares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66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GLP Automoción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49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Granel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Usuarios</a:t>
                      </a:r>
                      <a:r>
                        <a:rPr lang="es-MX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Finales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50966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Canalizado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Usuarios Finales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40466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err="1" smtClean="0"/>
              <a:t>Quet</a:t>
            </a:r>
            <a:r>
              <a:rPr lang="es-MX" sz="1000" b="1" dirty="0" smtClean="0"/>
              <a:t> X</a:t>
            </a:r>
          </a:p>
          <a:p>
            <a:r>
              <a:rPr lang="es-MX" sz="1000" b="1" dirty="0" smtClean="0"/>
              <a:t>Galón</a:t>
            </a:r>
            <a:endParaRPr lang="es-MX" sz="1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0"/>
            <a:ext cx="820891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BENEFICIOS DEL MODELO EN GUATEMALA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394692"/>
            <a:ext cx="8208912" cy="644791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00CC"/>
                </a:solidFill>
              </a:rPr>
              <a:t>PARA EL CONSUMIDOR FINAL:</a:t>
            </a:r>
          </a:p>
          <a:p>
            <a:r>
              <a:rPr lang="es-CL" b="1" dirty="0" smtClean="0"/>
              <a:t>	-Cuando el precio internacional baja se traslada al precio final	</a:t>
            </a:r>
          </a:p>
          <a:p>
            <a:r>
              <a:rPr lang="es-CL" b="1" dirty="0" smtClean="0"/>
              <a:t>	-Garantía de abasto</a:t>
            </a:r>
          </a:p>
          <a:p>
            <a:r>
              <a:rPr lang="es-CL" b="1" dirty="0" smtClean="0"/>
              <a:t>	-Calidad del servicio</a:t>
            </a:r>
          </a:p>
          <a:p>
            <a:r>
              <a:rPr lang="es-CL" b="1" dirty="0" smtClean="0"/>
              <a:t>	-Libertad para elegir a su proveedor.</a:t>
            </a:r>
          </a:p>
          <a:p>
            <a:endParaRPr lang="es-MX" sz="800" b="1" dirty="0" smtClean="0"/>
          </a:p>
          <a:p>
            <a:pPr algn="just"/>
            <a:r>
              <a:rPr lang="es-MX" b="1" dirty="0" smtClean="0">
                <a:solidFill>
                  <a:srgbClr val="0000CC"/>
                </a:solidFill>
              </a:rPr>
              <a:t>PARA LOS IMPORTADORES Y DISTRIBUIDORES:</a:t>
            </a:r>
          </a:p>
          <a:p>
            <a:pPr algn="just"/>
            <a:r>
              <a:rPr lang="es-MX" b="1" dirty="0" smtClean="0">
                <a:solidFill>
                  <a:srgbClr val="0000CC"/>
                </a:solidFill>
              </a:rPr>
              <a:t>	</a:t>
            </a:r>
            <a:r>
              <a:rPr lang="es-MX" b="1" dirty="0" smtClean="0"/>
              <a:t>-Reflejo en el mercado nacional de los beneficios obtenidos, al adquirir  	  altos volúmenes de importación </a:t>
            </a:r>
          </a:p>
          <a:p>
            <a:r>
              <a:rPr lang="es-ES" b="1" dirty="0" smtClean="0"/>
              <a:t>	-Mercado ordenado con reglas claras</a:t>
            </a:r>
          </a:p>
          <a:p>
            <a:r>
              <a:rPr lang="es-ES" b="1" dirty="0" smtClean="0"/>
              <a:t>	-Igualdad de condiciones para competir</a:t>
            </a:r>
          </a:p>
          <a:p>
            <a:r>
              <a:rPr lang="es-ES" b="1" dirty="0" smtClean="0"/>
              <a:t>	-Fomento a la eficiencia y obtención de un margen de comercialización 	  adecuado</a:t>
            </a:r>
          </a:p>
          <a:p>
            <a:r>
              <a:rPr lang="es-ES" b="1" dirty="0" smtClean="0"/>
              <a:t>	-Libertad de mercado</a:t>
            </a:r>
          </a:p>
          <a:p>
            <a:r>
              <a:rPr lang="es-ES" b="1" dirty="0" smtClean="0"/>
              <a:t>	-Varias opciones de proveedor</a:t>
            </a:r>
          </a:p>
          <a:p>
            <a:endParaRPr lang="es-MX" sz="900" b="1" dirty="0" smtClean="0"/>
          </a:p>
          <a:p>
            <a:r>
              <a:rPr lang="es-MX" b="1" dirty="0" smtClean="0">
                <a:solidFill>
                  <a:srgbClr val="0000CC"/>
                </a:solidFill>
              </a:rPr>
              <a:t>PARA EL GOBIERNO:</a:t>
            </a:r>
          </a:p>
          <a:p>
            <a:r>
              <a:rPr lang="es-MX" b="1" dirty="0" smtClean="0">
                <a:solidFill>
                  <a:srgbClr val="0000CC"/>
                </a:solidFill>
              </a:rPr>
              <a:t>	-</a:t>
            </a:r>
            <a:r>
              <a:rPr lang="es-ES" b="1" dirty="0" smtClean="0"/>
              <a:t>Seguridad en el abasto a consumidores en general</a:t>
            </a:r>
          </a:p>
          <a:p>
            <a:r>
              <a:rPr lang="es-MX" b="1" dirty="0" smtClean="0"/>
              <a:t>	-Beneficios fiscales importantes.</a:t>
            </a:r>
            <a:endParaRPr lang="es-ES" b="1" dirty="0" smtClean="0"/>
          </a:p>
          <a:p>
            <a:r>
              <a:rPr lang="es-ES" b="1" dirty="0" smtClean="0"/>
              <a:t>	-Responsabilidades claramente definidas </a:t>
            </a:r>
          </a:p>
          <a:p>
            <a:r>
              <a:rPr lang="es-ES" b="1" dirty="0" smtClean="0"/>
              <a:t>	-Facilidad para la fiscalización</a:t>
            </a:r>
          </a:p>
          <a:p>
            <a:r>
              <a:rPr lang="es-ES" b="1" dirty="0" smtClean="0"/>
              <a:t>	-Libre competencia</a:t>
            </a:r>
          </a:p>
          <a:p>
            <a:r>
              <a:rPr lang="es-ES" b="1" dirty="0" smtClean="0"/>
              <a:t>	-No subsidios</a:t>
            </a:r>
          </a:p>
          <a:p>
            <a:endParaRPr lang="es-MX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004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s-MX" sz="2000" b="1" dirty="0" smtClean="0">
                <a:solidFill>
                  <a:srgbClr val="0000CC"/>
                </a:solidFill>
              </a:rPr>
              <a:t>TENDENCIAS GLOBALES</a:t>
            </a:r>
            <a:endParaRPr lang="es-MX" sz="2000" b="1" dirty="0">
              <a:solidFill>
                <a:srgbClr val="00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60932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sz="2300" b="1" dirty="0" smtClean="0">
                <a:solidFill>
                  <a:srgbClr val="0000CC"/>
                </a:solidFill>
              </a:rPr>
              <a:t>LA OFERTA</a:t>
            </a:r>
            <a:r>
              <a:rPr lang="es-MX" sz="1800" b="1" dirty="0" smtClean="0"/>
              <a:t> </a:t>
            </a:r>
          </a:p>
          <a:p>
            <a:pPr algn="just"/>
            <a:r>
              <a:rPr lang="es-MX" sz="2100" b="1" dirty="0" smtClean="0"/>
              <a:t>La oferta del GLP seguirá incrementándose los próximos 5 años en un promedio del 2.7% anual (p-47) principalmente por:</a:t>
            </a:r>
          </a:p>
          <a:p>
            <a:pPr algn="just">
              <a:buNone/>
            </a:pPr>
            <a:r>
              <a:rPr lang="es-MX" sz="2100" b="1" dirty="0" smtClean="0"/>
              <a:t>	-La sobreproducción a nivel mundial de GLP principalmente en el medio oriente.</a:t>
            </a:r>
          </a:p>
          <a:p>
            <a:pPr algn="just">
              <a:buNone/>
            </a:pPr>
            <a:r>
              <a:rPr lang="es-MX" sz="2100" b="1" dirty="0" smtClean="0"/>
              <a:t>	-América del norte también incrementara su producción.</a:t>
            </a:r>
          </a:p>
          <a:p>
            <a:pPr algn="just">
              <a:buNone/>
            </a:pPr>
            <a:r>
              <a:rPr lang="es-MX" sz="2100" b="1" dirty="0" smtClean="0"/>
              <a:t>	-La alta producción de gas natural como fuente del </a:t>
            </a:r>
            <a:r>
              <a:rPr lang="es-MX" sz="2100" b="1" dirty="0" err="1" smtClean="0"/>
              <a:t>lp</a:t>
            </a:r>
            <a:r>
              <a:rPr lang="es-MX" sz="2100" b="1" dirty="0" smtClean="0"/>
              <a:t>.</a:t>
            </a:r>
          </a:p>
          <a:p>
            <a:pPr>
              <a:buNone/>
            </a:pPr>
            <a:r>
              <a:rPr lang="es-MX" sz="1800" b="1" dirty="0" smtClean="0"/>
              <a:t>	</a:t>
            </a:r>
            <a:r>
              <a:rPr lang="es-MX" sz="2100" b="1" dirty="0" smtClean="0"/>
              <a:t>-Gran disponibilidad a nivel mundial.</a:t>
            </a:r>
            <a:endParaRPr lang="es-MX" sz="2100" dirty="0" smtClean="0"/>
          </a:p>
          <a:p>
            <a:pPr>
              <a:buNone/>
            </a:pPr>
            <a:r>
              <a:rPr lang="es-MX" sz="2300" b="1" dirty="0" smtClean="0">
                <a:solidFill>
                  <a:srgbClr val="0000CC"/>
                </a:solidFill>
              </a:rPr>
              <a:t>LA DEMANDA</a:t>
            </a:r>
          </a:p>
          <a:p>
            <a:pPr algn="just"/>
            <a:r>
              <a:rPr lang="es-MX" sz="2100" b="1" dirty="0" smtClean="0"/>
              <a:t> La demanda se incrementara también a razón de 2.7% anual en Norte y Sudamérica.</a:t>
            </a:r>
          </a:p>
          <a:p>
            <a:pPr algn="just">
              <a:buNone/>
            </a:pPr>
            <a:r>
              <a:rPr lang="es-MX" sz="2100" b="1" dirty="0" smtClean="0"/>
              <a:t>	-Estará asociada a la expansión demográfica.</a:t>
            </a:r>
          </a:p>
          <a:p>
            <a:pPr algn="just">
              <a:buNone/>
            </a:pPr>
            <a:r>
              <a:rPr lang="es-MX" sz="2100" b="1" dirty="0" smtClean="0"/>
              <a:t>	-Al crecimiento económico de la zona.</a:t>
            </a:r>
          </a:p>
          <a:p>
            <a:pPr algn="just">
              <a:buNone/>
            </a:pPr>
            <a:r>
              <a:rPr lang="es-MX" sz="2100" b="1" dirty="0" smtClean="0"/>
              <a:t>	-Diversificación a otros sectores como son el transporte, el industrial, el minero, el marítimo          etc.</a:t>
            </a:r>
          </a:p>
          <a:p>
            <a:pPr algn="just">
              <a:buNone/>
            </a:pPr>
            <a:r>
              <a:rPr lang="es-MX" sz="2100" b="1" dirty="0" smtClean="0"/>
              <a:t>	-Se cuenta con la infraestructura necesaria para el almacenamiento, transporte y distribución  para cubrir la demanda.</a:t>
            </a:r>
          </a:p>
          <a:p>
            <a:pPr algn="just">
              <a:buNone/>
            </a:pPr>
            <a:r>
              <a:rPr lang="es-MX" sz="2300" b="1" dirty="0" smtClean="0">
                <a:solidFill>
                  <a:srgbClr val="0000CC"/>
                </a:solidFill>
              </a:rPr>
              <a:t>LAS FORTALEZAS</a:t>
            </a:r>
          </a:p>
          <a:p>
            <a:pPr algn="just"/>
            <a:r>
              <a:rPr lang="es-MX" sz="2100" b="1" dirty="0" smtClean="0"/>
              <a:t>Por cuestiones ecológicas, menor emisión de co2, al sustituir el uso de la leña, el carbón, el keroseno, que son productos que dañan la salud de las personas, y el medio ambiente.</a:t>
            </a:r>
          </a:p>
          <a:p>
            <a:pPr algn="just"/>
            <a:r>
              <a:rPr lang="es-MX" sz="2100" b="1" dirty="0" smtClean="0"/>
              <a:t>Puede ser llevado a los lugares mas remotos en donde exista población lo que no sucede con el gas natural.</a:t>
            </a:r>
          </a:p>
          <a:p>
            <a:pPr algn="just"/>
            <a:r>
              <a:rPr lang="es-MX" sz="2100" b="1" dirty="0" smtClean="0"/>
              <a:t>El uso generalizado del Gas LP es actual y sus beneficios están presentes, lo contrario al desarrollo de las energías renovables no convencionales, que aun no están en posibilidad de cubrir la demanda global de energía, y substituir eficientemente el uso de los hidrocarburos</a:t>
            </a:r>
          </a:p>
          <a:p>
            <a:pPr algn="just">
              <a:buNone/>
            </a:pPr>
            <a:endParaRPr lang="es-MX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7 Gráfico"/>
          <p:cNvGraphicFramePr/>
          <p:nvPr/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6453336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FUENTE:  indexmundi.com</a:t>
            </a:r>
            <a:endParaRPr lang="es-MX" sz="10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 smtClean="0">
                <a:solidFill>
                  <a:srgbClr val="0000CC"/>
                </a:solidFill>
              </a:rPr>
              <a:t>RESUMEN DE LOS BENEFICIOS DE LA LIBRE IMPORTACION</a:t>
            </a:r>
            <a:endParaRPr lang="es-MX" sz="7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rgbClr val="0000CC"/>
                </a:solidFill>
              </a:rPr>
              <a:t>BENEFICIOS DE LA LIBRE IMPORTACION</a:t>
            </a:r>
            <a:endParaRPr lang="es-MX" sz="3200" b="1" dirty="0">
              <a:solidFill>
                <a:srgbClr val="00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62373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sz="1800" b="1" u="sng" dirty="0" smtClean="0">
                <a:solidFill>
                  <a:srgbClr val="0000CC"/>
                </a:solidFill>
              </a:rPr>
              <a:t>PARA EL CONSUMIDOR FINAL</a:t>
            </a:r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Mejores precios del Gas LP ajustados a la realidad del mercado</a:t>
            </a:r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Garantía el abasto del Gas LP en cualquier época del año.</a:t>
            </a:r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Reciben mejor servicio en calidad y eficiencia</a:t>
            </a:r>
          </a:p>
          <a:p>
            <a:pPr lvl="0">
              <a:spcBef>
                <a:spcPts val="600"/>
              </a:spcBef>
              <a:buNone/>
            </a:pPr>
            <a:r>
              <a:rPr lang="es-ES" sz="1800" b="1" u="sng" dirty="0" smtClean="0">
                <a:solidFill>
                  <a:srgbClr val="0000CC"/>
                </a:solidFill>
              </a:rPr>
              <a:t>PARA LOS DISTRIBUIDORES E IMPORTADORES </a:t>
            </a:r>
            <a:endParaRPr lang="es-ES" sz="1800" b="1" dirty="0" smtClean="0"/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Se sientan las bases para que en un marco de eficiencia, los distribuidores e importadores operen con un margen comercial a pegado a la realidad del sector.</a:t>
            </a:r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Mas </a:t>
            </a:r>
            <a:r>
              <a:rPr lang="es-ES" sz="1800" b="1" dirty="0"/>
              <a:t>flexibilidad en negociar </a:t>
            </a:r>
            <a:r>
              <a:rPr lang="es-ES" sz="1800" b="1" dirty="0" smtClean="0"/>
              <a:t>precios y condiciones comerciales en un esquema de equidad y nula discriminación.</a:t>
            </a:r>
            <a:endParaRPr lang="es-MX" sz="1800" b="1" dirty="0"/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Posibilidad de adquirir y ofrecer la molécula que deseas para fines determinados.</a:t>
            </a:r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Puedes negociar mejor calidad de producto, disminuyendo oleosidad o fracciones pesadas.</a:t>
            </a:r>
            <a:endParaRPr lang="es-MX" sz="1800" b="1" dirty="0"/>
          </a:p>
          <a:p>
            <a:pPr lvl="0" algn="just">
              <a:spcBef>
                <a:spcPts val="600"/>
              </a:spcBef>
            </a:pPr>
            <a:r>
              <a:rPr lang="es-ES" sz="1800" b="1" dirty="0" smtClean="0"/>
              <a:t>Libertad en la administración seguridad y manejo de su almacenamiento.</a:t>
            </a:r>
            <a:endParaRPr lang="es-MX" sz="1800" b="1" dirty="0"/>
          </a:p>
          <a:p>
            <a:pPr algn="just">
              <a:spcBef>
                <a:spcPts val="600"/>
              </a:spcBef>
            </a:pPr>
            <a:r>
              <a:rPr lang="es-MX" sz="1800" b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Es un detonante para mejorar la calidad del servicio a los clientes. </a:t>
            </a:r>
          </a:p>
          <a:p>
            <a:pPr lvl="0" algn="just">
              <a:spcBef>
                <a:spcPts val="600"/>
              </a:spcBef>
            </a:pPr>
            <a:r>
              <a:rPr lang="es-MX" sz="1800" b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Con la libre importación los particulares logran menores costos y mas eficiencia que el estado, porque compiten en mercados abiertos y tienen mas opciones de negociación que el </a:t>
            </a:r>
            <a:r>
              <a:rPr lang="es-MX" sz="1800" b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estado</a:t>
            </a:r>
            <a:r>
              <a:rPr lang="es-MX" sz="1800" b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.</a:t>
            </a:r>
            <a:endParaRPr lang="es-ES" sz="1600" b="1" dirty="0" smtClean="0"/>
          </a:p>
          <a:p>
            <a:pPr>
              <a:buNone/>
            </a:pPr>
            <a:endParaRPr lang="es-MX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00CC"/>
                </a:solidFill>
              </a:rPr>
              <a:t>INDICE DE LA PRESENTACION</a:t>
            </a:r>
            <a:endParaRPr lang="es-MX" b="1" dirty="0">
              <a:solidFill>
                <a:srgbClr val="00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760640"/>
          </a:xfr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s-MX" sz="2000" b="1" u="sng" dirty="0" smtClean="0"/>
              <a:t>INTRODUCCION: Justificación Global (Tendencias mundiales)</a:t>
            </a:r>
            <a:endParaRPr lang="es-MX" sz="1600" b="1" dirty="0" smtClean="0"/>
          </a:p>
          <a:p>
            <a:r>
              <a:rPr lang="es-MX" sz="2000" b="1" dirty="0" smtClean="0"/>
              <a:t>Panorama grafico mapa Ibero-América con la clasificación de los países según su esquema de comercialización.</a:t>
            </a:r>
            <a:endParaRPr lang="es-MX" sz="1000" b="1" dirty="0" smtClean="0"/>
          </a:p>
          <a:p>
            <a:r>
              <a:rPr lang="es-MX" sz="2000" b="1" u="sng" dirty="0" smtClean="0"/>
              <a:t>Modelos de éxito de países </a:t>
            </a:r>
            <a:r>
              <a:rPr lang="es-MX" sz="1800" b="1" u="sng" dirty="0" smtClean="0"/>
              <a:t>importadores </a:t>
            </a:r>
            <a:endParaRPr lang="es-MX" sz="1600" b="1" dirty="0" smtClean="0">
              <a:solidFill>
                <a:srgbClr val="0000CC"/>
              </a:solidFill>
            </a:endParaRPr>
          </a:p>
          <a:p>
            <a:r>
              <a:rPr lang="es-MX" sz="1700" b="1" dirty="0" smtClean="0"/>
              <a:t>Caso Chile</a:t>
            </a:r>
          </a:p>
          <a:p>
            <a:r>
              <a:rPr lang="es-MX" sz="1700" b="1" dirty="0" smtClean="0"/>
              <a:t>Caso España</a:t>
            </a:r>
          </a:p>
          <a:p>
            <a:r>
              <a:rPr lang="es-MX" sz="1700" b="1" dirty="0" smtClean="0"/>
              <a:t>Caso Guatemala</a:t>
            </a:r>
          </a:p>
          <a:p>
            <a:pPr>
              <a:buNone/>
            </a:pPr>
            <a:endParaRPr lang="es-MX" sz="1700" b="1" dirty="0" smtClean="0"/>
          </a:p>
          <a:p>
            <a:r>
              <a:rPr lang="es-MX" sz="2000" b="1" u="sng" dirty="0" smtClean="0"/>
              <a:t>RESUMEN DE LOS BENEFICIOS DE LA LIBRE IMPORTACION</a:t>
            </a:r>
          </a:p>
          <a:p>
            <a:endParaRPr lang="es-MX" sz="1700" b="1" u="sng" dirty="0" smtClean="0"/>
          </a:p>
          <a:p>
            <a:endParaRPr lang="es-MX" sz="1050" b="1" u="sng" dirty="0" smtClean="0"/>
          </a:p>
          <a:p>
            <a:r>
              <a:rPr lang="es-MX" sz="2000" b="1" u="sng" dirty="0" smtClean="0"/>
              <a:t>TENDENCIAS GLOBALES</a:t>
            </a:r>
          </a:p>
          <a:p>
            <a:r>
              <a:rPr lang="es-MX" sz="1800" b="1" dirty="0" smtClean="0"/>
              <a:t>CONSUMO/PRODUCCION/PRECIOS INTERNACIONALES:</a:t>
            </a:r>
            <a:r>
              <a:rPr lang="es-MX" sz="1400" b="1" dirty="0" smtClean="0"/>
              <a:t> </a:t>
            </a:r>
          </a:p>
          <a:p>
            <a:endParaRPr lang="es-MX" sz="2000" b="1" u="sng" dirty="0" smtClean="0"/>
          </a:p>
          <a:p>
            <a:r>
              <a:rPr lang="es-MX" sz="2400" b="1" u="sng" dirty="0" smtClean="0"/>
              <a:t>Conclusiones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rgbClr val="0000CC"/>
                </a:solidFill>
              </a:rPr>
              <a:t>BENEFICIOS DE LA LIBRE IMPORTACION</a:t>
            </a:r>
            <a:endParaRPr lang="es-MX" sz="3200" b="1" dirty="0">
              <a:solidFill>
                <a:srgbClr val="00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976664"/>
          </a:xfrm>
        </p:spPr>
        <p:txBody>
          <a:bodyPr>
            <a:normAutofit/>
          </a:bodyPr>
          <a:lstStyle/>
          <a:p>
            <a:pPr lvl="0" algn="just"/>
            <a:endParaRPr lang="es-ES" sz="1600" b="1" dirty="0" smtClean="0"/>
          </a:p>
          <a:p>
            <a:pPr>
              <a:buNone/>
            </a:pPr>
            <a:endParaRPr lang="es-MX" sz="2800" dirty="0"/>
          </a:p>
        </p:txBody>
      </p:sp>
      <p:sp>
        <p:nvSpPr>
          <p:cNvPr id="4" name="3 Rectángulo"/>
          <p:cNvSpPr/>
          <p:nvPr/>
        </p:nvSpPr>
        <p:spPr>
          <a:xfrm>
            <a:off x="251520" y="692696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" sz="1700" b="1" u="sng" dirty="0" smtClean="0">
                <a:solidFill>
                  <a:srgbClr val="0000CC"/>
                </a:solidFill>
              </a:rPr>
              <a:t>PARA EL GOBIERNO: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Se elimina cualquier tipo de subsidio, ya que los gastos y riesgos que implican la importación, transportación, almacenamiento y distribución corren a cargo de los importadores y no del gobierno.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Se deja de distraer y arriesgar recursos que pudieran ser aprovechados para otros programas públicos, sin que signifique un menoscabo en el cumplimiento de políticas energéticas. 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La responsabilidad del abasto recae en los importadores privados con lo que asegura el suministro en cualquier época de año, aprovechando el dinamismo y flexibilidad propia de las empresas privadas en la toma de decisiones.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En países en donde hay una empresa estatal productora, los importadores responden en caso de una disminución en la producción.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Propicia regulaciones que posibilitan la instrumentación clara en la que los particulares se concentran  a realizar empresa y el gobierno a gobernar.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Se sustituyen las reglas jurídicas por las reglas de mercado (regulación estrictamente indispensable)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1" dirty="0" smtClean="0"/>
              <a:t>Se suaviza el control de precios al consumidor final con posibilidad de liberarlo.</a:t>
            </a:r>
          </a:p>
          <a:p>
            <a:pPr marL="342000" lvl="0" indent="-342000" algn="just">
              <a:spcBef>
                <a:spcPts val="600"/>
              </a:spcBef>
              <a:buFont typeface="Arial" pitchFamily="34" charset="0"/>
              <a:buChar char="•"/>
            </a:pPr>
            <a:endParaRPr lang="es-ES" sz="1700" b="1" dirty="0" smtClean="0"/>
          </a:p>
          <a:p>
            <a:pPr marL="342000" indent="-342000" algn="just">
              <a:spcBef>
                <a:spcPts val="600"/>
              </a:spcBef>
              <a:buFont typeface="Arial" pitchFamily="34" charset="0"/>
              <a:buChar char="•"/>
            </a:pPr>
            <a:endParaRPr lang="es-MX" sz="17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516459"/>
            <a:ext cx="9036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s-MX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Calibri" pitchFamily="34" charset="0"/>
              </a:rPr>
              <a:t>CONCLUSIONES</a:t>
            </a:r>
          </a:p>
          <a:p>
            <a:pPr marL="360000" marR="0" lvl="0" indent="-36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s-MX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Calibri" pitchFamily="34" charset="0"/>
              </a:rPr>
              <a:t>RESTRINGIR LA LIBRE IMPORTACION, TIENE SUS DESVENTAJAS</a:t>
            </a:r>
          </a:p>
          <a:p>
            <a:pPr marL="360000" indent="-360000" algn="just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400" b="1" dirty="0" smtClean="0"/>
              <a:t>La experiencia internacional nos ha enseñado que la libre importación  es y será el mejor esquema de abasto para un país cuya producción sea inferior a la demanda.</a:t>
            </a:r>
          </a:p>
          <a:p>
            <a:pPr marL="360000" indent="-360000" algn="just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400" b="1" dirty="0" smtClean="0"/>
              <a:t>Es recomendable que los países eliminen las barreras a la importación que existan, permitiendo a los particulares lleven a cabo esta función.</a:t>
            </a:r>
          </a:p>
          <a:p>
            <a:pPr marL="360000" indent="-360000" algn="just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400" b="1" dirty="0" smtClean="0"/>
              <a:t>No cabe duda que en México las condiciones para la libre importación están dadas , tenemos la regulación que lo permite y contamos con la infraestructura para materializarla.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ill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07704" y="465313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chemeClr val="bg1"/>
                </a:solidFill>
              </a:rPr>
              <a:t>G R A C I A S</a:t>
            </a:r>
            <a:endParaRPr lang="es-MX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 descr="5. america politico mud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0"/>
            <a:ext cx="7416824" cy="6858000"/>
          </a:xfrm>
        </p:spPr>
      </p:pic>
      <p:sp>
        <p:nvSpPr>
          <p:cNvPr id="7" name="6 Rectángulo"/>
          <p:cNvSpPr/>
          <p:nvPr/>
        </p:nvSpPr>
        <p:spPr>
          <a:xfrm>
            <a:off x="755576" y="4077072"/>
            <a:ext cx="288032" cy="21602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55576" y="5229200"/>
            <a:ext cx="288032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043608" y="4005064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PAISES CON LIBRE IMPORTACION, Y CON  LIBERTAD DE PRECIOS AL CONSUMIDOR</a:t>
            </a:r>
            <a:endParaRPr lang="es-MX" sz="11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515719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PAISES CON IMPORTACION RESTRINGIDA Y CON CONTROL DE PRECIOS AL COSUMIDOR</a:t>
            </a:r>
            <a:endParaRPr lang="es-MX" sz="1100" b="1" dirty="0"/>
          </a:p>
        </p:txBody>
      </p:sp>
      <p:sp>
        <p:nvSpPr>
          <p:cNvPr id="13" name="12 Rectángulo"/>
          <p:cNvSpPr/>
          <p:nvPr/>
        </p:nvSpPr>
        <p:spPr>
          <a:xfrm>
            <a:off x="755576" y="4653136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043608" y="458112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PAISES CON LIBRE IMPORTACION, PERO CON CONTROL DE PRECIOS AL CONSUMIDOR</a:t>
            </a:r>
            <a:endParaRPr lang="es-MX" sz="1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778098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>
              <a:bevelB w="38100" h="38100"/>
            </a:sp3d>
          </a:bodyPr>
          <a:lstStyle/>
          <a:p>
            <a:r>
              <a:rPr lang="es-MX" b="1" dirty="0" smtClean="0">
                <a:solidFill>
                  <a:srgbClr val="0000CC"/>
                </a:solidFill>
              </a:rPr>
              <a:t>MODELO CHILENO</a:t>
            </a:r>
            <a:endParaRPr lang="es-MX" b="1" dirty="0">
              <a:solidFill>
                <a:srgbClr val="0000CC"/>
              </a:solidFill>
            </a:endParaRPr>
          </a:p>
        </p:txBody>
      </p:sp>
      <p:pic>
        <p:nvPicPr>
          <p:cNvPr id="8" name="7 Imagen" descr="mapa_ch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60648"/>
            <a:ext cx="2448272" cy="590465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79712" y="1196752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CONSUMO ANUAL  2012                                       1,140,000 TNS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979712" y="1628800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PRODUCCION NACIONAL   2012                              450,000 TNS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979712" y="2060848"/>
            <a:ext cx="676875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IMPORTACION  ANUAL   2012                                  690,000 TNS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5805264"/>
            <a:ext cx="6768752" cy="36933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EMPRESAS DISTRIBUIDORAS:                            3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2636912"/>
            <a:ext cx="6768752" cy="2585323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EMPRESAS PRODUCTORAS:                    ENAP (Empresa Nacional del 					Petróleo)                                                                           </a:t>
            </a:r>
          </a:p>
          <a:p>
            <a:r>
              <a:rPr lang="es-MX" b="1" dirty="0" smtClean="0"/>
              <a:t>EMPRESAS IMPORTADORAS: 	ENAP (Empresa Nacional del 					Petróleo)                  						GASMAR</a:t>
            </a:r>
          </a:p>
          <a:p>
            <a:r>
              <a:rPr lang="es-MX" b="1" dirty="0" smtClean="0"/>
              <a:t>                                                                      NORGAS</a:t>
            </a:r>
          </a:p>
          <a:p>
            <a:r>
              <a:rPr lang="es-MX" b="1" dirty="0" smtClean="0"/>
              <a:t>				EMPRESA LIPIGAS</a:t>
            </a:r>
          </a:p>
          <a:p>
            <a:r>
              <a:rPr lang="es-MX" b="1" dirty="0" smtClean="0"/>
              <a:t>				GASCO</a:t>
            </a:r>
          </a:p>
          <a:p>
            <a:r>
              <a:rPr lang="es-MX" b="1" dirty="0" smtClean="0"/>
              <a:t>				ABASTIBLE </a:t>
            </a:r>
            <a:endParaRPr lang="es-MX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contenido" descr="Esquema Chi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56892" cy="5832648"/>
          </a:xfrm>
        </p:spPr>
      </p:pic>
      <p:sp>
        <p:nvSpPr>
          <p:cNvPr id="4" name="3 CuadroTexto"/>
          <p:cNvSpPr txBox="1"/>
          <p:nvPr/>
        </p:nvSpPr>
        <p:spPr>
          <a:xfrm>
            <a:off x="827584" y="188640"/>
            <a:ext cx="7344816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</a:rPr>
              <a:t>CADENA DE COMERCIALIZACION  DEL GAS LP EN CHILE</a:t>
            </a:r>
            <a:endParaRPr lang="es-MX" b="1" dirty="0">
              <a:solidFill>
                <a:srgbClr val="0000CC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11960" y="206084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LIBERALIZADO</a:t>
            </a:r>
            <a:endParaRPr lang="es-MX" sz="1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012160" y="13407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LIBERALIZADO</a:t>
            </a:r>
            <a:endParaRPr lang="es-MX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220072" y="602128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LIBERALIZADO</a:t>
            </a:r>
            <a:endParaRPr lang="es-MX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339752" y="177281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LIBERALIZADO</a:t>
            </a:r>
            <a:endParaRPr lang="es-MX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4" y="620689"/>
          <a:ext cx="8928991" cy="3752538"/>
        </p:xfrm>
        <a:graphic>
          <a:graphicData uri="http://schemas.openxmlformats.org/drawingml/2006/table">
            <a:tbl>
              <a:tblPr/>
              <a:tblGrid>
                <a:gridCol w="2755533"/>
                <a:gridCol w="3894843"/>
                <a:gridCol w="2278615"/>
              </a:tblGrid>
              <a:tr h="5791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CHILE</a:t>
                      </a:r>
                    </a:p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RÉGIMEN DE PRECIOS DE LOS DISTINTOS TIPOS DE SUMINISTRO DE GLP A</a:t>
                      </a:r>
                      <a:r>
                        <a:rPr lang="es-MX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CONSUMIDORES FINALES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1276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Modalidad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Suministro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Régimen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49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Envasado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Envases </a:t>
                      </a: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Populares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66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GLP Automoción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49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Granel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Usuarios</a:t>
                      </a:r>
                      <a:r>
                        <a:rPr lang="es-MX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Finales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50966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Canalizado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Usuarios Finales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Liberalizado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</TotalTime>
  <Words>973</Words>
  <Application>Microsoft Office PowerPoint</Application>
  <PresentationFormat>Presentación en pantalla (4:3)</PresentationFormat>
  <Paragraphs>269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LIBRE IMPORTACION DEL GAS L.P.</vt:lpstr>
      <vt:lpstr>INDICE DE LA PRESENTACION</vt:lpstr>
      <vt:lpstr>Diapositiva 4</vt:lpstr>
      <vt:lpstr>MODELO CHILENO</vt:lpstr>
      <vt:lpstr>Diapositiva 6</vt:lpstr>
      <vt:lpstr>Diapositiva 7</vt:lpstr>
      <vt:lpstr>Diapositiva 8</vt:lpstr>
      <vt:lpstr>Diapositiva 9</vt:lpstr>
      <vt:lpstr>Diapositiva 10</vt:lpstr>
      <vt:lpstr>Diapositiva 11</vt:lpstr>
      <vt:lpstr>MODELO ESPAÑA</vt:lpstr>
      <vt:lpstr>Diapositiva 13</vt:lpstr>
      <vt:lpstr>Diapositiva 14</vt:lpstr>
      <vt:lpstr>CADENA DE COMERCIALIZACION DEL GAS LP EN ESPAÑA</vt:lpstr>
      <vt:lpstr>Diapositiva 16</vt:lpstr>
      <vt:lpstr>Diapositiva 17</vt:lpstr>
      <vt:lpstr>Diapositiva 18</vt:lpstr>
      <vt:lpstr>MODELO GUATEMALA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TENDENCIAS GLOBALES</vt:lpstr>
      <vt:lpstr>Diapositiva 27</vt:lpstr>
      <vt:lpstr>Diapositiva 28</vt:lpstr>
      <vt:lpstr>BENEFICIOS DE LA LIBRE IMPORTACION</vt:lpstr>
      <vt:lpstr>BENEFICIOS DE LA LIBRE IMPORTACION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LIBRE IMPORTACION DEL GAS L.P.</dc:title>
  <dc:creator>Cuauhtemoc</dc:creator>
  <cp:lastModifiedBy>Cuauhtemoc</cp:lastModifiedBy>
  <cp:revision>511</cp:revision>
  <dcterms:created xsi:type="dcterms:W3CDTF">2013-01-14T22:28:59Z</dcterms:created>
  <dcterms:modified xsi:type="dcterms:W3CDTF">2013-03-07T16:03:41Z</dcterms:modified>
</cp:coreProperties>
</file>