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008000"/>
    <a:srgbClr val="FFCC00"/>
    <a:srgbClr val="CCFFCC"/>
    <a:srgbClr val="336600"/>
    <a:srgbClr val="3333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7" autoAdjust="0"/>
    <p:restoredTop sz="84656" autoAdjust="0"/>
  </p:normalViewPr>
  <p:slideViewPr>
    <p:cSldViewPr>
      <p:cViewPr>
        <p:scale>
          <a:sx n="70" d="100"/>
          <a:sy n="70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notesViewPr>
    <p:cSldViewPr>
      <p:cViewPr varScale="1">
        <p:scale>
          <a:sx n="52" d="100"/>
          <a:sy n="52" d="100"/>
        </p:scale>
        <p:origin x="-1842" y="-108"/>
      </p:cViewPr>
      <p:guideLst>
        <p:guide orient="horz" pos="2928"/>
        <p:guide pos="2208"/>
      </p:guideLst>
    </p:cSldViewPr>
  </p:notesViewPr>
  <p:gridSpacing cx="73736200" cy="73736200"/>
</p:viewPr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DB3919-6333-4858-BD80-CEC6D82F0493}">
      <dsp:nvSpPr>
        <dsp:cNvPr id="0" name=""/>
        <dsp:cNvSpPr/>
      </dsp:nvSpPr>
      <dsp:spPr>
        <a:xfrm rot="16200000">
          <a:off x="-1412810" y="1414877"/>
          <a:ext cx="4857784" cy="2028029"/>
        </a:xfrm>
        <a:prstGeom prst="flowChartManualOperati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>
              <a:solidFill>
                <a:schemeClr val="bg1"/>
              </a:solidFill>
            </a:rPr>
            <a:t>Produtores</a:t>
          </a:r>
          <a:endParaRPr lang="pt-BR" sz="1800" b="1" u="sng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420 Usinas de Etanol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246 Importadores e Exportadores de Petróleo e Derivados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154 Produtores de Lubrificantes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206 Importadores de Lubrificantes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18 Rerrefinadores de Lubrificantes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63 Produtores de Biodiesel</a:t>
          </a:r>
          <a:endParaRPr lang="pt-BR" sz="1400" kern="1200" dirty="0">
            <a:solidFill>
              <a:schemeClr val="bg1"/>
            </a:solidFill>
          </a:endParaRPr>
        </a:p>
      </dsp:txBody>
      <dsp:txXfrm rot="16200000">
        <a:off x="-1412810" y="1414877"/>
        <a:ext cx="4857784" cy="2028029"/>
      </dsp:txXfrm>
    </dsp:sp>
    <dsp:sp modelId="{7708670D-C735-40C8-946C-89154654AD9B}">
      <dsp:nvSpPr>
        <dsp:cNvPr id="0" name=""/>
        <dsp:cNvSpPr/>
      </dsp:nvSpPr>
      <dsp:spPr>
        <a:xfrm rot="16200000">
          <a:off x="767321" y="1414877"/>
          <a:ext cx="4857784" cy="2028029"/>
        </a:xfrm>
        <a:prstGeom prst="flowChartManualOperation">
          <a:avLst/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>
              <a:solidFill>
                <a:schemeClr val="bg1"/>
              </a:solidFill>
            </a:rPr>
            <a:t>Distribuidores</a:t>
          </a:r>
          <a:endParaRPr lang="pt-BR" sz="1800" b="1" u="sng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214 Distribuidoras de Combustíveis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27 Distribuidoras Solventes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23 Distribuidoras de GLP</a:t>
          </a:r>
          <a:endParaRPr lang="pt-BR" sz="1400" kern="1200" dirty="0">
            <a:solidFill>
              <a:schemeClr val="accent2">
                <a:lumMod val="60000"/>
                <a:lumOff val="4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26 Distribuidoras de Asfaltos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4 Distribuidoras de Combustíveis de Aviação</a:t>
          </a:r>
          <a:endParaRPr lang="pt-BR" sz="1400" kern="1200" dirty="0">
            <a:solidFill>
              <a:schemeClr val="bg1"/>
            </a:solidFill>
          </a:endParaRPr>
        </a:p>
      </dsp:txBody>
      <dsp:txXfrm rot="16200000">
        <a:off x="767321" y="1414877"/>
        <a:ext cx="4857784" cy="2028029"/>
      </dsp:txXfrm>
    </dsp:sp>
    <dsp:sp modelId="{1EC77348-AB0B-48A8-8ECC-66B1CD123CD9}">
      <dsp:nvSpPr>
        <dsp:cNvPr id="0" name=""/>
        <dsp:cNvSpPr/>
      </dsp:nvSpPr>
      <dsp:spPr>
        <a:xfrm rot="16200000">
          <a:off x="2947454" y="1414877"/>
          <a:ext cx="4857784" cy="2028029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u="sng" kern="1200" dirty="0" smtClean="0">
              <a:solidFill>
                <a:schemeClr val="bg1"/>
              </a:solidFill>
            </a:rPr>
            <a:t>Revendedores</a:t>
          </a:r>
          <a:endParaRPr lang="pt-BR" sz="1900" b="1" u="sng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368 TRR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bg1"/>
              </a:solidFill>
            </a:rPr>
            <a:t>37.571 Revendedores de Combustíveis </a:t>
          </a:r>
          <a:r>
            <a:rPr lang="pt-BR" sz="1400" kern="1200" dirty="0" smtClean="0">
              <a:solidFill>
                <a:schemeClr val="bg1"/>
              </a:solidFill>
            </a:rPr>
            <a:t>(</a:t>
          </a:r>
          <a:r>
            <a:rPr lang="pt-BR" sz="1400" i="1" kern="1200" dirty="0" smtClean="0">
              <a:solidFill>
                <a:schemeClr val="bg1"/>
              </a:solidFill>
            </a:rPr>
            <a:t>16.404 Bandeira Branca</a:t>
          </a:r>
          <a:r>
            <a:rPr lang="pt-BR" sz="1400" kern="1200" dirty="0" smtClean="0">
              <a:solidFill>
                <a:schemeClr val="bg1"/>
              </a:solidFill>
            </a:rPr>
            <a:t>)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36.291 Revendedores de </a:t>
          </a:r>
          <a:r>
            <a:rPr lang="pt-BR" sz="1400" i="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GLP</a:t>
          </a:r>
          <a:r>
            <a:rPr lang="pt-BR" sz="1400" i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(autorizados pela Portaria ANP 297/03)</a:t>
          </a:r>
          <a:endParaRPr lang="pt-BR" sz="1400" i="1" kern="1200" dirty="0">
            <a:solidFill>
              <a:schemeClr val="accent2">
                <a:lumMod val="60000"/>
                <a:lumOff val="4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bg1"/>
              </a:solidFill>
            </a:rPr>
            <a:t>116 Revendedores de Aviação</a:t>
          </a:r>
          <a:endParaRPr lang="pt-B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bg1"/>
              </a:solidFill>
            </a:rPr>
            <a:t>41 Coletores de Lubrificantes</a:t>
          </a:r>
          <a:endParaRPr lang="pt-BR" sz="1500" kern="1200" dirty="0">
            <a:solidFill>
              <a:schemeClr val="bg1"/>
            </a:solidFill>
          </a:endParaRPr>
        </a:p>
      </dsp:txBody>
      <dsp:txXfrm rot="16200000">
        <a:off x="2947454" y="1414877"/>
        <a:ext cx="4857784" cy="2028029"/>
      </dsp:txXfrm>
    </dsp:sp>
    <dsp:sp modelId="{CC2788DC-65A6-403B-A495-03914B1BE907}">
      <dsp:nvSpPr>
        <dsp:cNvPr id="0" name=""/>
        <dsp:cNvSpPr/>
      </dsp:nvSpPr>
      <dsp:spPr>
        <a:xfrm rot="16200000">
          <a:off x="5127586" y="1414877"/>
          <a:ext cx="4857784" cy="2028029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>
              <a:solidFill>
                <a:schemeClr val="bg1"/>
              </a:solidFill>
            </a:rPr>
            <a:t>Consumidores</a:t>
          </a:r>
          <a:endParaRPr lang="pt-BR" sz="1800" b="1" u="sng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5.369 Pontos de Abastecimento</a:t>
          </a:r>
          <a:endParaRPr lang="pt-B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bg1"/>
              </a:solidFill>
            </a:rPr>
            <a:t>46 Consumidores Solventes</a:t>
          </a:r>
          <a:endParaRPr lang="pt-BR" sz="1400" kern="1200" dirty="0">
            <a:solidFill>
              <a:schemeClr val="bg1"/>
            </a:solidFill>
          </a:endParaRPr>
        </a:p>
      </dsp:txBody>
      <dsp:txXfrm rot="16200000">
        <a:off x="5127586" y="1414877"/>
        <a:ext cx="4857784" cy="2028029"/>
      </dsp:txXfrm>
    </dsp:sp>
  </dsp:spTree>
</dsp:drawing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6" tIns="46918" rIns="93836" bIns="469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6" tIns="46918" rIns="93836" bIns="469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6" tIns="46918" rIns="93836" bIns="46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6" tIns="46918" rIns="93836" bIns="469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6" tIns="46918" rIns="93836" bIns="469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71DFCE-9045-47D4-9196-9F3715627B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Downstream</Template>
  <TotalTime>5592</TotalTime>
  <Words>2270</Words>
  <Application>Microsoft Office PowerPoint</Application>
  <PresentationFormat>Apresentação na tela (4:3)</PresentationFormat>
  <Paragraphs>425</Paragraphs>
  <Slides>32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Apresentação Downstream</vt:lpstr>
      <vt:lpstr>Worksheet</vt:lpstr>
      <vt:lpstr>Documento</vt:lpstr>
      <vt:lpstr>Foto do Photo Editor</vt:lpstr>
      <vt:lpstr>Slide 1</vt:lpstr>
      <vt:lpstr>Slide 2</vt:lpstr>
      <vt:lpstr>Slide 3</vt:lpstr>
      <vt:lpstr>Slide 4</vt:lpstr>
      <vt:lpstr>Demandas por Fiscalização Relação de Causa e Efeito </vt:lpstr>
      <vt:lpstr>Slide 6</vt:lpstr>
      <vt:lpstr>Mercado a Fiscalizar Distribuição de GLP – Market Share</vt:lpstr>
      <vt:lpstr>Slide 8</vt:lpstr>
      <vt:lpstr>Slide 9</vt:lpstr>
      <vt:lpstr>Slide 10</vt:lpstr>
      <vt:lpstr>Slide 11</vt:lpstr>
      <vt:lpstr>Slide 12</vt:lpstr>
      <vt:lpstr>Slide 13</vt:lpstr>
      <vt:lpstr>Slide 14</vt:lpstr>
      <vt:lpstr>Fundamentos Legais</vt:lpstr>
      <vt:lpstr>Slide 16</vt:lpstr>
      <vt:lpstr>Slide 17</vt:lpstr>
      <vt:lpstr>Slide 18</vt:lpstr>
      <vt:lpstr>Centro de Destroca</vt:lpstr>
      <vt:lpstr>Slide 20</vt:lpstr>
      <vt:lpstr>Slide 21</vt:lpstr>
      <vt:lpstr>Slide 22</vt:lpstr>
      <vt:lpstr>Slide 23</vt:lpstr>
      <vt:lpstr>Slide 24</vt:lpstr>
      <vt:lpstr>Evolução da Fiscalização Futuro</vt:lpstr>
      <vt:lpstr>Evolução da Fiscalização Futuro</vt:lpstr>
      <vt:lpstr>Evolução da Fiscalização Modelo Futuro</vt:lpstr>
      <vt:lpstr>Slide 28</vt:lpstr>
      <vt:lpstr>Slide 29</vt:lpstr>
      <vt:lpstr>Sinopse e Conclusões</vt:lpstr>
      <vt:lpstr>Sinopse e Conclusões</vt:lpstr>
      <vt:lpstr>Slide 32</vt:lpstr>
    </vt:vector>
  </TitlesOfParts>
  <Company>ANP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 Valle de Moura</dc:creator>
  <cp:lastModifiedBy>Carlos Orlando</cp:lastModifiedBy>
  <cp:revision>704</cp:revision>
  <dcterms:created xsi:type="dcterms:W3CDTF">2010-01-22T18:10:30Z</dcterms:created>
  <dcterms:modified xsi:type="dcterms:W3CDTF">2010-09-28T09:30:44Z</dcterms:modified>
</cp:coreProperties>
</file>