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6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A8F0B-E4B7-41B1-99BF-95449CA301FA}" type="datetimeFigureOut">
              <a:rPr lang="es-CO" smtClean="0"/>
              <a:t>31/10/2011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E6641-B4E4-436B-8643-ECC587FE8F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814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E6641-B4E4-436B-8643-ECC587FE8F1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52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A75F-06D5-4512-8319-D91713D21AC5}" type="datetime1">
              <a:rPr lang="es-CO" smtClean="0"/>
              <a:t>31/10/2011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JICA    Juan Ignacio Caicedo Ayerbe - Consultor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935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D7C7-27E1-46A5-B123-E130FD50685A}" type="datetime1">
              <a:rPr lang="es-CO" smtClean="0"/>
              <a:t>31/10/2011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JICA    Juan Ignacio Caicedo Ayerbe - Consultor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091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9115-39E5-4A7D-8730-4410D70CA824}" type="datetime1">
              <a:rPr lang="es-CO" smtClean="0"/>
              <a:t>31/10/2011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JICA    Juan Ignacio Caicedo Ayerbe - Consultor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58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F89F-5B18-4D84-9D17-91B9E8C9B554}" type="datetime1">
              <a:rPr lang="es-CO" smtClean="0"/>
              <a:t>31/10/2011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JICA    Juan Ignacio Caicedo Ayerbe - Consultor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824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2A0B-B065-4622-BCF7-787644347C30}" type="datetime1">
              <a:rPr lang="es-CO" smtClean="0"/>
              <a:t>31/10/2011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JICA    Juan Ignacio Caicedo Ayerbe - Consultor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180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8DEA-ABB9-4942-9BD8-A421A15EA036}" type="datetime1">
              <a:rPr lang="es-CO" smtClean="0"/>
              <a:t>31/10/2011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JICA    Juan Ignacio Caicedo Ayerbe - Consultor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244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F8CB-2858-478D-BF88-ED02F09DA474}" type="datetime1">
              <a:rPr lang="es-CO" smtClean="0"/>
              <a:t>31/10/2011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JICA    Juan Ignacio Caicedo Ayerbe - Consultor</a:t>
            </a:r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820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9DC5-FFDE-4936-8C4D-9B9F24C68BD8}" type="datetime1">
              <a:rPr lang="es-CO" smtClean="0"/>
              <a:t>31/10/2011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JICA    Juan Ignacio Caicedo Ayerbe - Consultor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586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7CF0-F4D8-49CC-8406-FF2A620B5382}" type="datetime1">
              <a:rPr lang="es-CO" smtClean="0"/>
              <a:t>31/10/2011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JICA    Juan Ignacio Caicedo Ayerbe - Consultor</a:t>
            </a: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507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F52F-C542-4C7D-9A37-9778FE5AE396}" type="datetime1">
              <a:rPr lang="es-CO" smtClean="0"/>
              <a:t>31/10/2011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JICA    Juan Ignacio Caicedo Ayerbe - Consultor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771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4E6E-51FE-4132-9E2B-7B7D953EDBD5}" type="datetime1">
              <a:rPr lang="es-CO" smtClean="0"/>
              <a:t>31/10/2011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JICA    Juan Ignacio Caicedo Ayerbe - Consultor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83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2EB4-EF5B-4CF7-A13E-300D75D47CC5}" type="datetime1">
              <a:rPr lang="es-CO" smtClean="0"/>
              <a:t>31/10/2011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O" smtClean="0"/>
              <a:t>JICA    Juan Ignacio Caicedo Ayerbe - Consultor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FB457-54C1-4884-B523-CCE646D5CB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523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J_caicedoa@yahoo.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755626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b="1" dirty="0" smtClean="0"/>
              <a:t>LA </a:t>
            </a:r>
            <a:r>
              <a:rPr lang="es-CO" b="1" dirty="0"/>
              <a:t>MARCA COMO HERRAMIENTA DE SEGURIDAD Y RASTREO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3429000"/>
            <a:ext cx="6912768" cy="2592288"/>
          </a:xfrm>
        </p:spPr>
        <p:txBody>
          <a:bodyPr>
            <a:normAutofit fontScale="85000" lnSpcReduction="20000"/>
          </a:bodyPr>
          <a:lstStyle/>
          <a:p>
            <a:r>
              <a:rPr lang="es-CO" dirty="0" smtClean="0">
                <a:solidFill>
                  <a:srgbClr val="002060"/>
                </a:solidFill>
              </a:rPr>
              <a:t>Presentado por Juan Ignacio Caicedo </a:t>
            </a:r>
            <a:r>
              <a:rPr lang="es-CO" dirty="0" err="1" smtClean="0">
                <a:solidFill>
                  <a:srgbClr val="002060"/>
                </a:solidFill>
              </a:rPr>
              <a:t>Ayerbe</a:t>
            </a:r>
            <a:r>
              <a:rPr lang="es-CO" dirty="0" smtClean="0">
                <a:solidFill>
                  <a:srgbClr val="002060"/>
                </a:solidFill>
              </a:rPr>
              <a:t> </a:t>
            </a:r>
          </a:p>
          <a:p>
            <a:r>
              <a:rPr lang="es-CO" dirty="0" smtClean="0">
                <a:solidFill>
                  <a:srgbClr val="002060"/>
                </a:solidFill>
              </a:rPr>
              <a:t>al II Encuentro Iberoamericano de Autoridades Reguladoras </a:t>
            </a:r>
          </a:p>
          <a:p>
            <a:r>
              <a:rPr lang="es-CO" dirty="0" smtClean="0">
                <a:solidFill>
                  <a:srgbClr val="002060"/>
                </a:solidFill>
              </a:rPr>
              <a:t>Sector de Gas LP</a:t>
            </a:r>
          </a:p>
          <a:p>
            <a:endParaRPr lang="es-CO" dirty="0" smtClean="0">
              <a:solidFill>
                <a:srgbClr val="002060"/>
              </a:solidFill>
            </a:endParaRPr>
          </a:p>
          <a:p>
            <a:r>
              <a:rPr lang="es-CO" dirty="0" smtClean="0">
                <a:solidFill>
                  <a:srgbClr val="002060"/>
                </a:solidFill>
              </a:rPr>
              <a:t>Rio de Janeiro, 18 de Noviembre de 2011</a:t>
            </a:r>
            <a:endParaRPr lang="es-CO" dirty="0">
              <a:solidFill>
                <a:srgbClr val="00206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548680"/>
            <a:ext cx="1317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 smtClean="0">
                <a:solidFill>
                  <a:srgbClr val="FF0000"/>
                </a:solidFill>
                <a:latin typeface="Bradley Hand ITC" pitchFamily="66" charset="0"/>
              </a:rPr>
              <a:t>JICA</a:t>
            </a:r>
            <a:endParaRPr lang="es-CO" sz="48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FF0000"/>
                </a:solidFill>
              </a:rPr>
              <a:t>Mecanismo de Uso Exclusivo</a:t>
            </a:r>
            <a:endParaRPr lang="es-CO" sz="4800" b="1" dirty="0">
              <a:solidFill>
                <a:srgbClr val="FF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6237312"/>
            <a:ext cx="8496944" cy="484163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O" sz="4400" b="1" dirty="0" smtClean="0">
                <a:solidFill>
                  <a:srgbClr val="FF0000"/>
                </a:solidFill>
                <a:latin typeface="Bradley Hand ITC" pitchFamily="66" charset="0"/>
              </a:rPr>
              <a:t>JICA</a:t>
            </a:r>
            <a:r>
              <a:rPr lang="es-CO" dirty="0" smtClean="0"/>
              <a:t>                </a:t>
            </a:r>
            <a:r>
              <a:rPr lang="es-CO" sz="2800" dirty="0" smtClean="0">
                <a:solidFill>
                  <a:schemeClr val="tx1"/>
                </a:solidFill>
              </a:rPr>
              <a:t>Juan Ignacio Caicedo </a:t>
            </a:r>
            <a:r>
              <a:rPr lang="es-CO" sz="2800" dirty="0" err="1" smtClean="0">
                <a:solidFill>
                  <a:schemeClr val="tx1"/>
                </a:solidFill>
              </a:rPr>
              <a:t>Ayerbe</a:t>
            </a:r>
            <a:r>
              <a:rPr lang="es-CO" sz="2800" dirty="0" smtClean="0">
                <a:solidFill>
                  <a:schemeClr val="tx1"/>
                </a:solidFill>
              </a:rPr>
              <a:t> - Consultor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10</a:t>
            </a:fld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707904" y="1600201"/>
            <a:ext cx="1296144" cy="172615"/>
          </a:xfrm>
        </p:spPr>
        <p:txBody>
          <a:bodyPr>
            <a:normAutofit fontScale="25000" lnSpcReduction="20000"/>
          </a:bodyPr>
          <a:lstStyle/>
          <a:p>
            <a:endParaRPr lang="es-CO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04691" y="1196752"/>
            <a:ext cx="5357850" cy="1508105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square">
            <a:spAutoFit/>
            <a:flatTx/>
          </a:bodyPr>
          <a:lstStyle/>
          <a:p>
            <a:pPr marL="457200" indent="-457200" algn="ctr">
              <a:buFontTx/>
              <a:buNone/>
            </a:pPr>
            <a:r>
              <a:rPr lang="es-CO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PRIMER CONTACTO CON EL </a:t>
            </a:r>
            <a:r>
              <a:rPr lang="es-CO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USUARIO</a:t>
            </a:r>
          </a:p>
          <a:p>
            <a:pPr marL="457200" indent="-457200" algn="ctr">
              <a:buFontTx/>
              <a:buNone/>
            </a:pPr>
            <a:endParaRPr lang="es-CO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/>
            <a:r>
              <a:rPr lang="es-CO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s-CO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La empresa entrega cilindro lleno.</a:t>
            </a:r>
          </a:p>
          <a:p>
            <a:pPr marL="82550" indent="-82550"/>
            <a:r>
              <a:rPr lang="es-CO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-Usuario a cambio entrega un depósito de garantía de buen       uso del cilindro.</a:t>
            </a:r>
          </a:p>
          <a:p>
            <a:pPr marL="457200" indent="-457200"/>
            <a:r>
              <a:rPr lang="es-CO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-El usuario paga la tarifa de llenado.</a:t>
            </a:r>
            <a:endParaRPr lang="es-CO" sz="14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4609" t="20508" r="50195" b="22363"/>
          <a:stretch>
            <a:fillRect/>
          </a:stretch>
        </p:blipFill>
        <p:spPr bwMode="auto">
          <a:xfrm>
            <a:off x="6557162" y="908719"/>
            <a:ext cx="1747995" cy="211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13310" y="3140968"/>
            <a:ext cx="5257793" cy="126188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tx2">
                <a:lumMod val="75000"/>
              </a:schemeClr>
            </a:extrusionClr>
            <a:contourClr>
              <a:schemeClr val="tx2">
                <a:lumMod val="75000"/>
              </a:schemeClr>
            </a:contourClr>
          </a:sp3d>
        </p:spPr>
        <p:txBody>
          <a:bodyPr>
            <a:spAutoFit/>
            <a:flatTx/>
          </a:bodyPr>
          <a:lstStyle/>
          <a:p>
            <a:pPr marL="457200" indent="-457200" algn="ctr">
              <a:buFontTx/>
              <a:buNone/>
            </a:pPr>
            <a:r>
              <a:rPr lang="es-CO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EL USUARIO SIGUE CON LA MISMA </a:t>
            </a:r>
            <a:r>
              <a:rPr lang="es-CO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EMPRESA</a:t>
            </a:r>
          </a:p>
          <a:p>
            <a:pPr marL="457200" indent="-457200" algn="ctr">
              <a:buFontTx/>
              <a:buNone/>
            </a:pPr>
            <a:endParaRPr lang="es-CO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/>
            <a:r>
              <a:rPr lang="es-CO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s-CO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La empresa entrega un cilindro lleno</a:t>
            </a:r>
          </a:p>
          <a:p>
            <a:pPr marL="457200" indent="-457200"/>
            <a:r>
              <a:rPr lang="es-CO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-El usuario le entrega su  cilindro vacío</a:t>
            </a:r>
          </a:p>
          <a:p>
            <a:pPr marL="457200" indent="-457200"/>
            <a:r>
              <a:rPr lang="es-CO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-El usuario paga la tarifa de llenado.</a:t>
            </a:r>
            <a:endParaRPr lang="es-E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24024" t="42481" r="16796" b="17968"/>
          <a:stretch>
            <a:fillRect/>
          </a:stretch>
        </p:blipFill>
        <p:spPr bwMode="auto">
          <a:xfrm>
            <a:off x="6357950" y="3027847"/>
            <a:ext cx="2571768" cy="13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57552" y="4797152"/>
            <a:ext cx="5286412" cy="1015663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square">
            <a:spAutoFit/>
            <a:flatTx/>
          </a:bodyPr>
          <a:lstStyle/>
          <a:p>
            <a:pPr marL="457200" indent="-457200" algn="ctr">
              <a:buFontTx/>
              <a:buNone/>
            </a:pPr>
            <a:r>
              <a:rPr lang="es-CO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EL USUARIO NO CONTINUA CON LA </a:t>
            </a:r>
            <a:r>
              <a:rPr lang="es-CO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EMPRESA</a:t>
            </a:r>
          </a:p>
          <a:p>
            <a:pPr marL="457200" indent="-457200" algn="ctr">
              <a:buFontTx/>
              <a:buNone/>
            </a:pPr>
            <a:endParaRPr lang="es-CO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/>
            <a:r>
              <a:rPr lang="es-CO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s-CO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La empresa recibe un cilindro vacio.</a:t>
            </a:r>
          </a:p>
          <a:p>
            <a:pPr marL="457200" indent="-457200"/>
            <a:r>
              <a:rPr lang="es-CO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-La empresa devuelve al usuario el dinero del depósito.</a:t>
            </a:r>
            <a:endParaRPr lang="es-E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24609" t="38818" r="55469" b="34814"/>
          <a:stretch>
            <a:fillRect/>
          </a:stretch>
        </p:blipFill>
        <p:spPr bwMode="auto">
          <a:xfrm>
            <a:off x="6343026" y="4804958"/>
            <a:ext cx="1000132" cy="105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24609" t="67383" r="55469" b="2587"/>
          <a:stretch>
            <a:fillRect/>
          </a:stretch>
        </p:blipFill>
        <p:spPr bwMode="auto">
          <a:xfrm>
            <a:off x="7705284" y="4731413"/>
            <a:ext cx="1000132" cy="120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428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FF0000"/>
                </a:solidFill>
              </a:rPr>
              <a:t>Conclusiones (1)</a:t>
            </a:r>
            <a:endParaRPr lang="es-CO" sz="48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59"/>
            <a:ext cx="5554960" cy="20162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O" dirty="0" smtClean="0"/>
              <a:t>Para la autoridad de control, la marca indeleble del cilindro permite identificar al responsable frente a un accidente</a:t>
            </a: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6021288"/>
            <a:ext cx="8496944" cy="700187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O" sz="4400" b="1" dirty="0" smtClean="0">
                <a:solidFill>
                  <a:srgbClr val="FF0000"/>
                </a:solidFill>
                <a:latin typeface="Bradley Hand ITC" pitchFamily="66" charset="0"/>
              </a:rPr>
              <a:t>JICA</a:t>
            </a:r>
            <a:r>
              <a:rPr lang="es-CO" dirty="0" smtClean="0"/>
              <a:t>                </a:t>
            </a:r>
            <a:r>
              <a:rPr lang="es-CO" sz="2800" dirty="0" smtClean="0">
                <a:solidFill>
                  <a:schemeClr val="tx1"/>
                </a:solidFill>
              </a:rPr>
              <a:t>Juan Ignacio Caicedo </a:t>
            </a:r>
            <a:r>
              <a:rPr lang="es-CO" sz="2800" dirty="0" err="1" smtClean="0">
                <a:solidFill>
                  <a:schemeClr val="tx1"/>
                </a:solidFill>
              </a:rPr>
              <a:t>Ayerbe</a:t>
            </a:r>
            <a:r>
              <a:rPr lang="es-CO" sz="2800" dirty="0" smtClean="0">
                <a:solidFill>
                  <a:schemeClr val="tx1"/>
                </a:solidFill>
              </a:rPr>
              <a:t> - Consultor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11</a:t>
            </a:fld>
            <a:endParaRPr lang="es-CO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6289" t="52734" r="25000" b="11377"/>
          <a:stretch>
            <a:fillRect/>
          </a:stretch>
        </p:blipFill>
        <p:spPr bwMode="auto">
          <a:xfrm>
            <a:off x="6084168" y="977783"/>
            <a:ext cx="2307179" cy="230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6444208" y="1988840"/>
            <a:ext cx="1584176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6444208" y="1772816"/>
            <a:ext cx="57606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7596336" y="1747631"/>
            <a:ext cx="57606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46289" t="52734" r="25000" b="11377"/>
          <a:stretch>
            <a:fillRect/>
          </a:stretch>
        </p:blipFill>
        <p:spPr bwMode="auto">
          <a:xfrm>
            <a:off x="6156176" y="3501008"/>
            <a:ext cx="2307179" cy="230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529208" y="3573016"/>
            <a:ext cx="5554960" cy="22351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O" dirty="0" smtClean="0"/>
              <a:t>Para el agente distribuidor, la marca es la posibilidad de diferenciarse frente al usuario por la calidad de su servicio y su producto, evitando accidentes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50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FF0000"/>
                </a:solidFill>
              </a:rPr>
              <a:t>Conclusiones (2)</a:t>
            </a:r>
            <a:endParaRPr lang="es-CO" sz="48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268759"/>
            <a:ext cx="7560840" cy="1584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Para que el agente distribuidor pueda desarrollar su marca comercial es necesario garantizarle el uso exclusivo de sus </a:t>
            </a:r>
            <a:r>
              <a:rPr lang="es-CO" dirty="0" smtClean="0"/>
              <a:t>cilindros.</a:t>
            </a: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6021288"/>
            <a:ext cx="8496944" cy="700187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O" sz="4400" b="1" dirty="0" smtClean="0">
                <a:solidFill>
                  <a:srgbClr val="FF0000"/>
                </a:solidFill>
                <a:latin typeface="Bradley Hand ITC" pitchFamily="66" charset="0"/>
              </a:rPr>
              <a:t>JICA</a:t>
            </a:r>
            <a:r>
              <a:rPr lang="es-CO" dirty="0" smtClean="0"/>
              <a:t>                </a:t>
            </a:r>
            <a:r>
              <a:rPr lang="es-CO" sz="2800" dirty="0" smtClean="0">
                <a:solidFill>
                  <a:schemeClr val="tx1"/>
                </a:solidFill>
              </a:rPr>
              <a:t>Juan Ignacio Caicedo </a:t>
            </a:r>
            <a:r>
              <a:rPr lang="es-CO" sz="2800" dirty="0" err="1" smtClean="0">
                <a:solidFill>
                  <a:schemeClr val="tx1"/>
                </a:solidFill>
              </a:rPr>
              <a:t>Ayerbe</a:t>
            </a:r>
            <a:r>
              <a:rPr lang="es-CO" sz="2800" dirty="0" smtClean="0">
                <a:solidFill>
                  <a:schemeClr val="tx1"/>
                </a:solidFill>
              </a:rPr>
              <a:t> - Consultor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12</a:t>
            </a:fld>
            <a:endParaRPr lang="es-CO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827584" y="2852936"/>
            <a:ext cx="7632848" cy="223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O" dirty="0" smtClean="0"/>
              <a:t>Para el agente distribuidor, la marca le permite fidelizar a sus clientes ofreciendo calidad, y de esta manera dar valor agregado a sus </a:t>
            </a:r>
            <a:r>
              <a:rPr lang="es-CO" dirty="0" smtClean="0"/>
              <a:t>accionistas.</a:t>
            </a:r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27584" y="4869160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/>
              <a:t>Al final es una oportunidad excelente de colaboración pública </a:t>
            </a:r>
            <a:r>
              <a:rPr lang="es-CO" sz="3200" dirty="0" smtClean="0"/>
              <a:t>– privada.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412987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FF0000"/>
                </a:solidFill>
              </a:rPr>
              <a:t>Reflexiones Finales (1)</a:t>
            </a:r>
            <a:endParaRPr lang="es-CO" sz="48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268759"/>
            <a:ext cx="7704856" cy="43204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O" dirty="0" smtClean="0"/>
              <a:t>En el caso de Colombia se prohibió en forma terminante que un distribuidor tenga cilindros de otros. </a:t>
            </a: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Esto </a:t>
            </a:r>
            <a:r>
              <a:rPr lang="es-CO" dirty="0" smtClean="0"/>
              <a:t>limita para el usuario la posibilidad de cambiar de prestador, pero fue un sacrificio consciente frente a la necesidad de garantizar el uso exclusivo del cilindro marcado a su propietario, en un entorno donde prevalecía aún, en gran medida, la informalidad.</a:t>
            </a: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6021288"/>
            <a:ext cx="8496944" cy="700187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O" sz="4400" b="1" dirty="0" smtClean="0">
                <a:solidFill>
                  <a:srgbClr val="FF0000"/>
                </a:solidFill>
                <a:latin typeface="Bradley Hand ITC" pitchFamily="66" charset="0"/>
              </a:rPr>
              <a:t>JICA</a:t>
            </a:r>
            <a:r>
              <a:rPr lang="es-CO" dirty="0" smtClean="0"/>
              <a:t>                </a:t>
            </a:r>
            <a:r>
              <a:rPr lang="es-CO" sz="2800" dirty="0" smtClean="0">
                <a:solidFill>
                  <a:schemeClr val="tx1"/>
                </a:solidFill>
              </a:rPr>
              <a:t>Juan Ignacio Caicedo </a:t>
            </a:r>
            <a:r>
              <a:rPr lang="es-CO" sz="2800" dirty="0" err="1" smtClean="0">
                <a:solidFill>
                  <a:schemeClr val="tx1"/>
                </a:solidFill>
              </a:rPr>
              <a:t>Ayerbe</a:t>
            </a:r>
            <a:r>
              <a:rPr lang="es-CO" sz="2800" dirty="0" smtClean="0">
                <a:solidFill>
                  <a:schemeClr val="tx1"/>
                </a:solidFill>
              </a:rPr>
              <a:t> - Consultor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70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FF0000"/>
                </a:solidFill>
              </a:rPr>
              <a:t>Reflexiones Finales (1- Cont..)</a:t>
            </a:r>
            <a:endParaRPr lang="es-CO" sz="48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268759"/>
            <a:ext cx="7704856" cy="45365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 smtClean="0"/>
              <a:t>En el futuro, es posible que se adopten cambios para facilitarle al usuario cambiar de prestador:</a:t>
            </a:r>
          </a:p>
          <a:p>
            <a:pPr marL="0" indent="0">
              <a:buNone/>
            </a:pPr>
            <a:r>
              <a:rPr lang="es-CO" dirty="0" smtClean="0"/>
              <a:t>Por ejemplo, permitiendo que el distribuidor reciba el cilindro vacío de otro, asumiendo mediante alguna formalidad la obligación sobre el depósito y con el compromiso de devolver el cilindro a su propietario en un término muy corto.</a:t>
            </a: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6021288"/>
            <a:ext cx="8496944" cy="700187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O" sz="4400" b="1" dirty="0" smtClean="0">
                <a:solidFill>
                  <a:srgbClr val="FF0000"/>
                </a:solidFill>
                <a:latin typeface="Bradley Hand ITC" pitchFamily="66" charset="0"/>
              </a:rPr>
              <a:t>JICA</a:t>
            </a:r>
            <a:r>
              <a:rPr lang="es-CO" dirty="0" smtClean="0"/>
              <a:t>                </a:t>
            </a:r>
            <a:r>
              <a:rPr lang="es-CO" sz="2800" dirty="0" smtClean="0">
                <a:solidFill>
                  <a:schemeClr val="tx1"/>
                </a:solidFill>
              </a:rPr>
              <a:t>Juan Ignacio Caicedo </a:t>
            </a:r>
            <a:r>
              <a:rPr lang="es-CO" sz="2800" dirty="0" err="1" smtClean="0">
                <a:solidFill>
                  <a:schemeClr val="tx1"/>
                </a:solidFill>
              </a:rPr>
              <a:t>Ayerbe</a:t>
            </a:r>
            <a:r>
              <a:rPr lang="es-CO" sz="2800" dirty="0" smtClean="0">
                <a:solidFill>
                  <a:schemeClr val="tx1"/>
                </a:solidFill>
              </a:rPr>
              <a:t> - Consultor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18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FF0000"/>
                </a:solidFill>
              </a:rPr>
              <a:t>Reflexiones Finales (2)</a:t>
            </a:r>
            <a:endParaRPr lang="es-CO" sz="48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268759"/>
            <a:ext cx="7704856" cy="4320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Otra disposición que se adoptó por la necesidad de garantizar el uso exclusivo del cilindro marcado a su propietario, fue la de prohibir el envasado de varias marcas en una misma planta de envasado.</a:t>
            </a:r>
          </a:p>
          <a:p>
            <a:pPr marL="0" indent="0">
              <a:buNone/>
            </a:pPr>
            <a:r>
              <a:rPr lang="es-CO" dirty="0" smtClean="0"/>
              <a:t>También esta disposición puede ser ajustada en el futuro para permitir acuerdos que mejoren la eficiencia en el envasado.</a:t>
            </a: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6021288"/>
            <a:ext cx="8496944" cy="700187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O" sz="4400" b="1" dirty="0" smtClean="0">
                <a:solidFill>
                  <a:srgbClr val="FF0000"/>
                </a:solidFill>
                <a:latin typeface="Bradley Hand ITC" pitchFamily="66" charset="0"/>
              </a:rPr>
              <a:t>JICA</a:t>
            </a:r>
            <a:r>
              <a:rPr lang="es-CO" dirty="0" smtClean="0"/>
              <a:t>                </a:t>
            </a:r>
            <a:r>
              <a:rPr lang="es-CO" sz="2800" dirty="0" smtClean="0">
                <a:solidFill>
                  <a:schemeClr val="tx1"/>
                </a:solidFill>
              </a:rPr>
              <a:t>Juan Ignacio Caicedo </a:t>
            </a:r>
            <a:r>
              <a:rPr lang="es-CO" sz="2800" dirty="0" err="1" smtClean="0">
                <a:solidFill>
                  <a:schemeClr val="tx1"/>
                </a:solidFill>
              </a:rPr>
              <a:t>Ayerbe</a:t>
            </a:r>
            <a:r>
              <a:rPr lang="es-CO" sz="2800" dirty="0" smtClean="0">
                <a:solidFill>
                  <a:schemeClr val="tx1"/>
                </a:solidFill>
              </a:rPr>
              <a:t> - Consultor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18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440160"/>
          </a:xfrm>
        </p:spPr>
        <p:txBody>
          <a:bodyPr>
            <a:noAutofit/>
          </a:bodyPr>
          <a:lstStyle/>
          <a:p>
            <a:r>
              <a:rPr lang="es-CO" sz="7200" b="1" dirty="0" smtClean="0">
                <a:solidFill>
                  <a:srgbClr val="FF0000"/>
                </a:solidFill>
              </a:rPr>
              <a:t>MUCHAS GRACIAS </a:t>
            </a:r>
            <a:endParaRPr lang="es-CO" sz="72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4653136"/>
            <a:ext cx="7704856" cy="2088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800" dirty="0" smtClean="0">
                <a:hlinkClick r:id="rId2"/>
              </a:rPr>
              <a:t>j_caicedoa@yahoo.es</a:t>
            </a:r>
            <a:endParaRPr lang="es-CO" sz="2800" dirty="0" smtClean="0"/>
          </a:p>
          <a:p>
            <a:pPr marL="0" indent="0">
              <a:buNone/>
            </a:pPr>
            <a:r>
              <a:rPr lang="es-CO" sz="2800" dirty="0" smtClean="0"/>
              <a:t>Teléfonos: (57 1) 256 5419 – Fijo</a:t>
            </a:r>
          </a:p>
          <a:p>
            <a:pPr marL="0" indent="0">
              <a:buNone/>
            </a:pPr>
            <a:r>
              <a:rPr lang="es-CO" sz="2800" dirty="0"/>
              <a:t>	 </a:t>
            </a:r>
            <a:r>
              <a:rPr lang="es-CO" sz="2800" dirty="0" smtClean="0"/>
              <a:t>      (+57) 320 409 9259 - Celular</a:t>
            </a:r>
            <a:endParaRPr lang="es-CO" sz="28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933056"/>
            <a:ext cx="8496944" cy="700187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O" sz="4400" b="1" dirty="0" smtClean="0">
                <a:solidFill>
                  <a:srgbClr val="FF0000"/>
                </a:solidFill>
                <a:latin typeface="Bradley Hand ITC" pitchFamily="66" charset="0"/>
              </a:rPr>
              <a:t>JICA</a:t>
            </a:r>
            <a:r>
              <a:rPr lang="es-CO" dirty="0" smtClean="0"/>
              <a:t>                </a:t>
            </a:r>
            <a:r>
              <a:rPr lang="es-CO" sz="2800" dirty="0" smtClean="0">
                <a:solidFill>
                  <a:schemeClr val="tx1"/>
                </a:solidFill>
              </a:rPr>
              <a:t>Juan Ignacio Caicedo </a:t>
            </a:r>
            <a:r>
              <a:rPr lang="es-CO" sz="2800" dirty="0" err="1" smtClean="0">
                <a:solidFill>
                  <a:schemeClr val="tx1"/>
                </a:solidFill>
              </a:rPr>
              <a:t>Ayerbe</a:t>
            </a:r>
            <a:r>
              <a:rPr lang="es-CO" sz="2800" dirty="0" smtClean="0">
                <a:solidFill>
                  <a:schemeClr val="tx1"/>
                </a:solidFill>
              </a:rPr>
              <a:t> - Consultor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18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FF0000"/>
                </a:solidFill>
              </a:rPr>
              <a:t>El soporte legal</a:t>
            </a:r>
            <a:endParaRPr lang="es-CO" sz="48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59"/>
            <a:ext cx="8229600" cy="4680521"/>
          </a:xfrm>
        </p:spPr>
        <p:txBody>
          <a:bodyPr/>
          <a:lstStyle/>
          <a:p>
            <a:r>
              <a:rPr lang="es-CO" dirty="0"/>
              <a:t>En C</a:t>
            </a:r>
            <a:r>
              <a:rPr lang="es-CO" dirty="0" smtClean="0"/>
              <a:t>olombia la </a:t>
            </a:r>
            <a:r>
              <a:rPr lang="es-CO" dirty="0"/>
              <a:t>Ley </a:t>
            </a:r>
            <a:r>
              <a:rPr lang="es-CO" dirty="0" smtClean="0"/>
              <a:t>1151 del </a:t>
            </a:r>
            <a:r>
              <a:rPr lang="es-CO" dirty="0"/>
              <a:t>año 2007, </a:t>
            </a:r>
            <a:r>
              <a:rPr lang="es-CO" dirty="0" smtClean="0"/>
              <a:t>le </a:t>
            </a:r>
            <a:r>
              <a:rPr lang="es-CO" dirty="0"/>
              <a:t>ordenó a la Comisión de Regulación:</a:t>
            </a:r>
          </a:p>
          <a:p>
            <a:r>
              <a:rPr lang="es-CO" i="1" dirty="0"/>
              <a:t>“…introducir </a:t>
            </a:r>
            <a:r>
              <a:rPr lang="es-CO" i="1" dirty="0" smtClean="0"/>
              <a:t>(…) </a:t>
            </a:r>
            <a:r>
              <a:rPr lang="es-CO" i="1" dirty="0"/>
              <a:t>un esquema de responsabilidad de marca en cilindros de propiedad de los distribuidores que haga posible </a:t>
            </a:r>
            <a:r>
              <a:rPr lang="es-CO" b="1" i="1" u="sng" dirty="0"/>
              <a:t>identificar el prestador del servicio</a:t>
            </a:r>
            <a:r>
              <a:rPr lang="es-CO" i="1" dirty="0"/>
              <a:t> público de Gas licuado de petróleo que deberá </a:t>
            </a:r>
            <a:r>
              <a:rPr lang="es-CO" b="1" i="1" u="sng" dirty="0"/>
              <a:t>responder por la calidad y seguridad</a:t>
            </a:r>
            <a:r>
              <a:rPr lang="es-CO" b="1" i="1" dirty="0"/>
              <a:t> </a:t>
            </a:r>
            <a:r>
              <a:rPr lang="es-CO" i="1" dirty="0"/>
              <a:t>del combustible distribuido</a:t>
            </a:r>
            <a:r>
              <a:rPr lang="es-CO" i="1" dirty="0" smtClean="0"/>
              <a:t>.”</a:t>
            </a: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6021288"/>
            <a:ext cx="8496944" cy="700187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O" sz="4400" b="1" dirty="0" smtClean="0">
                <a:solidFill>
                  <a:srgbClr val="FF0000"/>
                </a:solidFill>
                <a:latin typeface="Bradley Hand ITC" pitchFamily="66" charset="0"/>
              </a:rPr>
              <a:t>JICA</a:t>
            </a:r>
            <a:r>
              <a:rPr lang="es-CO" dirty="0" smtClean="0"/>
              <a:t>                </a:t>
            </a:r>
            <a:r>
              <a:rPr lang="es-CO" sz="2800" dirty="0" smtClean="0">
                <a:solidFill>
                  <a:schemeClr val="tx1"/>
                </a:solidFill>
              </a:rPr>
              <a:t>Juan Ignacio Caicedo </a:t>
            </a:r>
            <a:r>
              <a:rPr lang="es-CO" sz="2800" dirty="0" err="1" smtClean="0">
                <a:solidFill>
                  <a:schemeClr val="tx1"/>
                </a:solidFill>
              </a:rPr>
              <a:t>Ayerbe</a:t>
            </a:r>
            <a:r>
              <a:rPr lang="es-CO" sz="2800" dirty="0" smtClean="0">
                <a:solidFill>
                  <a:schemeClr val="tx1"/>
                </a:solidFill>
              </a:rPr>
              <a:t> - Consultor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57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FF0000"/>
                </a:solidFill>
              </a:rPr>
              <a:t>Marca y Seguridad</a:t>
            </a:r>
            <a:endParaRPr lang="es-CO" sz="48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59"/>
            <a:ext cx="8229600" cy="46805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 smtClean="0"/>
              <a:t>Como puede observarse en el texto de la Ley, el uso de cilindros sin marca, ó cilindros universales, que pueden ser llenados por cualquier agente, formal ó informal, conduce a la imposibilidad de identificar al prestador del servicio por parte del usuario.</a:t>
            </a:r>
          </a:p>
          <a:p>
            <a:pPr marL="0" indent="0">
              <a:buNone/>
            </a:pPr>
            <a:r>
              <a:rPr lang="es-CO" dirty="0" smtClean="0"/>
              <a:t>De aquí surge claramente la imposibilidad para la autoridad de responsabilizar </a:t>
            </a:r>
            <a:r>
              <a:rPr lang="es-CO" dirty="0" smtClean="0"/>
              <a:t>en forma inequívoca a un agente cuando se presentan </a:t>
            </a:r>
            <a:r>
              <a:rPr lang="es-CO" dirty="0" smtClean="0"/>
              <a:t>problemas </a:t>
            </a:r>
            <a:r>
              <a:rPr lang="es-CO" dirty="0" smtClean="0"/>
              <a:t>de </a:t>
            </a:r>
            <a:r>
              <a:rPr lang="es-CO" dirty="0" smtClean="0"/>
              <a:t>seguridad.</a:t>
            </a: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6021288"/>
            <a:ext cx="8496944" cy="700187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O" sz="4400" b="1" dirty="0" smtClean="0">
                <a:solidFill>
                  <a:srgbClr val="FF0000"/>
                </a:solidFill>
                <a:latin typeface="Bradley Hand ITC" pitchFamily="66" charset="0"/>
              </a:rPr>
              <a:t>JICA</a:t>
            </a:r>
            <a:r>
              <a:rPr lang="es-CO" dirty="0" smtClean="0"/>
              <a:t>                </a:t>
            </a:r>
            <a:r>
              <a:rPr lang="es-CO" sz="2800" dirty="0" smtClean="0">
                <a:solidFill>
                  <a:schemeClr val="tx1"/>
                </a:solidFill>
              </a:rPr>
              <a:t>Juan Ignacio Caicedo </a:t>
            </a:r>
            <a:r>
              <a:rPr lang="es-CO" sz="2800" dirty="0" err="1" smtClean="0">
                <a:solidFill>
                  <a:schemeClr val="tx1"/>
                </a:solidFill>
              </a:rPr>
              <a:t>Ayerbe</a:t>
            </a:r>
            <a:r>
              <a:rPr lang="es-CO" sz="2800" dirty="0" smtClean="0">
                <a:solidFill>
                  <a:schemeClr val="tx1"/>
                </a:solidFill>
              </a:rPr>
              <a:t> - Consultor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42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34082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FF0000"/>
                </a:solidFill>
              </a:rPr>
              <a:t>Qué es la marca del distribuidor ?</a:t>
            </a:r>
            <a:endParaRPr lang="es-CO" sz="4800" b="1" dirty="0">
              <a:solidFill>
                <a:srgbClr val="FF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6021288"/>
            <a:ext cx="8496944" cy="700187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O" sz="4400" b="1" dirty="0" smtClean="0">
                <a:solidFill>
                  <a:srgbClr val="FF0000"/>
                </a:solidFill>
                <a:latin typeface="Bradley Hand ITC" pitchFamily="66" charset="0"/>
              </a:rPr>
              <a:t>JICA</a:t>
            </a:r>
            <a:r>
              <a:rPr lang="es-CO" dirty="0" smtClean="0"/>
              <a:t>                </a:t>
            </a:r>
            <a:r>
              <a:rPr lang="es-CO" sz="2800" dirty="0" smtClean="0">
                <a:solidFill>
                  <a:schemeClr val="tx1"/>
                </a:solidFill>
              </a:rPr>
              <a:t>Juan Ignacio Caicedo </a:t>
            </a:r>
            <a:r>
              <a:rPr lang="es-CO" sz="2800" dirty="0" err="1" smtClean="0">
                <a:solidFill>
                  <a:schemeClr val="tx1"/>
                </a:solidFill>
              </a:rPr>
              <a:t>Ayerbe</a:t>
            </a:r>
            <a:r>
              <a:rPr lang="es-CO" sz="2800" dirty="0" smtClean="0">
                <a:solidFill>
                  <a:schemeClr val="tx1"/>
                </a:solidFill>
              </a:rPr>
              <a:t> - Consultor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4</a:t>
            </a:fld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1556792"/>
            <a:ext cx="1800200" cy="360041"/>
          </a:xfrm>
        </p:spPr>
        <p:txBody>
          <a:bodyPr>
            <a:normAutofit fontScale="70000" lnSpcReduction="20000"/>
          </a:bodyPr>
          <a:lstStyle/>
          <a:p>
            <a:endParaRPr lang="es-CO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46289" t="52734" r="25000" b="11377"/>
          <a:stretch>
            <a:fillRect/>
          </a:stretch>
        </p:blipFill>
        <p:spPr bwMode="auto">
          <a:xfrm>
            <a:off x="1000100" y="1076079"/>
            <a:ext cx="2928958" cy="292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485"/>
          <p:cNvSpPr>
            <a:spLocks noChangeArrowheads="1"/>
          </p:cNvSpPr>
          <p:nvPr/>
        </p:nvSpPr>
        <p:spPr bwMode="auto">
          <a:xfrm>
            <a:off x="4286248" y="1270311"/>
            <a:ext cx="4500594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latin typeface="Tahoma" pitchFamily="34" charset="0"/>
                <a:cs typeface="Tahoma" pitchFamily="34" charset="0"/>
              </a:rPr>
              <a:t>Marca: </a:t>
            </a:r>
            <a:r>
              <a:rPr lang="es-CO" dirty="0">
                <a:latin typeface="Tahoma" pitchFamily="34" charset="0"/>
                <a:cs typeface="Tahoma" pitchFamily="34" charset="0"/>
              </a:rPr>
              <a:t>Conjunto de caracteres alfanuméricos inscritos en forma indeleble sobre el cilindro</a:t>
            </a:r>
            <a:r>
              <a:rPr lang="es-CO" dirty="0" smtClean="0">
                <a:latin typeface="Tahoma" pitchFamily="34" charset="0"/>
                <a:cs typeface="Tahoma" pitchFamily="34" charset="0"/>
              </a:rPr>
              <a:t>, (…),  </a:t>
            </a:r>
            <a:r>
              <a:rPr lang="es-CO" dirty="0">
                <a:latin typeface="Tahoma" pitchFamily="34" charset="0"/>
                <a:cs typeface="Tahoma" pitchFamily="34" charset="0"/>
              </a:rPr>
              <a:t>que hacen posible la identificación del distribuidor propietario del cilindro y responsable por la prestación del </a:t>
            </a:r>
            <a:r>
              <a:rPr lang="es-CO" dirty="0" smtClean="0">
                <a:latin typeface="Tahoma" pitchFamily="34" charset="0"/>
                <a:cs typeface="Tahoma" pitchFamily="34" charset="0"/>
              </a:rPr>
              <a:t>servicio</a:t>
            </a:r>
            <a:r>
              <a:rPr lang="es-CO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2" name="Rectangle 483"/>
          <p:cNvSpPr>
            <a:spLocks noChangeArrowheads="1"/>
          </p:cNvSpPr>
          <p:nvPr/>
        </p:nvSpPr>
        <p:spPr bwMode="auto">
          <a:xfrm>
            <a:off x="285720" y="3933056"/>
            <a:ext cx="8501122" cy="2031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950" indent="-107950" algn="just">
              <a:spcBef>
                <a:spcPct val="50000"/>
              </a:spcBef>
            </a:pPr>
            <a:r>
              <a:rPr kumimoji="1" lang="es-CO" b="1" dirty="0" smtClean="0">
                <a:latin typeface="Tahoma" pitchFamily="34" charset="0"/>
                <a:cs typeface="Tahoma" pitchFamily="34" charset="0"/>
              </a:rPr>
              <a:t>Resolución CREG 023 de 2008 – Artículo 6º</a:t>
            </a:r>
          </a:p>
          <a:p>
            <a:pPr marL="107950" indent="-107950" algn="just">
              <a:spcBef>
                <a:spcPct val="50000"/>
              </a:spcBef>
            </a:pPr>
            <a:r>
              <a:rPr lang="es-ES_tradnl" dirty="0" smtClean="0">
                <a:latin typeface="Tahoma" pitchFamily="34" charset="0"/>
                <a:cs typeface="Tahoma" pitchFamily="34" charset="0"/>
              </a:rPr>
              <a:t>Las empresas que realicen la actividad de Distribución de GLP están obligadas a:</a:t>
            </a:r>
            <a:endParaRPr lang="es-ES" dirty="0" smtClean="0">
              <a:latin typeface="Tahoma" pitchFamily="34" charset="0"/>
              <a:cs typeface="Tahoma" pitchFamily="34" charset="0"/>
            </a:endParaRPr>
          </a:p>
          <a:p>
            <a:pPr marL="107950" lvl="0" indent="-107950" algn="just">
              <a:spcBef>
                <a:spcPct val="50000"/>
              </a:spcBef>
            </a:pPr>
            <a:r>
              <a:rPr lang="es-ES_tradnl" dirty="0" smtClean="0">
                <a:latin typeface="Tahoma" pitchFamily="34" charset="0"/>
                <a:cs typeface="Tahoma" pitchFamily="34" charset="0"/>
              </a:rPr>
              <a:t>1- Garantizar la seguridad de (…) </a:t>
            </a:r>
            <a:r>
              <a:rPr lang="es-ES_tradnl" b="1" dirty="0" smtClean="0">
                <a:latin typeface="Tahoma" pitchFamily="34" charset="0"/>
                <a:cs typeface="Tahoma" pitchFamily="34" charset="0"/>
              </a:rPr>
              <a:t>todos los cilindros que lleven su marca</a:t>
            </a:r>
            <a:r>
              <a:rPr lang="es-ES_tradnl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s-ES_tradnl" b="1" dirty="0" smtClean="0">
                <a:latin typeface="Tahoma" pitchFamily="34" charset="0"/>
                <a:cs typeface="Tahoma" pitchFamily="34" charset="0"/>
              </a:rPr>
              <a:t>independientemente de quien los comercialice</a:t>
            </a:r>
            <a:r>
              <a:rPr lang="es-ES_tradnl" dirty="0" smtClean="0">
                <a:latin typeface="Tahoma" pitchFamily="34" charset="0"/>
                <a:cs typeface="Tahoma" pitchFamily="34" charset="0"/>
              </a:rPr>
              <a:t>. Por lo tanto será civilmente responsable ante los usuarios y terceros afectados por los perjuicios que se ocasionen durante su operación.</a:t>
            </a:r>
            <a:endParaRPr lang="es-E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475656" y="2308230"/>
            <a:ext cx="2016224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527306" y="1938898"/>
            <a:ext cx="38039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003148" y="1952014"/>
            <a:ext cx="48873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907704" y="3491716"/>
            <a:ext cx="109544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4296833" y="3212976"/>
            <a:ext cx="449000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CUMPLE LA EXIGENCIA DE LA LEY</a:t>
            </a:r>
            <a:endParaRPr lang="es-CO" sz="2400" b="1" dirty="0">
              <a:solidFill>
                <a:srgbClr val="FF0000"/>
              </a:solidFill>
            </a:endParaRPr>
          </a:p>
        </p:txBody>
      </p:sp>
      <p:cxnSp>
        <p:nvCxnSpPr>
          <p:cNvPr id="18" name="17 Conector recto de flecha"/>
          <p:cNvCxnSpPr>
            <a:stCxn id="5" idx="1"/>
          </p:cNvCxnSpPr>
          <p:nvPr/>
        </p:nvCxnSpPr>
        <p:spPr>
          <a:xfrm flipH="1" flipV="1">
            <a:off x="2771801" y="2112155"/>
            <a:ext cx="1525032" cy="13316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9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FF0000"/>
                </a:solidFill>
              </a:rPr>
              <a:t>Cómo cumplir esta exigencia?</a:t>
            </a:r>
            <a:endParaRPr lang="es-CO" sz="48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59"/>
            <a:ext cx="8229600" cy="4680521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Para que un distribuidor pueda responder </a:t>
            </a:r>
            <a:r>
              <a:rPr lang="es-CO" b="1" u="sng" dirty="0" smtClean="0"/>
              <a:t>SIEMPRE</a:t>
            </a:r>
            <a:r>
              <a:rPr lang="es-CO" dirty="0" smtClean="0"/>
              <a:t> por la seguridad de los cilindros que llevan su marca, se requiere:</a:t>
            </a:r>
          </a:p>
          <a:p>
            <a:pPr marL="0" indent="0">
              <a:buNone/>
            </a:pPr>
            <a:endParaRPr lang="es-CO" sz="2000" dirty="0"/>
          </a:p>
          <a:p>
            <a:pPr marL="0" indent="0">
              <a:buNone/>
            </a:pPr>
            <a:r>
              <a:rPr lang="es-CO" dirty="0" smtClean="0"/>
              <a:t>Garantizar que </a:t>
            </a:r>
            <a:r>
              <a:rPr lang="es-CO" b="1" u="sng" dirty="0" smtClean="0">
                <a:solidFill>
                  <a:srgbClr val="FF0000"/>
                </a:solidFill>
              </a:rPr>
              <a:t>él sea el único que puede usar sus cilindros</a:t>
            </a:r>
            <a:r>
              <a:rPr lang="es-CO" dirty="0" smtClean="0"/>
              <a:t>, mediante incentivos apropiados:</a:t>
            </a:r>
          </a:p>
          <a:p>
            <a:pPr marL="0" indent="0">
              <a:buNone/>
            </a:pPr>
            <a:endParaRPr lang="es-CO" sz="1400" dirty="0"/>
          </a:p>
          <a:p>
            <a:r>
              <a:rPr lang="es-CO" dirty="0" smtClean="0"/>
              <a:t>Para los distribuidores</a:t>
            </a:r>
          </a:p>
          <a:p>
            <a:r>
              <a:rPr lang="es-CO" dirty="0" smtClean="0"/>
              <a:t>Para los usuarios</a:t>
            </a: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6021288"/>
            <a:ext cx="8496944" cy="700187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O" sz="4400" b="1" dirty="0" smtClean="0">
                <a:solidFill>
                  <a:srgbClr val="FF0000"/>
                </a:solidFill>
                <a:latin typeface="Bradley Hand ITC" pitchFamily="66" charset="0"/>
              </a:rPr>
              <a:t>JICA</a:t>
            </a:r>
            <a:r>
              <a:rPr lang="es-CO" dirty="0" smtClean="0"/>
              <a:t>                </a:t>
            </a:r>
            <a:r>
              <a:rPr lang="es-CO" sz="2800" dirty="0" smtClean="0">
                <a:solidFill>
                  <a:schemeClr val="tx1"/>
                </a:solidFill>
              </a:rPr>
              <a:t>Juan Ignacio Caicedo </a:t>
            </a:r>
            <a:r>
              <a:rPr lang="es-CO" sz="2800" dirty="0" err="1" smtClean="0">
                <a:solidFill>
                  <a:schemeClr val="tx1"/>
                </a:solidFill>
              </a:rPr>
              <a:t>Ayerbe</a:t>
            </a:r>
            <a:r>
              <a:rPr lang="es-CO" sz="2800" dirty="0" smtClean="0">
                <a:solidFill>
                  <a:schemeClr val="tx1"/>
                </a:solidFill>
              </a:rPr>
              <a:t> - Consultor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8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50776" cy="634082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FF0000"/>
                </a:solidFill>
              </a:rPr>
              <a:t>Incentivos para distribuidores (1)</a:t>
            </a:r>
            <a:endParaRPr lang="es-CO" sz="48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268759"/>
            <a:ext cx="2016224" cy="864097"/>
          </a:xfrm>
        </p:spPr>
        <p:txBody>
          <a:bodyPr/>
          <a:lstStyle/>
          <a:p>
            <a:pPr marL="0" indent="0">
              <a:buNone/>
            </a:pP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6021288"/>
            <a:ext cx="8496944" cy="700187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O" sz="4400" b="1" dirty="0" smtClean="0">
                <a:solidFill>
                  <a:srgbClr val="FF0000"/>
                </a:solidFill>
                <a:latin typeface="Bradley Hand ITC" pitchFamily="66" charset="0"/>
              </a:rPr>
              <a:t>JICA</a:t>
            </a:r>
            <a:r>
              <a:rPr lang="es-CO" dirty="0" smtClean="0"/>
              <a:t>                </a:t>
            </a:r>
            <a:r>
              <a:rPr lang="es-CO" sz="2800" dirty="0" smtClean="0">
                <a:solidFill>
                  <a:schemeClr val="tx1"/>
                </a:solidFill>
              </a:rPr>
              <a:t>Juan Ignacio Caicedo </a:t>
            </a:r>
            <a:r>
              <a:rPr lang="es-CO" sz="2800" dirty="0" err="1" smtClean="0">
                <a:solidFill>
                  <a:schemeClr val="tx1"/>
                </a:solidFill>
              </a:rPr>
              <a:t>Ayerbe</a:t>
            </a:r>
            <a:r>
              <a:rPr lang="es-CO" sz="2800" dirty="0" smtClean="0">
                <a:solidFill>
                  <a:schemeClr val="tx1"/>
                </a:solidFill>
              </a:rPr>
              <a:t> - Consultor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6</a:t>
            </a:fld>
            <a:endParaRPr lang="es-CO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46289" t="52734" r="25000" b="11377"/>
          <a:stretch>
            <a:fillRect/>
          </a:stretch>
        </p:blipFill>
        <p:spPr bwMode="auto">
          <a:xfrm>
            <a:off x="981309" y="1196752"/>
            <a:ext cx="2928958" cy="292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483"/>
          <p:cNvSpPr>
            <a:spLocks noChangeArrowheads="1"/>
          </p:cNvSpPr>
          <p:nvPr/>
        </p:nvSpPr>
        <p:spPr bwMode="auto">
          <a:xfrm>
            <a:off x="285720" y="3933056"/>
            <a:ext cx="8501122" cy="2031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7950" indent="-107950" algn="just">
              <a:spcBef>
                <a:spcPct val="50000"/>
              </a:spcBef>
            </a:pPr>
            <a:r>
              <a:rPr kumimoji="1" lang="es-CO" b="1" dirty="0" smtClean="0">
                <a:latin typeface="Tahoma" pitchFamily="34" charset="0"/>
                <a:cs typeface="Tahoma" pitchFamily="34" charset="0"/>
              </a:rPr>
              <a:t>Resolución CREG 023 de 2008 – Artículo 9º</a:t>
            </a:r>
          </a:p>
          <a:p>
            <a:pPr marL="107950" indent="-107950" algn="just">
              <a:spcBef>
                <a:spcPct val="50000"/>
              </a:spcBef>
            </a:pPr>
            <a:r>
              <a:rPr lang="es-ES_tradnl" dirty="0" smtClean="0">
                <a:latin typeface="Tahoma" pitchFamily="34" charset="0"/>
                <a:cs typeface="Tahoma" pitchFamily="34" charset="0"/>
              </a:rPr>
              <a:t>Las empresas que realicen la actividad de Distribución de GLP están obligadas a:</a:t>
            </a:r>
            <a:endParaRPr lang="es-ES" dirty="0" smtClean="0">
              <a:latin typeface="Tahoma" pitchFamily="34" charset="0"/>
              <a:cs typeface="Tahoma" pitchFamily="34" charset="0"/>
            </a:endParaRPr>
          </a:p>
          <a:p>
            <a:pPr marL="107950" lvl="0" indent="-107950" algn="just">
              <a:spcBef>
                <a:spcPct val="50000"/>
              </a:spcBef>
            </a:pPr>
            <a:r>
              <a:rPr lang="es-ES_tradnl" dirty="0">
                <a:latin typeface="Tahoma" pitchFamily="34" charset="0"/>
                <a:cs typeface="Tahoma" pitchFamily="34" charset="0"/>
              </a:rPr>
              <a:t>9</a:t>
            </a:r>
            <a:r>
              <a:rPr lang="es-ES_tradnl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Colocar en el cuerpo de los cilindros que ha envasado una marca deleble, pero durable y visible, con el nombre de la empresa Distribuidora, el número de teléfono de atención al cliente y el número de teléfono de atención de emergencias y demás información que considere adecuada</a:t>
            </a:r>
            <a:r>
              <a:rPr lang="es-ES_tradnl" dirty="0" smtClean="0">
                <a:latin typeface="Tahoma" pitchFamily="34" charset="0"/>
                <a:cs typeface="Tahoma" pitchFamily="34" charset="0"/>
              </a:rPr>
              <a:t>.</a:t>
            </a:r>
            <a:endParaRPr lang="es-E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96833" y="2060848"/>
            <a:ext cx="441524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</a:rPr>
              <a:t>CUMPLE PROPÓSITO COMERCIAL</a:t>
            </a:r>
            <a:endParaRPr lang="es-CO" sz="2400" b="1" dirty="0">
              <a:solidFill>
                <a:srgbClr val="FF0000"/>
              </a:solidFill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3419873" y="2522513"/>
            <a:ext cx="2448271" cy="4744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50776" cy="634082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FF0000"/>
                </a:solidFill>
              </a:rPr>
              <a:t>Incentivos para distribuidores (2)</a:t>
            </a:r>
            <a:endParaRPr lang="es-CO" sz="48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268759"/>
            <a:ext cx="7848872" cy="2808313"/>
          </a:xfrm>
        </p:spPr>
        <p:txBody>
          <a:bodyPr>
            <a:no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kumimoji="1" lang="es-C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Resolución CREG 023 de 2008 – Artículo 9º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s-ES_tradn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Obligación de:</a:t>
            </a:r>
            <a:endParaRPr lang="es-E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s-ES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s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1- Envasar </a:t>
            </a: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únicamente cilindros de su propiedad, por lo tanto le es prohibido recibir, tener o transportar, cilindros de propiedad de otra empresa</a:t>
            </a:r>
            <a:r>
              <a:rPr lang="es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buNone/>
            </a:pPr>
            <a:endParaRPr lang="es-E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6021288"/>
            <a:ext cx="8496944" cy="700187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O" sz="4400" b="1" dirty="0" smtClean="0">
                <a:solidFill>
                  <a:srgbClr val="FF0000"/>
                </a:solidFill>
                <a:latin typeface="Bradley Hand ITC" pitchFamily="66" charset="0"/>
              </a:rPr>
              <a:t>JICA</a:t>
            </a:r>
            <a:r>
              <a:rPr lang="es-CO" dirty="0" smtClean="0"/>
              <a:t>                </a:t>
            </a:r>
            <a:r>
              <a:rPr lang="es-CO" sz="2800" dirty="0" smtClean="0">
                <a:solidFill>
                  <a:schemeClr val="tx1"/>
                </a:solidFill>
              </a:rPr>
              <a:t>Juan Ignacio Caicedo </a:t>
            </a:r>
            <a:r>
              <a:rPr lang="es-CO" sz="2800" dirty="0" err="1" smtClean="0">
                <a:solidFill>
                  <a:schemeClr val="tx1"/>
                </a:solidFill>
              </a:rPr>
              <a:t>Ayerbe</a:t>
            </a:r>
            <a:r>
              <a:rPr lang="es-CO" sz="2800" dirty="0" smtClean="0">
                <a:solidFill>
                  <a:schemeClr val="tx1"/>
                </a:solidFill>
              </a:rPr>
              <a:t> - Consultor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7</a:t>
            </a:fld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611560" y="4293096"/>
            <a:ext cx="784887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La Superintendencia de Servicios impuso multas cuantiosas a empresas a quienes se encontraron cilindros de la competencia</a:t>
            </a:r>
            <a:endParaRPr lang="es-CO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0510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50776" cy="634082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FF0000"/>
                </a:solidFill>
              </a:rPr>
              <a:t>Incentivos para distribuidores (3)</a:t>
            </a:r>
            <a:endParaRPr lang="es-CO" sz="48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24744"/>
            <a:ext cx="8208911" cy="3456384"/>
          </a:xfrm>
        </p:spPr>
        <p:txBody>
          <a:bodyPr>
            <a:no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kumimoji="1" lang="es-C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Resolución CREG 023 de 2008 – Artículo </a:t>
            </a:r>
            <a:r>
              <a:rPr kumimoji="1" lang="es-CO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6º</a:t>
            </a:r>
            <a:endParaRPr kumimoji="1" lang="es-CO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s-ES_tradn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Obligación de:</a:t>
            </a:r>
            <a:endParaRPr lang="es-E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s-ES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s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4 - </a:t>
            </a:r>
            <a:r>
              <a:rPr lang="es-ES_tradn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Garantizar para si mismo el uso exclusivo de los cilindros de su propiedad y su trazabilidad, para lo cual, entre otras cosas, establecerá los mecanismos de seguimiento y control que sean necesarios con el fin de conocer en todo momento la localización del parque de su propiedad.</a:t>
            </a:r>
            <a:endParaRPr lang="es-CO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6021288"/>
            <a:ext cx="8496944" cy="700187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O" sz="4400" b="1" dirty="0" smtClean="0">
                <a:solidFill>
                  <a:srgbClr val="FF0000"/>
                </a:solidFill>
                <a:latin typeface="Bradley Hand ITC" pitchFamily="66" charset="0"/>
              </a:rPr>
              <a:t>JICA</a:t>
            </a:r>
            <a:r>
              <a:rPr lang="es-CO" dirty="0" smtClean="0"/>
              <a:t>                </a:t>
            </a:r>
            <a:r>
              <a:rPr lang="es-CO" sz="2800" dirty="0" smtClean="0">
                <a:solidFill>
                  <a:schemeClr val="tx1"/>
                </a:solidFill>
              </a:rPr>
              <a:t>Juan Ignacio Caicedo </a:t>
            </a:r>
            <a:r>
              <a:rPr lang="es-CO" sz="2800" dirty="0" err="1" smtClean="0">
                <a:solidFill>
                  <a:schemeClr val="tx1"/>
                </a:solidFill>
              </a:rPr>
              <a:t>Ayerbe</a:t>
            </a:r>
            <a:r>
              <a:rPr lang="es-CO" sz="2800" dirty="0" smtClean="0">
                <a:solidFill>
                  <a:schemeClr val="tx1"/>
                </a:solidFill>
              </a:rPr>
              <a:t> - Consultor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8</a:t>
            </a:fld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539552" y="4719051"/>
            <a:ext cx="806489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 dio entera libertad para escoger el mecanismo de trazabilidad, dentro de los procedimientos que use la empresa para control de sus activos</a:t>
            </a:r>
            <a:r>
              <a:rPr lang="es-CO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310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FF0000"/>
                </a:solidFill>
              </a:rPr>
              <a:t>Incentivos para usuarios (1)</a:t>
            </a:r>
            <a:endParaRPr lang="es-CO" sz="48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59"/>
            <a:ext cx="3466728" cy="3240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regulación autoriza al distribuidor para cobrar un depósito como garantía de que el usuario le devolverá el cilindro</a:t>
            </a:r>
            <a:endParaRPr lang="es-CO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6021288"/>
            <a:ext cx="8496944" cy="700187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CO" sz="4400" b="1" dirty="0" smtClean="0">
                <a:solidFill>
                  <a:srgbClr val="FF0000"/>
                </a:solidFill>
                <a:latin typeface="Bradley Hand ITC" pitchFamily="66" charset="0"/>
              </a:rPr>
              <a:t>JICA</a:t>
            </a:r>
            <a:r>
              <a:rPr lang="es-CO" dirty="0" smtClean="0"/>
              <a:t>                </a:t>
            </a:r>
            <a:r>
              <a:rPr lang="es-CO" sz="2800" dirty="0" smtClean="0">
                <a:solidFill>
                  <a:schemeClr val="tx1"/>
                </a:solidFill>
              </a:rPr>
              <a:t>Juan Ignacio Caicedo </a:t>
            </a:r>
            <a:r>
              <a:rPr lang="es-CO" sz="2800" dirty="0" err="1" smtClean="0">
                <a:solidFill>
                  <a:schemeClr val="tx1"/>
                </a:solidFill>
              </a:rPr>
              <a:t>Ayerbe</a:t>
            </a:r>
            <a:r>
              <a:rPr lang="es-CO" sz="2800" dirty="0" smtClean="0">
                <a:solidFill>
                  <a:schemeClr val="tx1"/>
                </a:solidFill>
              </a:rPr>
              <a:t> - Consultor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B457-54C1-4884-B523-CCE646D5CB8F}" type="slidenum">
              <a:rPr lang="es-CO" smtClean="0"/>
              <a:t>9</a:t>
            </a:fld>
            <a:endParaRPr lang="es-CO"/>
          </a:p>
        </p:txBody>
      </p:sp>
      <p:grpSp>
        <p:nvGrpSpPr>
          <p:cNvPr id="8" name="Group 151"/>
          <p:cNvGrpSpPr>
            <a:grpSpLocks/>
          </p:cNvGrpSpPr>
          <p:nvPr/>
        </p:nvGrpSpPr>
        <p:grpSpPr bwMode="auto">
          <a:xfrm>
            <a:off x="3923928" y="1390650"/>
            <a:ext cx="2665413" cy="2133600"/>
            <a:chOff x="144" y="2304"/>
            <a:chExt cx="1679" cy="1344"/>
          </a:xfrm>
        </p:grpSpPr>
        <p:pic>
          <p:nvPicPr>
            <p:cNvPr id="9" name="Picture 99" descr="http://www.emsd.gov.hk/emsd/e_download/about/quiz/image/gas/gas_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2304"/>
              <a:ext cx="815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149"/>
            <p:cNvGrpSpPr>
              <a:grpSpLocks/>
            </p:cNvGrpSpPr>
            <p:nvPr/>
          </p:nvGrpSpPr>
          <p:grpSpPr bwMode="auto">
            <a:xfrm>
              <a:off x="280" y="3072"/>
              <a:ext cx="1543" cy="576"/>
              <a:chOff x="280" y="3072"/>
              <a:chExt cx="1543" cy="576"/>
            </a:xfrm>
          </p:grpSpPr>
          <p:pic>
            <p:nvPicPr>
              <p:cNvPr id="11" name="Picture 18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53" y="3072"/>
                <a:ext cx="470" cy="576"/>
              </a:xfrm>
              <a:prstGeom prst="rect">
                <a:avLst/>
              </a:prstGeom>
              <a:noFill/>
              <a:ln w="38100" cmpd="dbl">
                <a:noFill/>
                <a:miter lim="800000"/>
                <a:headEnd/>
                <a:tailEnd/>
              </a:ln>
            </p:spPr>
          </p:pic>
          <p:cxnSp>
            <p:nvCxnSpPr>
              <p:cNvPr id="12" name="72 Conector recto de flecha"/>
              <p:cNvCxnSpPr>
                <a:cxnSpLocks noChangeShapeType="1"/>
              </p:cNvCxnSpPr>
              <p:nvPr/>
            </p:nvCxnSpPr>
            <p:spPr bwMode="auto">
              <a:xfrm flipH="1">
                <a:off x="280" y="3362"/>
                <a:ext cx="1073" cy="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cxnSp>
        <p:nvCxnSpPr>
          <p:cNvPr id="32" name="31 Conector recto de flecha"/>
          <p:cNvCxnSpPr/>
          <p:nvPr/>
        </p:nvCxnSpPr>
        <p:spPr>
          <a:xfrm flipV="1">
            <a:off x="4139952" y="2489721"/>
            <a:ext cx="0" cy="5773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V="1">
            <a:off x="4211960" y="1196752"/>
            <a:ext cx="0" cy="2880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4211960" y="1196752"/>
            <a:ext cx="1005781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84" descr="http://www.notikitos.net/etl/web/mone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7740" y="1031442"/>
            <a:ext cx="625475" cy="68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39 CuadroTexto"/>
          <p:cNvSpPr txBox="1"/>
          <p:nvPr/>
        </p:nvSpPr>
        <p:spPr>
          <a:xfrm>
            <a:off x="985786" y="4500590"/>
            <a:ext cx="745812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 usuario solamente puede recuperar el depósito si devuelve el cilindro al mismo distribuidor</a:t>
            </a:r>
            <a:endParaRPr lang="es-CO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1139</Words>
  <Application>Microsoft Office PowerPoint</Application>
  <PresentationFormat>Presentación en pantalla (4:3)</PresentationFormat>
  <Paragraphs>112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 LA MARCA COMO HERRAMIENTA DE SEGURIDAD Y RASTREO </vt:lpstr>
      <vt:lpstr>El soporte legal</vt:lpstr>
      <vt:lpstr>Marca y Seguridad</vt:lpstr>
      <vt:lpstr>Qué es la marca del distribuidor ?</vt:lpstr>
      <vt:lpstr>Cómo cumplir esta exigencia?</vt:lpstr>
      <vt:lpstr>Incentivos para distribuidores (1)</vt:lpstr>
      <vt:lpstr>Incentivos para distribuidores (2)</vt:lpstr>
      <vt:lpstr>Incentivos para distribuidores (3)</vt:lpstr>
      <vt:lpstr>Incentivos para usuarios (1)</vt:lpstr>
      <vt:lpstr>Mecanismo de Uso Exclusivo</vt:lpstr>
      <vt:lpstr>Conclusiones (1)</vt:lpstr>
      <vt:lpstr>Conclusiones (2)</vt:lpstr>
      <vt:lpstr>Reflexiones Finales (1)</vt:lpstr>
      <vt:lpstr>Reflexiones Finales (1- Cont..)</vt:lpstr>
      <vt:lpstr>Reflexiones Finales (2)</vt:lpstr>
      <vt:lpstr>MUCHAS GRACIAS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MARCA COMO HERRAMIENTA DE SEGURIDAD Y RASTREO</dc:title>
  <dc:creator>Juan</dc:creator>
  <cp:lastModifiedBy>Juan</cp:lastModifiedBy>
  <cp:revision>35</cp:revision>
  <dcterms:created xsi:type="dcterms:W3CDTF">2011-09-26T17:09:12Z</dcterms:created>
  <dcterms:modified xsi:type="dcterms:W3CDTF">2011-10-31T15:45:45Z</dcterms:modified>
</cp:coreProperties>
</file>