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947" r:id="rId2"/>
  </p:sldMasterIdLst>
  <p:notesMasterIdLst>
    <p:notesMasterId r:id="rId15"/>
  </p:notesMasterIdLst>
  <p:handoutMasterIdLst>
    <p:handoutMasterId r:id="rId16"/>
  </p:handoutMasterIdLst>
  <p:sldIdLst>
    <p:sldId id="436" r:id="rId3"/>
    <p:sldId id="429" r:id="rId4"/>
    <p:sldId id="427" r:id="rId5"/>
    <p:sldId id="437" r:id="rId6"/>
    <p:sldId id="422" r:id="rId7"/>
    <p:sldId id="438" r:id="rId8"/>
    <p:sldId id="402" r:id="rId9"/>
    <p:sldId id="400" r:id="rId10"/>
    <p:sldId id="401" r:id="rId11"/>
    <p:sldId id="425" r:id="rId12"/>
    <p:sldId id="431" r:id="rId13"/>
    <p:sldId id="430" r:id="rId14"/>
  </p:sldIdLst>
  <p:sldSz cx="9902825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LindeDaxPowerPoint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LindeDaxPowerPoint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LindeDaxPowerPoint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LindeDaxPowerPoint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CDAD0"/>
    <a:srgbClr val="FFFFCC"/>
    <a:srgbClr val="EBF3A3"/>
    <a:srgbClr val="C3E3B3"/>
    <a:srgbClr val="000000"/>
    <a:srgbClr val="0033CC"/>
    <a:srgbClr val="FF3300"/>
    <a:srgbClr val="00305C"/>
    <a:srgbClr val="00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4" autoAdjust="0"/>
    <p:restoredTop sz="96699" autoAdjust="0"/>
  </p:normalViewPr>
  <p:slideViewPr>
    <p:cSldViewPr>
      <p:cViewPr>
        <p:scale>
          <a:sx n="75" d="100"/>
          <a:sy n="75" d="100"/>
        </p:scale>
        <p:origin x="-1272" y="-72"/>
      </p:cViewPr>
      <p:guideLst>
        <p:guide orient="horz" pos="935"/>
        <p:guide pos="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2328" y="-48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2" tIns="47951" rIns="95902" bIns="47951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lnSpc>
                <a:spcPct val="100000"/>
              </a:lnSpc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2" tIns="47951" rIns="95902" bIns="47951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lnSpc>
                <a:spcPct val="100000"/>
              </a:lnSpc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6700"/>
            <a:ext cx="31702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2" tIns="47951" rIns="95902" bIns="47951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lnSpc>
                <a:spcPct val="100000"/>
              </a:lnSpc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56700"/>
            <a:ext cx="31702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2" tIns="47951" rIns="95902" bIns="47951" numCol="1" anchor="b" anchorCtr="0" compatLnSpc="1">
            <a:prstTxWarp prst="textNoShape">
              <a:avLst/>
            </a:prstTxWarp>
          </a:bodyPr>
          <a:lstStyle>
            <a:lvl1pPr algn="r" defTabSz="958850" eaLnBrk="0" hangingPunct="0">
              <a:lnSpc>
                <a:spcPct val="100000"/>
              </a:lnSpc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0D956DC-4600-45A6-902A-0C19947F9BA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1928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0450" y="720725"/>
            <a:ext cx="51943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B73E9B9-4629-4B8F-B080-23DB415CA8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81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E4666F-5563-4BB5-85B8-8D4D77838B48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330700"/>
            <a:ext cx="5851525" cy="5830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sz="1100" b="1" smtClean="0">
                <a:latin typeface="MetaBookLF-Roman"/>
              </a:rPr>
              <a:t>CONCLUSION </a:t>
            </a:r>
          </a:p>
          <a:p>
            <a:r>
              <a:rPr lang="en-AU" sz="1100" b="1" smtClean="0">
                <a:latin typeface="MetaBookLF-Roman"/>
              </a:rPr>
              <a:t>By making telemetry information a pervasive service, new opportunities are created for gaining commercial advantage and reducing cost.</a:t>
            </a:r>
          </a:p>
          <a:p>
            <a:endParaRPr lang="en-AU" sz="1100" b="1" smtClean="0">
              <a:latin typeface="MetaBookLF-Roman"/>
            </a:endParaRPr>
          </a:p>
          <a:p>
            <a:r>
              <a:rPr lang="en-AU" sz="1100" b="1" smtClean="0">
                <a:latin typeface="MetaBookLF-Roman"/>
              </a:rPr>
              <a:t>The GASLOG Solution</a:t>
            </a:r>
            <a:endParaRPr lang="en-US" sz="1100" smtClean="0">
              <a:latin typeface="MetaBookLF-Roman"/>
            </a:endParaRPr>
          </a:p>
          <a:p>
            <a:pPr>
              <a:buFontTx/>
              <a:buChar char="•"/>
            </a:pPr>
            <a:r>
              <a:rPr lang="en-AU" sz="1100" smtClean="0">
                <a:latin typeface="MetaBookLF-Roman"/>
              </a:rPr>
              <a:t> Supports a diverse and increasing range of applications,  e.g. cylinders, bulk tanks, meters, cylinder exchange cages, mobile assets, truck computers…</a:t>
            </a:r>
          </a:p>
          <a:p>
            <a:pPr>
              <a:buFontTx/>
              <a:buChar char="•"/>
            </a:pPr>
            <a:endParaRPr lang="en-AU" sz="1100" smtClean="0">
              <a:latin typeface="MetaBookLF-Roman"/>
            </a:endParaRPr>
          </a:p>
          <a:p>
            <a:r>
              <a:rPr lang="en-AU" sz="1100" b="1" smtClean="0">
                <a:latin typeface="MetaBookLF-Roman"/>
              </a:rPr>
              <a:t>CGASLOG Communications</a:t>
            </a:r>
          </a:p>
          <a:p>
            <a:pPr>
              <a:buFontTx/>
              <a:buChar char="•"/>
            </a:pPr>
            <a:r>
              <a:rPr lang="en-AU" sz="1100" smtClean="0">
                <a:latin typeface="MetaBookLF-Roman"/>
              </a:rPr>
              <a:t> Supports cellular (fixed/mobile), telephone (PSTN), Internet (USB), third party (serial)</a:t>
            </a:r>
          </a:p>
          <a:p>
            <a:pPr>
              <a:buFontTx/>
              <a:buChar char="•"/>
            </a:pPr>
            <a:endParaRPr lang="en-AU" sz="1100" smtClean="0">
              <a:latin typeface="MetaBookLF-Roman"/>
            </a:endParaRPr>
          </a:p>
          <a:p>
            <a:r>
              <a:rPr lang="en-AU" sz="1100" b="1" smtClean="0">
                <a:latin typeface="MetaBookLF-Roman"/>
              </a:rPr>
              <a:t>GASLOG Server</a:t>
            </a:r>
          </a:p>
          <a:p>
            <a:pPr>
              <a:buFontTx/>
              <a:buChar char="•"/>
            </a:pPr>
            <a:r>
              <a:rPr lang="en-AU" sz="1100" smtClean="0">
                <a:latin typeface="MetaBookLF-Roman"/>
              </a:rPr>
              <a:t> Database driven solution for s</a:t>
            </a:r>
            <a:r>
              <a:rPr lang="en-US" sz="1100" smtClean="0">
                <a:latin typeface="MetaBookLF-Roman"/>
              </a:rPr>
              <a:t>torage/retrieval of site data, system configuration and administration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1100" smtClean="0">
                <a:latin typeface="MetaBookLF-Roman"/>
              </a:rPr>
              <a:t> Distributed redundant servers, multiple time zones, daylight saving, system audit trail</a:t>
            </a:r>
            <a:endParaRPr lang="en-AU" sz="1100" smtClean="0">
              <a:latin typeface="MetaBookLF-Roman"/>
            </a:endParaRPr>
          </a:p>
          <a:p>
            <a:endParaRPr lang="en-AU" sz="1100" smtClean="0">
              <a:latin typeface="MetaBookLF-Roman"/>
            </a:endParaRPr>
          </a:p>
          <a:p>
            <a:r>
              <a:rPr lang="en-AU" sz="1100" b="1" smtClean="0">
                <a:latin typeface="MetaBookLF-Roman"/>
              </a:rPr>
              <a:t>GASLOG Eagle</a:t>
            </a:r>
          </a:p>
          <a:p>
            <a:pPr>
              <a:buFontTx/>
              <a:buChar char="•"/>
            </a:pPr>
            <a:r>
              <a:rPr lang="en-AU" sz="1100" smtClean="0">
                <a:latin typeface="MetaBookLF-Roman"/>
              </a:rPr>
              <a:t> </a:t>
            </a:r>
            <a:r>
              <a:rPr lang="en-US" sz="1100" smtClean="0">
                <a:latin typeface="MetaBookLF-Roman"/>
              </a:rPr>
              <a:t>Web based system administration and reporting tool</a:t>
            </a:r>
          </a:p>
          <a:p>
            <a:pPr>
              <a:buFontTx/>
              <a:buChar char="•"/>
            </a:pPr>
            <a:r>
              <a:rPr lang="en-US" sz="1100" smtClean="0">
                <a:latin typeface="MetaBookLF-Roman"/>
              </a:rPr>
              <a:t> Provides an alternative interface for sales force, consumers, field support staff, transport partners…</a:t>
            </a:r>
          </a:p>
          <a:p>
            <a:pPr>
              <a:buFontTx/>
              <a:buChar char="•"/>
            </a:pPr>
            <a:r>
              <a:rPr lang="en-US" sz="1100" smtClean="0">
                <a:latin typeface="MetaBookLF-Roman"/>
              </a:rPr>
              <a:t> Sophisticated and flexible user access security</a:t>
            </a:r>
          </a:p>
          <a:p>
            <a:pPr>
              <a:buFontTx/>
              <a:buChar char="•"/>
            </a:pPr>
            <a:r>
              <a:rPr lang="en-AU" sz="1100" smtClean="0">
                <a:latin typeface="MetaBookLF-Roman"/>
              </a:rPr>
              <a:t> Optional services include forecasting, scheduling, routing, mapping… </a:t>
            </a:r>
            <a:endParaRPr lang="en-US" sz="1100" smtClean="0">
              <a:latin typeface="MetaBookLF-Roman"/>
            </a:endParaRPr>
          </a:p>
          <a:p>
            <a:pPr lvl="1">
              <a:buFontTx/>
              <a:buChar char="•"/>
            </a:pPr>
            <a:endParaRPr lang="en-AU" sz="1100" smtClean="0">
              <a:latin typeface="MetaBookLF-Roman"/>
            </a:endParaRPr>
          </a:p>
          <a:p>
            <a:r>
              <a:rPr lang="en-AU" sz="1100" b="1" smtClean="0">
                <a:latin typeface="MetaBookLF-Roman"/>
              </a:rPr>
              <a:t>GASLOG Gateway</a:t>
            </a:r>
          </a:p>
          <a:p>
            <a:pPr>
              <a:buFontTx/>
              <a:buChar char="•"/>
            </a:pPr>
            <a:r>
              <a:rPr lang="en-AU" sz="1100" smtClean="0">
                <a:latin typeface="MetaBookLF-Roman"/>
              </a:rPr>
              <a:t>Secure, web based delivery of data to internal business applications</a:t>
            </a:r>
            <a:endParaRPr lang="en-US" sz="18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E21956-92FF-4944-96DC-43675F03C44C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398963"/>
            <a:ext cx="5851525" cy="542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100" i="1" dirty="0" smtClean="0">
                <a:latin typeface="MetaBookLF-Roman"/>
              </a:rPr>
              <a:t>Show the SC414 and explain this slide by showing off the product </a:t>
            </a:r>
          </a:p>
          <a:p>
            <a:pPr>
              <a:buFontTx/>
              <a:buChar char="-"/>
            </a:pPr>
            <a:r>
              <a:rPr lang="en-US" sz="1100" i="1" dirty="0" smtClean="0">
                <a:latin typeface="MetaBookLF-Roman"/>
              </a:rPr>
              <a:t>show ”the only tools you need” i.e. magnet and key to open the lid</a:t>
            </a:r>
          </a:p>
          <a:p>
            <a:pPr>
              <a:buFontTx/>
              <a:buChar char="-"/>
            </a:pPr>
            <a:r>
              <a:rPr lang="en-US" sz="1100" i="1" dirty="0" smtClean="0">
                <a:latin typeface="MetaBookLF-Roman"/>
              </a:rPr>
              <a:t>removing base plate, explain that the </a:t>
            </a:r>
            <a:r>
              <a:rPr lang="en-US" sz="1100" i="1" dirty="0" err="1" smtClean="0">
                <a:latin typeface="MetaBookLF-Roman"/>
              </a:rPr>
              <a:t>sim</a:t>
            </a:r>
            <a:r>
              <a:rPr lang="en-US" sz="1100" i="1" dirty="0" smtClean="0">
                <a:latin typeface="MetaBookLF-Roman"/>
              </a:rPr>
              <a:t> card is certified as part of the product, show that the battery is an integral part of the product, highlight the detail in engineering – a “post” to store battery nuts etc. </a:t>
            </a:r>
          </a:p>
          <a:p>
            <a:r>
              <a:rPr lang="en-US" sz="1100" b="1" dirty="0" smtClean="0">
                <a:latin typeface="MetaBookLF-Roman"/>
              </a:rPr>
              <a:t>Ease of Deployment</a:t>
            </a:r>
          </a:p>
          <a:p>
            <a:pPr>
              <a:buFontTx/>
              <a:buChar char="•"/>
            </a:pPr>
            <a:r>
              <a:rPr lang="en-US" sz="1100" dirty="0" smtClean="0">
                <a:latin typeface="MetaBookLF-Roman"/>
              </a:rPr>
              <a:t> Quick, simple site installation – as little as 5 minutes by a delivery driver</a:t>
            </a:r>
          </a:p>
          <a:p>
            <a:pPr>
              <a:buFontTx/>
              <a:buChar char="•"/>
            </a:pPr>
            <a:r>
              <a:rPr lang="en-US" sz="1100" dirty="0" smtClean="0">
                <a:latin typeface="MetaBookLF-Roman"/>
              </a:rPr>
              <a:t> No special tools or skills – just a tube of adhesive or a screwdriver  </a:t>
            </a:r>
          </a:p>
          <a:p>
            <a:pPr>
              <a:buFontTx/>
              <a:buChar char="•"/>
            </a:pPr>
            <a:r>
              <a:rPr lang="en-US" sz="1100" dirty="0" smtClean="0">
                <a:latin typeface="MetaBookLF-Roman"/>
              </a:rPr>
              <a:t> Factory fitted SIM – nothing to do, just turn it on and use it</a:t>
            </a:r>
          </a:p>
          <a:p>
            <a:pPr>
              <a:buFontTx/>
              <a:buChar char="•"/>
            </a:pPr>
            <a:r>
              <a:rPr lang="en-US" sz="1100" dirty="0" smtClean="0">
                <a:latin typeface="MetaBookLF-Roman"/>
              </a:rPr>
              <a:t> Once installed, the settings and changes to settings, such as alarm levels, frequency of sampling, tank template are downloaded from the server. </a:t>
            </a:r>
          </a:p>
          <a:p>
            <a:pPr>
              <a:buFontTx/>
              <a:buChar char="•"/>
            </a:pPr>
            <a:r>
              <a:rPr lang="en-US" sz="1100" dirty="0" smtClean="0">
                <a:latin typeface="MetaBookLF-Roman"/>
              </a:rPr>
              <a:t> The installers job is to attach it to the tank, connect the sensor and wake up the device, the system manager takes over from there.</a:t>
            </a:r>
          </a:p>
          <a:p>
            <a:pPr>
              <a:buFontTx/>
              <a:buChar char="•"/>
            </a:pPr>
            <a:r>
              <a:rPr lang="en-US" sz="1100" dirty="0" smtClean="0">
                <a:latin typeface="MetaBookLF-Roman"/>
              </a:rPr>
              <a:t> Because GASLOG is zone 0 intrinsically safe, there is no need to work out where the RTU can be placed relative to hazardous zones. This reduces the need for </a:t>
            </a:r>
            <a:r>
              <a:rPr lang="en-US" sz="1100" dirty="0" err="1" smtClean="0">
                <a:latin typeface="MetaBookLF-Roman"/>
              </a:rPr>
              <a:t>specialised</a:t>
            </a:r>
            <a:r>
              <a:rPr lang="en-US" sz="1100" dirty="0" smtClean="0">
                <a:latin typeface="MetaBookLF-Roman"/>
              </a:rPr>
              <a:t> training of installation staff and detailed planning of where to place the device. </a:t>
            </a:r>
          </a:p>
          <a:p>
            <a:pPr>
              <a:buFontTx/>
              <a:buChar char="•"/>
            </a:pPr>
            <a:r>
              <a:rPr lang="en-US" sz="1100" dirty="0" smtClean="0">
                <a:latin typeface="MetaBookLF-Roman"/>
              </a:rPr>
              <a:t> </a:t>
            </a:r>
            <a:r>
              <a:rPr lang="en-US" sz="1100" dirty="0" err="1" smtClean="0">
                <a:latin typeface="MetaBookLF-Roman"/>
              </a:rPr>
              <a:t>Calor</a:t>
            </a:r>
            <a:r>
              <a:rPr lang="en-US" sz="1100" dirty="0" smtClean="0">
                <a:latin typeface="MetaBookLF-Roman"/>
              </a:rPr>
              <a:t> Gas uses its delivery drivers to install GASLOG on tanks and pays them an additional 10 minutes of </a:t>
            </a:r>
            <a:r>
              <a:rPr lang="en-US" sz="1100" dirty="0" err="1" smtClean="0">
                <a:latin typeface="MetaBookLF-Roman"/>
              </a:rPr>
              <a:t>labour</a:t>
            </a:r>
            <a:r>
              <a:rPr lang="en-US" sz="1100" dirty="0" smtClean="0">
                <a:latin typeface="MetaBookLF-Roman"/>
              </a:rPr>
              <a:t> per install. </a:t>
            </a:r>
          </a:p>
          <a:p>
            <a:pPr>
              <a:buFontTx/>
              <a:buChar char="•"/>
            </a:pPr>
            <a:r>
              <a:rPr lang="en-US" sz="1100" dirty="0" smtClean="0">
                <a:latin typeface="MetaBookLF-Roman"/>
              </a:rPr>
              <a:t> A battery life of 3-5 years and the ability to roam across cellular networks, combined with self diagnostic reporting </a:t>
            </a:r>
            <a:r>
              <a:rPr lang="en-US" sz="1100" dirty="0" err="1" smtClean="0">
                <a:latin typeface="MetaBookLF-Roman"/>
              </a:rPr>
              <a:t>minimises</a:t>
            </a:r>
            <a:r>
              <a:rPr lang="en-US" sz="1100" dirty="0" smtClean="0">
                <a:latin typeface="MetaBookLF-Roman"/>
              </a:rPr>
              <a:t> maintenance requirements to either changing the battery or replacing the device.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918BD-C204-4D64-8EBC-CE11BC1468E7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330700"/>
            <a:ext cx="5851525" cy="5830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sz="1100" b="1" smtClean="0">
                <a:latin typeface="MetaBookLF-Roman"/>
              </a:rPr>
              <a:t>CONCLUSION </a:t>
            </a:r>
          </a:p>
          <a:p>
            <a:r>
              <a:rPr lang="en-AU" sz="1100" b="1" smtClean="0">
                <a:latin typeface="MetaBookLF-Roman"/>
              </a:rPr>
              <a:t>By making telemetry information a pervasive service, new opportunities are created for gaining commercial advantage and reducing cost.</a:t>
            </a:r>
          </a:p>
          <a:p>
            <a:endParaRPr lang="en-AU" sz="1100" b="1" smtClean="0">
              <a:latin typeface="MetaBookLF-Roman"/>
            </a:endParaRPr>
          </a:p>
          <a:p>
            <a:r>
              <a:rPr lang="en-AU" sz="1100" b="1" smtClean="0">
                <a:latin typeface="MetaBookLF-Roman"/>
              </a:rPr>
              <a:t>The GASLOG Solution</a:t>
            </a:r>
            <a:endParaRPr lang="en-US" sz="1100" smtClean="0">
              <a:latin typeface="MetaBookLF-Roman"/>
            </a:endParaRPr>
          </a:p>
          <a:p>
            <a:pPr>
              <a:buFontTx/>
              <a:buChar char="•"/>
            </a:pPr>
            <a:r>
              <a:rPr lang="en-AU" sz="1100" smtClean="0">
                <a:latin typeface="MetaBookLF-Roman"/>
              </a:rPr>
              <a:t> Supports a diverse and increasing range of applications,  e.g. cylinders, bulk tanks, meters, cylinder exchange cages, mobile assets, truck computers…</a:t>
            </a:r>
          </a:p>
          <a:p>
            <a:pPr>
              <a:buFontTx/>
              <a:buChar char="•"/>
            </a:pPr>
            <a:endParaRPr lang="en-AU" sz="1100" smtClean="0">
              <a:latin typeface="MetaBookLF-Roman"/>
            </a:endParaRPr>
          </a:p>
          <a:p>
            <a:r>
              <a:rPr lang="en-AU" sz="1100" b="1" smtClean="0">
                <a:latin typeface="MetaBookLF-Roman"/>
              </a:rPr>
              <a:t>CGASLOG Communications</a:t>
            </a:r>
          </a:p>
          <a:p>
            <a:pPr>
              <a:buFontTx/>
              <a:buChar char="•"/>
            </a:pPr>
            <a:r>
              <a:rPr lang="en-AU" sz="1100" smtClean="0">
                <a:latin typeface="MetaBookLF-Roman"/>
              </a:rPr>
              <a:t> Supports cellular (fixed/mobile), telephone (PSTN), Internet (USB), third party (serial)</a:t>
            </a:r>
          </a:p>
          <a:p>
            <a:pPr>
              <a:buFontTx/>
              <a:buChar char="•"/>
            </a:pPr>
            <a:endParaRPr lang="en-AU" sz="1100" smtClean="0">
              <a:latin typeface="MetaBookLF-Roman"/>
            </a:endParaRPr>
          </a:p>
          <a:p>
            <a:r>
              <a:rPr lang="en-AU" sz="1100" b="1" smtClean="0">
                <a:latin typeface="MetaBookLF-Roman"/>
              </a:rPr>
              <a:t>GASLOG Server</a:t>
            </a:r>
          </a:p>
          <a:p>
            <a:pPr>
              <a:buFontTx/>
              <a:buChar char="•"/>
            </a:pPr>
            <a:r>
              <a:rPr lang="en-AU" sz="1100" smtClean="0">
                <a:latin typeface="MetaBookLF-Roman"/>
              </a:rPr>
              <a:t> Database driven solution for s</a:t>
            </a:r>
            <a:r>
              <a:rPr lang="en-US" sz="1100" smtClean="0">
                <a:latin typeface="MetaBookLF-Roman"/>
              </a:rPr>
              <a:t>torage/retrieval of site data, system configuration and administration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1100" smtClean="0">
                <a:latin typeface="MetaBookLF-Roman"/>
              </a:rPr>
              <a:t> Distributed redundant servers, multiple time zones, daylight saving, system audit trail</a:t>
            </a:r>
            <a:endParaRPr lang="en-AU" sz="1100" smtClean="0">
              <a:latin typeface="MetaBookLF-Roman"/>
            </a:endParaRPr>
          </a:p>
          <a:p>
            <a:endParaRPr lang="en-AU" sz="1100" smtClean="0">
              <a:latin typeface="MetaBookLF-Roman"/>
            </a:endParaRPr>
          </a:p>
          <a:p>
            <a:r>
              <a:rPr lang="en-AU" sz="1100" b="1" smtClean="0">
                <a:latin typeface="MetaBookLF-Roman"/>
              </a:rPr>
              <a:t>GASLOG Eagle</a:t>
            </a:r>
          </a:p>
          <a:p>
            <a:pPr>
              <a:buFontTx/>
              <a:buChar char="•"/>
            </a:pPr>
            <a:r>
              <a:rPr lang="en-AU" sz="1100" smtClean="0">
                <a:latin typeface="MetaBookLF-Roman"/>
              </a:rPr>
              <a:t> </a:t>
            </a:r>
            <a:r>
              <a:rPr lang="en-US" sz="1100" smtClean="0">
                <a:latin typeface="MetaBookLF-Roman"/>
              </a:rPr>
              <a:t>Web based system administration and reporting tool</a:t>
            </a:r>
          </a:p>
          <a:p>
            <a:pPr>
              <a:buFontTx/>
              <a:buChar char="•"/>
            </a:pPr>
            <a:r>
              <a:rPr lang="en-US" sz="1100" smtClean="0">
                <a:latin typeface="MetaBookLF-Roman"/>
              </a:rPr>
              <a:t> Provides an alternative interface for sales force, consumers, field support staff, transport partners…</a:t>
            </a:r>
          </a:p>
          <a:p>
            <a:pPr>
              <a:buFontTx/>
              <a:buChar char="•"/>
            </a:pPr>
            <a:r>
              <a:rPr lang="en-US" sz="1100" smtClean="0">
                <a:latin typeface="MetaBookLF-Roman"/>
              </a:rPr>
              <a:t> Sophisticated and flexible user access security</a:t>
            </a:r>
          </a:p>
          <a:p>
            <a:pPr>
              <a:buFontTx/>
              <a:buChar char="•"/>
            </a:pPr>
            <a:r>
              <a:rPr lang="en-AU" sz="1100" smtClean="0">
                <a:latin typeface="MetaBookLF-Roman"/>
              </a:rPr>
              <a:t> Optional services include forecasting, scheduling, routing, mapping… </a:t>
            </a:r>
            <a:endParaRPr lang="en-US" sz="1100" smtClean="0">
              <a:latin typeface="MetaBookLF-Roman"/>
            </a:endParaRPr>
          </a:p>
          <a:p>
            <a:pPr lvl="1">
              <a:buFontTx/>
              <a:buChar char="•"/>
            </a:pPr>
            <a:endParaRPr lang="en-AU" sz="1100" smtClean="0">
              <a:latin typeface="MetaBookLF-Roman"/>
            </a:endParaRPr>
          </a:p>
          <a:p>
            <a:r>
              <a:rPr lang="en-AU" sz="1100" b="1" smtClean="0">
                <a:latin typeface="MetaBookLF-Roman"/>
              </a:rPr>
              <a:t>GASLOG Gateway</a:t>
            </a:r>
          </a:p>
          <a:p>
            <a:pPr>
              <a:buFontTx/>
              <a:buChar char="•"/>
            </a:pPr>
            <a:r>
              <a:rPr lang="en-AU" sz="1100" smtClean="0">
                <a:latin typeface="MetaBookLF-Roman"/>
              </a:rPr>
              <a:t>Secure, web based delivery of data to internal business applications</a:t>
            </a:r>
            <a:endParaRPr lang="en-US" sz="18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 cstate="print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gray">
          <a:xfrm>
            <a:off x="198438" y="404813"/>
            <a:ext cx="7524750" cy="63055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cs typeface="+mn-cs"/>
              </a:rPr>
              <a:t>Silicon</a:t>
            </a:r>
            <a:r>
              <a:rPr lang="en-US" sz="3200" b="1" baseline="0" dirty="0" smtClean="0">
                <a:solidFill>
                  <a:schemeClr val="bg1"/>
                </a:solidFill>
                <a:cs typeface="+mn-cs"/>
              </a:rPr>
              <a:t> Controls</a:t>
            </a:r>
            <a:endParaRPr lang="en-US" sz="3200" b="1" dirty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gray">
          <a:xfrm>
            <a:off x="-3175" y="65325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Silicon Controls, copyright </a:t>
            </a:r>
            <a:r>
              <a:rPr lang="en-US" sz="1000" dirty="0" smtClean="0">
                <a:solidFill>
                  <a:schemeClr val="bg1"/>
                </a:solidFill>
              </a:rPr>
              <a:t>2013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068388" y="2438400"/>
            <a:ext cx="777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2400" u="sng">
              <a:latin typeface="MetaNormal-ItalicExper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gray">
          <a:xfrm>
            <a:off x="7426325" y="65706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Commercial in confidence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84775" y="2349500"/>
            <a:ext cx="4367213" cy="2016125"/>
          </a:xfrm>
          <a:ln w="9525"/>
        </p:spPr>
        <p:txBody>
          <a:bodyPr lIns="0" tIns="5400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here to add text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184775" y="5229225"/>
            <a:ext cx="4367213" cy="792163"/>
          </a:xfrm>
          <a:ln w="6350" algn="ctr"/>
        </p:spPr>
        <p:txBody>
          <a:bodyPr lIns="0" tIns="0" rIns="0" bIns="0" anchor="ctr"/>
          <a:lstStyle>
            <a:lvl1pPr>
              <a:spcAft>
                <a:spcPct val="0"/>
              </a:spcAft>
              <a:buFontTx/>
              <a:buChar char="—"/>
              <a:defRPr b="0"/>
            </a:lvl1pPr>
          </a:lstStyle>
          <a:p>
            <a:r>
              <a:rPr lang="en-AU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2690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65100" y="571500"/>
            <a:ext cx="7643813" cy="642938"/>
          </a:xfrm>
          <a:prstGeom prst="rect">
            <a:avLst/>
          </a:prstGeom>
          <a:solidFill>
            <a:srgbClr val="00305C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65100" y="142875"/>
            <a:ext cx="7643813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  <a:defRPr/>
            </a:pPr>
            <a:endParaRPr lang="en-US">
              <a:latin typeface="LindeDaxPowerPoint" pitchFamily="34" charset="0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gray">
          <a:xfrm>
            <a:off x="182563" y="128588"/>
            <a:ext cx="755491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000" dirty="0"/>
              <a:t>GASLOG</a:t>
            </a:r>
          </a:p>
        </p:txBody>
      </p:sp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1068388" y="2438400"/>
            <a:ext cx="777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2400" u="sng">
              <a:latin typeface="MetaNormal-ItalicExpert"/>
            </a:endParaRPr>
          </a:p>
        </p:txBody>
      </p:sp>
      <p:pic>
        <p:nvPicPr>
          <p:cNvPr id="9" name="Picture 10" descr="SC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147638"/>
            <a:ext cx="1857375" cy="105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gray">
          <a:xfrm>
            <a:off x="211138" y="65325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Silicon Controls, copyright 2009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gray">
          <a:xfrm>
            <a:off x="7165975" y="65706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Commercial in confidence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50838" y="6381750"/>
            <a:ext cx="7186612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5FCD8826-9D11-47E2-9CE3-88344DC54BDE}" type="datetimeFigureOut">
              <a:rPr lang="en-US"/>
              <a:pPr>
                <a:defRPr/>
              </a:pPr>
              <a:t>2/24/2013</a:t>
            </a:fld>
            <a:r>
              <a:rPr lang="en-AU"/>
              <a:t>   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37450" y="6381750"/>
            <a:ext cx="2014538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A931050C-D3C9-48EB-AA51-4AEF23A0D19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62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65100" y="571500"/>
            <a:ext cx="7643813" cy="642938"/>
          </a:xfrm>
          <a:prstGeom prst="rect">
            <a:avLst/>
          </a:prstGeom>
          <a:solidFill>
            <a:srgbClr val="00305C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65100" y="142875"/>
            <a:ext cx="7643813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  <a:defRPr/>
            </a:pPr>
            <a:endParaRPr lang="en-US">
              <a:latin typeface="LindeDaxPowerPoint" pitchFamily="34" charset="0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gray">
          <a:xfrm>
            <a:off x="182563" y="128588"/>
            <a:ext cx="755491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000" dirty="0"/>
              <a:t>GASLOG</a:t>
            </a:r>
          </a:p>
        </p:txBody>
      </p:sp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068388" y="2438400"/>
            <a:ext cx="777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2400" u="sng">
              <a:latin typeface="MetaNormal-ItalicExpert"/>
            </a:endParaRPr>
          </a:p>
        </p:txBody>
      </p:sp>
      <p:pic>
        <p:nvPicPr>
          <p:cNvPr id="8" name="Picture 10" descr="SC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147638"/>
            <a:ext cx="1857375" cy="105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 userDrawn="1"/>
        </p:nvSpPr>
        <p:spPr bwMode="gray">
          <a:xfrm>
            <a:off x="211138" y="65325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Silicon Controls, copyright 2009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gray">
          <a:xfrm>
            <a:off x="7165975" y="65706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Commercial in confidence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10"/>
          <p:cNvSpPr>
            <a:spLocks noGrp="1" noChangeArrowheads="1"/>
          </p:cNvSpPr>
          <p:nvPr>
            <p:ph type="dt" sz="half" idx="10"/>
          </p:nvPr>
        </p:nvSpPr>
        <p:spPr>
          <a:xfrm>
            <a:off x="350838" y="6381750"/>
            <a:ext cx="7186612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64ED4F8A-403B-44FB-A0EF-2D8EABBDEB16}" type="datetimeFigureOut">
              <a:rPr lang="en-US"/>
              <a:pPr>
                <a:defRPr/>
              </a:pPr>
              <a:t>2/24/2013</a:t>
            </a:fld>
            <a:r>
              <a:rPr lang="en-AU"/>
              <a:t>   </a:t>
            </a:r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37450" y="6381750"/>
            <a:ext cx="2014538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FFC9555A-DF05-4013-B046-6C89E0BDAD7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0914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65100" y="571500"/>
            <a:ext cx="7643813" cy="642938"/>
          </a:xfrm>
          <a:prstGeom prst="rect">
            <a:avLst/>
          </a:prstGeom>
          <a:solidFill>
            <a:srgbClr val="00305C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65100" y="142875"/>
            <a:ext cx="7643813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  <a:defRPr/>
            </a:pPr>
            <a:endParaRPr lang="en-US">
              <a:latin typeface="LindeDaxPowerPoint" pitchFamily="34" charset="0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gray">
          <a:xfrm>
            <a:off x="182563" y="128588"/>
            <a:ext cx="755491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000" dirty="0"/>
              <a:t>GASLOG</a:t>
            </a:r>
          </a:p>
        </p:txBody>
      </p:sp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068388" y="2438400"/>
            <a:ext cx="777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2400" u="sng">
              <a:latin typeface="MetaNormal-ItalicExpert"/>
            </a:endParaRPr>
          </a:p>
        </p:txBody>
      </p:sp>
      <p:pic>
        <p:nvPicPr>
          <p:cNvPr id="8" name="Picture 10" descr="SC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147638"/>
            <a:ext cx="1857375" cy="105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 userDrawn="1"/>
        </p:nvSpPr>
        <p:spPr bwMode="gray">
          <a:xfrm>
            <a:off x="211138" y="65325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Silicon Controls, copyright 2009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gray">
          <a:xfrm>
            <a:off x="7165975" y="65706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Commercial in confidence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5363" y="404813"/>
            <a:ext cx="2363787" cy="595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404813"/>
            <a:ext cx="6938963" cy="595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10"/>
          <p:cNvSpPr>
            <a:spLocks noGrp="1" noChangeArrowheads="1"/>
          </p:cNvSpPr>
          <p:nvPr>
            <p:ph type="dt" sz="half" idx="10"/>
          </p:nvPr>
        </p:nvSpPr>
        <p:spPr>
          <a:xfrm>
            <a:off x="350838" y="6381750"/>
            <a:ext cx="7186612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89861458-22BF-4EC8-AB26-9752CCA5F5AB}" type="datetimeFigureOut">
              <a:rPr lang="en-US"/>
              <a:pPr>
                <a:defRPr/>
              </a:pPr>
              <a:t>2/24/2013</a:t>
            </a:fld>
            <a:r>
              <a:rPr lang="en-AU"/>
              <a:t>   </a:t>
            </a:r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37450" y="6381750"/>
            <a:ext cx="2014538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763E457A-F737-48C1-96C1-20110E8527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6999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65100" y="571500"/>
            <a:ext cx="7643813" cy="642938"/>
          </a:xfrm>
          <a:prstGeom prst="rect">
            <a:avLst/>
          </a:prstGeom>
          <a:solidFill>
            <a:srgbClr val="00305C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65100" y="142875"/>
            <a:ext cx="7643813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  <a:defRPr/>
            </a:pPr>
            <a:endParaRPr lang="en-US">
              <a:latin typeface="LindeDaxPowerPoint" pitchFamily="34" charset="0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gray">
          <a:xfrm>
            <a:off x="182563" y="128588"/>
            <a:ext cx="755491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000" dirty="0"/>
              <a:t>GASLOG</a:t>
            </a:r>
          </a:p>
        </p:txBody>
      </p:sp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1068388" y="2438400"/>
            <a:ext cx="777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2400" u="sng">
              <a:latin typeface="MetaNormal-ItalicExpert"/>
            </a:endParaRPr>
          </a:p>
        </p:txBody>
      </p:sp>
      <p:pic>
        <p:nvPicPr>
          <p:cNvPr id="9" name="Picture 10" descr="SC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147638"/>
            <a:ext cx="1857375" cy="105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gray">
          <a:xfrm>
            <a:off x="211138" y="65325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Silicon Controls, copyright 2009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gray">
          <a:xfrm>
            <a:off x="7165975" y="65706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Commercial in confidence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404813"/>
            <a:ext cx="734853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1463" y="1341438"/>
            <a:ext cx="4641850" cy="501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5713" y="1341438"/>
            <a:ext cx="4643437" cy="501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50838" y="6381750"/>
            <a:ext cx="7186612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E4655EAF-FE02-4B8F-9E4E-35405D06514D}" type="datetimeFigureOut">
              <a:rPr lang="en-US"/>
              <a:pPr>
                <a:defRPr/>
              </a:pPr>
              <a:t>2/24/2013</a:t>
            </a:fld>
            <a:r>
              <a:rPr lang="en-AU"/>
              <a:t>   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37450" y="6381750"/>
            <a:ext cx="2014538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4484C8CD-EE02-433C-A46A-E758197E58E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334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5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89" y="571500"/>
            <a:ext cx="7571736" cy="62525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08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A690-3E8F-4DBA-8E67-7E833B17BD82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C16D-7612-4736-9222-43409653D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73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4D57-51AE-46F7-931C-DC5CD0604561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3E0A1-CF78-4219-B6BC-B15C19187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94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C39D-1080-43A9-84F0-775F77B18ABC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6631F-C0E0-4F21-B69B-1478AF239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35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799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BEED-1840-48C7-84A5-BADDBEFCF09B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C252-D151-4C25-8674-B550EC7B5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3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876" y="1916832"/>
            <a:ext cx="7643813" cy="6254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6A6B-C2DA-42EB-BBC9-E24C2491EC3B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0E38-3321-4F1E-95A7-49B217032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00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7B58-66B1-440C-BD6C-7A0FB1DA6E9F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A68CB-F49A-428D-B7D3-05DDDEAC3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47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8801-4C2F-4953-BB7B-1B4D94B49565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0AA4-D05B-4DF7-942D-C8304C8B1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37651-BFD5-4010-B9FE-B0D2242529F9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AF561-6E6D-4061-BB18-AC7952CCE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7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C7010-8041-47B6-B605-A047203043C8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7CAB5-B599-4D40-9CAF-AE1EE500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04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B36C-94AE-425A-91FC-EA8FC27DAA45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BE33-5FF6-455D-B886-07A347F3A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44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4638"/>
            <a:ext cx="22272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25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3020-DEB0-40F1-8573-58E5F765BC96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1B8C1-FB57-44A3-BF70-769CF8314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7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65100" y="571500"/>
            <a:ext cx="7643813" cy="642938"/>
          </a:xfrm>
          <a:prstGeom prst="rect">
            <a:avLst/>
          </a:prstGeom>
          <a:solidFill>
            <a:srgbClr val="00305C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65100" y="142875"/>
            <a:ext cx="7643813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  <a:defRPr/>
            </a:pPr>
            <a:endParaRPr lang="en-US">
              <a:latin typeface="LindeDaxPowerPoint" pitchFamily="34" charset="0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gray">
          <a:xfrm>
            <a:off x="182563" y="128588"/>
            <a:ext cx="755491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000" dirty="0"/>
              <a:t>GASLOG </a:t>
            </a:r>
          </a:p>
        </p:txBody>
      </p:sp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068388" y="2438400"/>
            <a:ext cx="777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2400" u="sng">
              <a:latin typeface="MetaNormal-ItalicExpert"/>
            </a:endParaRPr>
          </a:p>
        </p:txBody>
      </p:sp>
      <p:pic>
        <p:nvPicPr>
          <p:cNvPr id="8" name="Picture 10" descr="SC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147638"/>
            <a:ext cx="1857375" cy="105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 userDrawn="1"/>
        </p:nvSpPr>
        <p:spPr bwMode="gray">
          <a:xfrm>
            <a:off x="211138" y="65325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Silicon Controls, copyright 2009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gray">
          <a:xfrm>
            <a:off x="7165975" y="65706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Commercial in confidence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 noChangeArrowheads="1"/>
          </p:cNvSpPr>
          <p:nvPr>
            <p:ph type="dt" sz="half" idx="10"/>
          </p:nvPr>
        </p:nvSpPr>
        <p:spPr>
          <a:xfrm>
            <a:off x="350838" y="6381750"/>
            <a:ext cx="7186612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D4913C5E-A013-4C24-AE48-2C8EB687BA57}" type="datetimeFigureOut">
              <a:rPr lang="en-US"/>
              <a:pPr>
                <a:defRPr/>
              </a:pPr>
              <a:t>2/24/2013</a:t>
            </a:fld>
            <a:r>
              <a:rPr lang="en-AU"/>
              <a:t>   </a:t>
            </a:r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37450" y="6381750"/>
            <a:ext cx="2014538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BA579E21-4F23-4936-B54A-DF7F75E45B6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96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65100" y="571500"/>
            <a:ext cx="7643813" cy="642938"/>
          </a:xfrm>
          <a:prstGeom prst="rect">
            <a:avLst/>
          </a:prstGeom>
          <a:solidFill>
            <a:srgbClr val="00305C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65100" y="142875"/>
            <a:ext cx="7643813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  <a:defRPr/>
            </a:pPr>
            <a:endParaRPr lang="en-US">
              <a:latin typeface="LindeDaxPowerPoint" pitchFamily="34" charset="0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gray">
          <a:xfrm>
            <a:off x="182563" y="128588"/>
            <a:ext cx="755491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000" dirty="0"/>
              <a:t>GASLOG</a:t>
            </a:r>
          </a:p>
        </p:txBody>
      </p:sp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1068388" y="2438400"/>
            <a:ext cx="777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2400" u="sng">
              <a:latin typeface="MetaNormal-ItalicExpert"/>
            </a:endParaRPr>
          </a:p>
        </p:txBody>
      </p:sp>
      <p:pic>
        <p:nvPicPr>
          <p:cNvPr id="9" name="Picture 10" descr="SC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147638"/>
            <a:ext cx="1857375" cy="105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gray">
          <a:xfrm>
            <a:off x="211138" y="65325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Silicon Controls, copyright 2009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gray">
          <a:xfrm>
            <a:off x="7165975" y="65706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Commercial in confidence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463" y="1341438"/>
            <a:ext cx="464185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5713" y="1341438"/>
            <a:ext cx="4643437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50838" y="6381750"/>
            <a:ext cx="7186612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522CF6A9-E237-4C8D-9AAB-FECB7F342990}" type="datetimeFigureOut">
              <a:rPr lang="en-US"/>
              <a:pPr>
                <a:defRPr/>
              </a:pPr>
              <a:t>2/24/2013</a:t>
            </a:fld>
            <a:r>
              <a:rPr lang="en-AU"/>
              <a:t>   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37450" y="6381750"/>
            <a:ext cx="2014538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FE999CE1-434A-4468-9A3A-4ACE4ADE967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576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165100" y="571500"/>
            <a:ext cx="7643813" cy="642938"/>
          </a:xfrm>
          <a:prstGeom prst="rect">
            <a:avLst/>
          </a:prstGeom>
          <a:solidFill>
            <a:srgbClr val="00305C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65100" y="142875"/>
            <a:ext cx="7643813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  <a:defRPr/>
            </a:pPr>
            <a:endParaRPr lang="en-US">
              <a:latin typeface="LindeDaxPowerPoint" pitchFamily="34" charset="0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gray">
          <a:xfrm>
            <a:off x="182563" y="128588"/>
            <a:ext cx="7554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000" dirty="0"/>
              <a:t>GASLOG</a:t>
            </a:r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1068388" y="2438400"/>
            <a:ext cx="777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2400" u="sng">
              <a:latin typeface="MetaNormal-ItalicExpert"/>
            </a:endParaRPr>
          </a:p>
        </p:txBody>
      </p:sp>
      <p:pic>
        <p:nvPicPr>
          <p:cNvPr id="11" name="Picture 18" descr="SC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147638"/>
            <a:ext cx="1857375" cy="105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 userDrawn="1"/>
        </p:nvSpPr>
        <p:spPr bwMode="gray">
          <a:xfrm>
            <a:off x="211138" y="65325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Silicon Controls, copyright 2009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gray">
          <a:xfrm>
            <a:off x="7165975" y="65706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Commercial in confidence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r>
              <a:rPr lang="en-US" dirty="0" err="1" smtClean="0"/>
              <a:t>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50838" y="6381750"/>
            <a:ext cx="7186612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28CDE2B4-37F8-4802-9C67-5A78B08E135A}" type="datetimeFigureOut">
              <a:rPr lang="en-US"/>
              <a:pPr>
                <a:defRPr/>
              </a:pPr>
              <a:t>2/24/2013</a:t>
            </a:fld>
            <a:r>
              <a:rPr lang="en-AU"/>
              <a:t>   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37450" y="6381750"/>
            <a:ext cx="2014538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AE1B9C68-A6CF-45E1-8FCD-B92774A1B74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287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165100" y="571500"/>
            <a:ext cx="7643813" cy="642938"/>
          </a:xfrm>
          <a:prstGeom prst="rect">
            <a:avLst/>
          </a:prstGeom>
          <a:solidFill>
            <a:srgbClr val="00305C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65100" y="142875"/>
            <a:ext cx="7643813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  <a:defRPr/>
            </a:pPr>
            <a:endParaRPr lang="en-US">
              <a:latin typeface="LindeDaxPowerPoint" pitchFamily="34" charset="0"/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gray">
          <a:xfrm>
            <a:off x="182563" y="128588"/>
            <a:ext cx="755491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000" dirty="0"/>
              <a:t>GASLOG and Digital Logistics </a:t>
            </a: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068388" y="2438400"/>
            <a:ext cx="777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2400" u="sng">
              <a:latin typeface="MetaNormal-ItalicExpert"/>
            </a:endParaRPr>
          </a:p>
        </p:txBody>
      </p:sp>
      <p:pic>
        <p:nvPicPr>
          <p:cNvPr id="7" name="Picture 10" descr="SC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147638"/>
            <a:ext cx="1857375" cy="105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"/>
          <p:cNvSpPr txBox="1">
            <a:spLocks noChangeArrowheads="1"/>
          </p:cNvSpPr>
          <p:nvPr userDrawn="1"/>
        </p:nvSpPr>
        <p:spPr bwMode="gray">
          <a:xfrm>
            <a:off x="211138" y="65325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Silicon Controls, copyright 2011</a:t>
            </a:r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gray">
          <a:xfrm>
            <a:off x="7165975" y="65706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Commercial in confidence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50838" y="6381750"/>
            <a:ext cx="7186612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E9F10F54-7D7A-4BA6-94AC-8A8ABA82F241}" type="datetimeFigureOut">
              <a:rPr lang="en-US"/>
              <a:pPr>
                <a:defRPr/>
              </a:pPr>
              <a:t>2/24/2013</a:t>
            </a:fld>
            <a:r>
              <a:rPr lang="en-AU" dirty="0"/>
              <a:t>   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37450" y="6381750"/>
            <a:ext cx="2014538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3E667896-E88B-4448-9A53-4DA84CD4401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61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165100" y="571500"/>
            <a:ext cx="7643813" cy="642938"/>
          </a:xfrm>
          <a:prstGeom prst="rect">
            <a:avLst/>
          </a:prstGeom>
          <a:solidFill>
            <a:srgbClr val="00305C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65100" y="142875"/>
            <a:ext cx="7643813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  <a:defRPr/>
            </a:pPr>
            <a:endParaRPr lang="en-US">
              <a:latin typeface="LindeDaxPowerPoint" pitchFamily="34" charset="0"/>
              <a:cs typeface="+mn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gray">
          <a:xfrm>
            <a:off x="182563" y="128588"/>
            <a:ext cx="755491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000" dirty="0"/>
              <a:t>GASLOG</a:t>
            </a:r>
          </a:p>
        </p:txBody>
      </p:sp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068388" y="2438400"/>
            <a:ext cx="777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2400" u="sng">
              <a:latin typeface="MetaNormal-ItalicExpert"/>
            </a:endParaRPr>
          </a:p>
        </p:txBody>
      </p:sp>
      <p:pic>
        <p:nvPicPr>
          <p:cNvPr id="6" name="Picture 10" descr="SC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147638"/>
            <a:ext cx="1857375" cy="105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 userDrawn="1"/>
        </p:nvSpPr>
        <p:spPr bwMode="gray">
          <a:xfrm>
            <a:off x="211138" y="65325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Silicon Controls, copyright 2009</a:t>
            </a:r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gray">
          <a:xfrm>
            <a:off x="7165975" y="65706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Commercial in confidence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50838" y="6381750"/>
            <a:ext cx="7186612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041A419C-F7E9-4236-8959-1F064CA6F1CF}" type="datetimeFigureOut">
              <a:rPr lang="en-US"/>
              <a:pPr>
                <a:defRPr/>
              </a:pPr>
              <a:t>2/24/2013</a:t>
            </a:fld>
            <a:r>
              <a:rPr lang="en-AU"/>
              <a:t>   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37450" y="6381750"/>
            <a:ext cx="2014538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2E220776-EDC5-4FDE-8F3C-483AD6A6062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551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65100" y="571500"/>
            <a:ext cx="7643813" cy="642938"/>
          </a:xfrm>
          <a:prstGeom prst="rect">
            <a:avLst/>
          </a:prstGeom>
          <a:solidFill>
            <a:srgbClr val="00305C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65100" y="142875"/>
            <a:ext cx="7643813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  <a:defRPr/>
            </a:pPr>
            <a:endParaRPr lang="en-US">
              <a:latin typeface="LindeDaxPowerPoint" pitchFamily="34" charset="0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gray">
          <a:xfrm>
            <a:off x="182563" y="128588"/>
            <a:ext cx="755491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000" dirty="0"/>
              <a:t>GASLOG</a:t>
            </a:r>
          </a:p>
        </p:txBody>
      </p:sp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1068388" y="2438400"/>
            <a:ext cx="777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2400" u="sng">
              <a:latin typeface="MetaNormal-ItalicExpert"/>
            </a:endParaRPr>
          </a:p>
        </p:txBody>
      </p:sp>
      <p:pic>
        <p:nvPicPr>
          <p:cNvPr id="9" name="Picture 10" descr="SC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147638"/>
            <a:ext cx="1857375" cy="105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gray">
          <a:xfrm>
            <a:off x="211138" y="65325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Silicon Controls, copyright 2009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gray">
          <a:xfrm>
            <a:off x="7165975" y="65706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Commercial in confidence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50838" y="6381750"/>
            <a:ext cx="7186612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927892D8-6BCF-46C7-A694-635790D15BB4}" type="datetimeFigureOut">
              <a:rPr lang="en-US"/>
              <a:pPr>
                <a:defRPr/>
              </a:pPr>
              <a:t>2/24/2013</a:t>
            </a:fld>
            <a:r>
              <a:rPr lang="en-AU"/>
              <a:t>   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37450" y="6381750"/>
            <a:ext cx="2014538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95EEB0D0-17E8-4BB8-B65A-EBDBDC4A0D9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197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165100" y="571500"/>
            <a:ext cx="7643813" cy="630238"/>
          </a:xfrm>
          <a:prstGeom prst="rect">
            <a:avLst/>
          </a:prstGeom>
          <a:solidFill>
            <a:srgbClr val="00305C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165100" y="142875"/>
            <a:ext cx="7643813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82800" rIns="90000" bIns="46800"/>
          <a:lstStyle/>
          <a:p>
            <a:pPr>
              <a:lnSpc>
                <a:spcPct val="110000"/>
              </a:lnSpc>
              <a:defRPr/>
            </a:pPr>
            <a:endParaRPr lang="en-US">
              <a:latin typeface="LindeDaxPowerPoint" pitchFamily="34" charset="0"/>
              <a:cs typeface="+mn-cs"/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165100" y="571500"/>
            <a:ext cx="76438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6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here to add title</a:t>
            </a:r>
          </a:p>
        </p:txBody>
      </p:sp>
      <p:sp>
        <p:nvSpPr>
          <p:cNvPr id="53254" name="Text Box 6"/>
          <p:cNvSpPr txBox="1">
            <a:spLocks noChangeArrowheads="1"/>
          </p:cNvSpPr>
          <p:nvPr userDrawn="1"/>
        </p:nvSpPr>
        <p:spPr bwMode="gray">
          <a:xfrm>
            <a:off x="182563" y="128588"/>
            <a:ext cx="7554912" cy="4694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2000" dirty="0" smtClean="0">
                <a:cs typeface="+mn-cs"/>
              </a:rPr>
              <a:t>GASLOG</a:t>
            </a:r>
            <a:r>
              <a:rPr lang="en-US" sz="2000" baseline="0" dirty="0" smtClean="0">
                <a:cs typeface="+mn-cs"/>
              </a:rPr>
              <a:t> Program Management</a:t>
            </a:r>
            <a:endParaRPr lang="en-US" sz="2000" dirty="0">
              <a:cs typeface="+mn-cs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100" y="1357313"/>
            <a:ext cx="9437688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1031" name="Text Box 13"/>
          <p:cNvSpPr txBox="1">
            <a:spLocks noChangeArrowheads="1"/>
          </p:cNvSpPr>
          <p:nvPr userDrawn="1"/>
        </p:nvSpPr>
        <p:spPr bwMode="auto">
          <a:xfrm>
            <a:off x="1068388" y="2438400"/>
            <a:ext cx="777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AU" sz="2400" u="sng">
              <a:latin typeface="MetaNormal-ItalicExpert"/>
            </a:endParaRPr>
          </a:p>
        </p:txBody>
      </p:sp>
      <p:pic>
        <p:nvPicPr>
          <p:cNvPr id="1032" name="Picture 10" descr="SC Logo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147638"/>
            <a:ext cx="1869011" cy="1060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 Box 10"/>
          <p:cNvSpPr txBox="1">
            <a:spLocks noChangeArrowheads="1"/>
          </p:cNvSpPr>
          <p:nvPr userDrawn="1"/>
        </p:nvSpPr>
        <p:spPr bwMode="gray">
          <a:xfrm>
            <a:off x="211138" y="65325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 dirty="0"/>
              <a:t>Silicon Controls, copyright </a:t>
            </a:r>
            <a:r>
              <a:rPr lang="en-US" sz="1000" dirty="0" smtClean="0"/>
              <a:t>2013</a:t>
            </a:r>
            <a:endParaRPr lang="en-US" sz="1000" dirty="0"/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gray">
          <a:xfrm>
            <a:off x="7165975" y="6570663"/>
            <a:ext cx="24542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2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1000"/>
              <a:t>Commercial in confidence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14" r:id="rId2"/>
    <p:sldLayoutId id="2147484115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16" r:id="rId14"/>
    <p:sldLayoutId id="2147484139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LindeDaxPowerPoint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LindeDaxPowerPoint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LindeDaxPowerPoint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LindeDaxPowerPoint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9pPr>
    </p:titleStyle>
    <p:bodyStyle>
      <a:lvl1pPr marL="357188" indent="-357188" algn="l" rtl="0" eaLnBrk="0" fontAlgn="base" hangingPunct="0">
        <a:lnSpc>
          <a:spcPct val="110000"/>
        </a:lnSpc>
        <a:spcBef>
          <a:spcPct val="0"/>
        </a:spcBef>
        <a:spcAft>
          <a:spcPct val="3000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898525" indent="-361950" algn="l" rtl="0" eaLnBrk="0" fontAlgn="base" hangingPunct="0">
        <a:lnSpc>
          <a:spcPct val="110000"/>
        </a:lnSpc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2pPr>
      <a:lvl3pPr marL="1457325" indent="-379413" algn="l" rtl="0" eaLnBrk="0" fontAlgn="base" hangingPunct="0">
        <a:lnSpc>
          <a:spcPct val="110000"/>
        </a:lnSpc>
        <a:spcBef>
          <a:spcPct val="0"/>
        </a:spcBef>
        <a:spcAft>
          <a:spcPct val="30000"/>
        </a:spcAft>
        <a:buFont typeface="LindeDaxPowerPoint"/>
        <a:buChar char="—"/>
        <a:defRPr sz="1400">
          <a:solidFill>
            <a:schemeClr val="tx1"/>
          </a:solidFill>
          <a:latin typeface="+mn-lt"/>
        </a:defRPr>
      </a:lvl3pPr>
      <a:lvl4pPr marL="2014538" indent="-377825" algn="l" rtl="0" eaLnBrk="0" fontAlgn="base" hangingPunct="0">
        <a:lnSpc>
          <a:spcPct val="110000"/>
        </a:lnSpc>
        <a:spcBef>
          <a:spcPct val="0"/>
        </a:spcBef>
        <a:spcAft>
          <a:spcPct val="30000"/>
        </a:spcAft>
        <a:buFont typeface="Times New Roman" pitchFamily="18" charset="0"/>
        <a:buChar char="−"/>
        <a:defRPr sz="1400">
          <a:solidFill>
            <a:schemeClr val="tx1"/>
          </a:solidFill>
          <a:latin typeface="+mn-lt"/>
        </a:defRPr>
      </a:lvl4pPr>
      <a:lvl5pPr marL="2571750" indent="-377825" algn="l" rtl="0" eaLnBrk="0" fontAlgn="base" hangingPunct="0">
        <a:lnSpc>
          <a:spcPct val="110000"/>
        </a:lnSpc>
        <a:spcBef>
          <a:spcPct val="0"/>
        </a:spcBef>
        <a:spcAft>
          <a:spcPct val="30000"/>
        </a:spcAft>
        <a:buChar char="o"/>
        <a:defRPr sz="1400">
          <a:solidFill>
            <a:schemeClr val="tx1"/>
          </a:solidFill>
          <a:latin typeface="+mn-lt"/>
        </a:defRPr>
      </a:lvl5pPr>
      <a:lvl6pPr marL="3028950" indent="-377825" algn="l" rtl="0" fontAlgn="base">
        <a:lnSpc>
          <a:spcPct val="110000"/>
        </a:lnSpc>
        <a:spcBef>
          <a:spcPct val="0"/>
        </a:spcBef>
        <a:spcAft>
          <a:spcPct val="30000"/>
        </a:spcAft>
        <a:buChar char="o"/>
        <a:defRPr sz="1400">
          <a:solidFill>
            <a:schemeClr val="tx1"/>
          </a:solidFill>
          <a:latin typeface="+mn-lt"/>
        </a:defRPr>
      </a:lvl6pPr>
      <a:lvl7pPr marL="3486150" indent="-377825" algn="l" rtl="0" fontAlgn="base">
        <a:lnSpc>
          <a:spcPct val="110000"/>
        </a:lnSpc>
        <a:spcBef>
          <a:spcPct val="0"/>
        </a:spcBef>
        <a:spcAft>
          <a:spcPct val="30000"/>
        </a:spcAft>
        <a:buChar char="o"/>
        <a:defRPr sz="1400">
          <a:solidFill>
            <a:schemeClr val="tx1"/>
          </a:solidFill>
          <a:latin typeface="+mn-lt"/>
        </a:defRPr>
      </a:lvl7pPr>
      <a:lvl8pPr marL="3943350" indent="-377825" algn="l" rtl="0" fontAlgn="base">
        <a:lnSpc>
          <a:spcPct val="110000"/>
        </a:lnSpc>
        <a:spcBef>
          <a:spcPct val="0"/>
        </a:spcBef>
        <a:spcAft>
          <a:spcPct val="30000"/>
        </a:spcAft>
        <a:buChar char="o"/>
        <a:defRPr sz="1400">
          <a:solidFill>
            <a:schemeClr val="tx1"/>
          </a:solidFill>
          <a:latin typeface="+mn-lt"/>
        </a:defRPr>
      </a:lvl8pPr>
      <a:lvl9pPr marL="4400550" indent="-377825" algn="l" rtl="0" fontAlgn="base">
        <a:lnSpc>
          <a:spcPct val="110000"/>
        </a:lnSpc>
        <a:spcBef>
          <a:spcPct val="0"/>
        </a:spcBef>
        <a:spcAft>
          <a:spcPct val="30000"/>
        </a:spcAft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2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22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09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1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0700287E-F211-4F25-A431-789143094A73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2963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1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713" y="6356350"/>
            <a:ext cx="2309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1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LindeDaxPowerPoint" pitchFamily="34" charset="0"/>
                <a:cs typeface="+mn-cs"/>
              </a:defRPr>
            </a:lvl1pPr>
          </a:lstStyle>
          <a:p>
            <a:pPr>
              <a:defRPr/>
            </a:pPr>
            <a:fld id="{197817AE-45E4-4A0B-A05D-122E744BA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11550" y="3500438"/>
            <a:ext cx="6083300" cy="1214437"/>
          </a:xfrm>
        </p:spPr>
        <p:txBody>
          <a:bodyPr lIns="0" tIns="54000"/>
          <a:lstStyle/>
          <a:p>
            <a:pPr algn="r" eaLnBrk="1" hangingPunct="1"/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AU" sz="3200" b="1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23220" y="3229868"/>
            <a:ext cx="6390946" cy="93662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b="1" dirty="0" smtClean="0"/>
              <a:t>The Road to 65% Average Fill</a:t>
            </a:r>
            <a:br>
              <a:rPr lang="en-US" sz="3200" b="1" dirty="0" smtClean="0"/>
            </a:br>
            <a:r>
              <a:rPr lang="en-US" sz="3200" b="1" dirty="0" smtClean="0"/>
              <a:t>GLOTEC, Mexico City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000" b="1" dirty="0" smtClean="0"/>
              <a:t>March 2013</a:t>
            </a:r>
            <a:endParaRPr lang="en-AU" sz="2000" b="1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75548" y="5517232"/>
            <a:ext cx="3448050" cy="948630"/>
          </a:xfrm>
        </p:spPr>
        <p:txBody>
          <a:bodyPr tIns="54000" anchor="t"/>
          <a:lstStyle/>
          <a:p>
            <a:pPr algn="r" eaLnBrk="1" hangingPunct="1">
              <a:buFontTx/>
              <a:buNone/>
              <a:defRPr/>
            </a:pPr>
            <a:r>
              <a:rPr lang="en-A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Brian Kline</a:t>
            </a:r>
          </a:p>
          <a:p>
            <a:pPr algn="r" eaLnBrk="1" hangingPunct="1">
              <a:buFontTx/>
              <a:buNone/>
              <a:defRPr/>
            </a:pPr>
            <a:r>
              <a:rPr lang="en-A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360.635.3496</a:t>
            </a:r>
          </a:p>
          <a:p>
            <a:pPr algn="r" eaLnBrk="1" hangingPunct="1">
              <a:buFontTx/>
              <a:buNone/>
              <a:defRPr/>
            </a:pPr>
            <a:r>
              <a:rPr lang="en-A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briank@siliconcontrols.com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" y="3933056"/>
            <a:ext cx="4477353" cy="21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75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2359124" y="2034036"/>
            <a:ext cx="5631408" cy="414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365125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</a:pPr>
            <a:r>
              <a:rPr lang="en-US" sz="2000" b="1" dirty="0" smtClean="0">
                <a:latin typeface="Calibri" pitchFamily="34" charset="0"/>
              </a:rPr>
              <a:t>Program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LindeDaxPowerPoint"/>
              <a:buAutoNum type="arabicPeriod"/>
            </a:pPr>
            <a:r>
              <a:rPr lang="en-US" sz="2000" dirty="0" smtClean="0">
                <a:latin typeface="Calibri" pitchFamily="34" charset="0"/>
              </a:rPr>
              <a:t>Deployed 50,000+ tank monitors over 5 years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LindeDaxPowerPoint"/>
              <a:buAutoNum type="arabicPeriod"/>
            </a:pPr>
            <a:r>
              <a:rPr lang="en-US" sz="2000" dirty="0" smtClean="0">
                <a:latin typeface="Calibri" pitchFamily="34" charset="0"/>
              </a:rPr>
              <a:t>Improved integration with ERP, Scheduling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LindeDaxPowerPoint"/>
              <a:buAutoNum type="arabicPeriod"/>
            </a:pPr>
            <a:r>
              <a:rPr lang="en-US" sz="2000" dirty="0" smtClean="0">
                <a:latin typeface="Calibri" pitchFamily="34" charset="0"/>
              </a:rPr>
              <a:t>Deployed </a:t>
            </a:r>
            <a:r>
              <a:rPr lang="en-US" sz="2000" dirty="0">
                <a:latin typeface="Calibri" pitchFamily="34" charset="0"/>
              </a:rPr>
              <a:t>r</a:t>
            </a:r>
            <a:r>
              <a:rPr lang="en-US" sz="2000" dirty="0" smtClean="0">
                <a:latin typeface="Calibri" pitchFamily="34" charset="0"/>
              </a:rPr>
              <a:t>outing &amp; truck computing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LindeDaxPowerPoint"/>
              <a:buAutoNum type="arabicPeriod"/>
            </a:pPr>
            <a:r>
              <a:rPr lang="en-US" sz="2000" dirty="0" smtClean="0">
                <a:latin typeface="Calibri" pitchFamily="34" charset="0"/>
              </a:rPr>
              <a:t>Drove operational change management program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</a:pPr>
            <a:r>
              <a:rPr lang="en-US" sz="2000" b="1" dirty="0" smtClean="0">
                <a:latin typeface="Calibri" pitchFamily="34" charset="0"/>
              </a:rPr>
              <a:t>Results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LindeDaxPowerPoint"/>
              <a:buAutoNum type="arabicPeriod"/>
            </a:pPr>
            <a:r>
              <a:rPr lang="en-US" sz="2000" dirty="0" smtClean="0">
                <a:latin typeface="Calibri" pitchFamily="34" charset="0"/>
              </a:rPr>
              <a:t>Reduced delivery trucks by 27% in same period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LindeDaxPowerPoint"/>
              <a:buAutoNum type="arabicPeriod"/>
            </a:pPr>
            <a:r>
              <a:rPr lang="en-US" sz="2000" dirty="0" smtClean="0">
                <a:latin typeface="Calibri" pitchFamily="34" charset="0"/>
              </a:rPr>
              <a:t>10% (42,000) fewer deliveries per year 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LindeDaxPowerPoint"/>
              <a:buAutoNum type="arabicPeriod"/>
            </a:pPr>
            <a:r>
              <a:rPr lang="en-US" sz="2000" dirty="0" smtClean="0">
                <a:latin typeface="Calibri" pitchFamily="34" charset="0"/>
              </a:rPr>
              <a:t>Yearly reduction of 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1,000,000 miles</a:t>
            </a:r>
            <a:endParaRPr lang="en-US" sz="2000" dirty="0">
              <a:latin typeface="Calibri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Font typeface="LindeDaxPowerPoint"/>
              <a:buAutoNum type="arabicPeriod"/>
            </a:pPr>
            <a:r>
              <a:rPr lang="en-US" sz="2000" dirty="0" smtClean="0">
                <a:latin typeface="Calibri" pitchFamily="34" charset="0"/>
              </a:rPr>
              <a:t>Run outs down from </a:t>
            </a:r>
            <a:r>
              <a:rPr lang="en-US" sz="2000" dirty="0">
                <a:latin typeface="Calibri" pitchFamily="34" charset="0"/>
              </a:rPr>
              <a:t>4,500/year to </a:t>
            </a:r>
            <a:r>
              <a:rPr lang="en-US" sz="2000" dirty="0" smtClean="0">
                <a:latin typeface="Calibri" pitchFamily="34" charset="0"/>
              </a:rPr>
              <a:t>&lt; 1,000/year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  <a:buFont typeface="LindeDaxPowerPoint"/>
              <a:buAutoNum type="arabicPeriod"/>
            </a:pPr>
            <a:r>
              <a:rPr lang="en-US" sz="2000" dirty="0" smtClean="0">
                <a:latin typeface="Calibri" pitchFamily="34" charset="0"/>
              </a:rPr>
              <a:t>From 14,000 </a:t>
            </a:r>
            <a:r>
              <a:rPr lang="en-US" sz="2000" dirty="0">
                <a:latin typeface="Calibri" pitchFamily="34" charset="0"/>
              </a:rPr>
              <a:t>fixed day delivery </a:t>
            </a:r>
            <a:r>
              <a:rPr lang="en-US" sz="2000" dirty="0" smtClean="0">
                <a:latin typeface="Calibri" pitchFamily="34" charset="0"/>
              </a:rPr>
              <a:t>to </a:t>
            </a:r>
            <a:r>
              <a:rPr lang="en-US" sz="2000" dirty="0">
                <a:latin typeface="Calibri" pitchFamily="34" charset="0"/>
              </a:rPr>
              <a:t>3000 </a:t>
            </a:r>
            <a:endParaRPr lang="en-US" sz="2000" b="1" u="sng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  <a:buFont typeface="LindeDaxPowerPoint"/>
              <a:buAutoNum type="arabicPeriod"/>
            </a:pPr>
            <a:endParaRPr lang="en-US" dirty="0">
              <a:latin typeface="Calibri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Font typeface="LindeDaxPowerPoint"/>
              <a:buAutoNum type="arabicPeriod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270892" y="2780928"/>
            <a:ext cx="14400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305C"/>
                </a:solidFill>
                <a:latin typeface="Calibri" pitchFamily="34" charset="0"/>
              </a:rPr>
              <a:t>Average </a:t>
            </a:r>
            <a:r>
              <a:rPr lang="en-US" sz="2000" b="1" dirty="0" smtClean="0">
                <a:solidFill>
                  <a:srgbClr val="00305C"/>
                </a:solidFill>
                <a:latin typeface="Calibri" pitchFamily="34" charset="0"/>
              </a:rPr>
              <a:t>fill 52%</a:t>
            </a:r>
            <a:endParaRPr lang="en-US" sz="2000" b="1" dirty="0">
              <a:solidFill>
                <a:srgbClr val="00305C"/>
              </a:solidFill>
              <a:latin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2" t="50000" r="6129" b="29880"/>
          <a:stretch/>
        </p:blipFill>
        <p:spPr bwMode="auto">
          <a:xfrm>
            <a:off x="270892" y="1501412"/>
            <a:ext cx="1344621" cy="127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Magnetic Disk 25"/>
          <p:cNvSpPr>
            <a:spLocks noChangeArrowheads="1"/>
          </p:cNvSpPr>
          <p:nvPr/>
        </p:nvSpPr>
        <p:spPr bwMode="auto">
          <a:xfrm>
            <a:off x="8456613" y="3751263"/>
            <a:ext cx="925512" cy="712787"/>
          </a:xfrm>
          <a:prstGeom prst="flowChartMagneticDisk">
            <a:avLst/>
          </a:prstGeom>
          <a:solidFill>
            <a:schemeClr val="tx1">
              <a:lumMod val="25000"/>
              <a:lumOff val="75000"/>
            </a:schemeClr>
          </a:solidFill>
          <a:ln w="25400" algn="ctr">
            <a:solidFill>
              <a:srgbClr val="00305C"/>
            </a:solidFill>
            <a:round/>
            <a:headEnd/>
            <a:tailEnd/>
          </a:ln>
        </p:spPr>
        <p:txBody>
          <a:bodyPr wrap="none" lIns="90000" tIns="82800" rIns="90000" bIns="46800"/>
          <a:lstStyle/>
          <a:p>
            <a:pPr algn="ctr">
              <a:lnSpc>
                <a:spcPct val="100000"/>
              </a:lnSpc>
              <a:defRPr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ERP &amp; </a:t>
            </a:r>
          </a:p>
          <a:p>
            <a:pPr algn="ctr">
              <a:lnSpc>
                <a:spcPct val="100000"/>
              </a:lnSpc>
              <a:defRPr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forecasting </a:t>
            </a:r>
          </a:p>
        </p:txBody>
      </p:sp>
      <p:sp>
        <p:nvSpPr>
          <p:cNvPr id="10" name="Flowchart: Magnetic Disk 25"/>
          <p:cNvSpPr>
            <a:spLocks noChangeArrowheads="1"/>
          </p:cNvSpPr>
          <p:nvPr/>
        </p:nvSpPr>
        <p:spPr bwMode="auto">
          <a:xfrm>
            <a:off x="8456613" y="3284538"/>
            <a:ext cx="925512" cy="712787"/>
          </a:xfrm>
          <a:prstGeom prst="flowChartMagneticDisk">
            <a:avLst/>
          </a:prstGeom>
          <a:solidFill>
            <a:schemeClr val="tx1">
              <a:lumMod val="25000"/>
              <a:lumOff val="75000"/>
            </a:schemeClr>
          </a:solidFill>
          <a:ln w="25400" algn="ctr">
            <a:solidFill>
              <a:srgbClr val="00305C"/>
            </a:solidFill>
            <a:round/>
            <a:headEnd/>
            <a:tailEnd/>
          </a:ln>
        </p:spPr>
        <p:txBody>
          <a:bodyPr wrap="none" lIns="90000" tIns="82800" rIns="90000" bIns="46800"/>
          <a:lstStyle/>
          <a:p>
            <a:pPr algn="ctr">
              <a:lnSpc>
                <a:spcPct val="100000"/>
              </a:lnSpc>
              <a:defRPr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Routing &amp; </a:t>
            </a:r>
          </a:p>
          <a:p>
            <a:pPr algn="ctr">
              <a:lnSpc>
                <a:spcPct val="100000"/>
              </a:lnSpc>
              <a:defRPr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scheduling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505825" y="5949950"/>
            <a:ext cx="75088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owchart: Magnetic Disk 25"/>
          <p:cNvSpPr>
            <a:spLocks noChangeArrowheads="1"/>
          </p:cNvSpPr>
          <p:nvPr/>
        </p:nvSpPr>
        <p:spPr bwMode="auto">
          <a:xfrm>
            <a:off x="8456613" y="4805363"/>
            <a:ext cx="925512" cy="711200"/>
          </a:xfrm>
          <a:prstGeom prst="flowChartMagneticDisk">
            <a:avLst/>
          </a:prstGeom>
          <a:solidFill>
            <a:srgbClr val="AC9686"/>
          </a:solidFill>
          <a:ln w="25400" algn="ctr">
            <a:solidFill>
              <a:srgbClr val="00305C"/>
            </a:solidFill>
            <a:round/>
            <a:headEnd/>
            <a:tailEnd/>
          </a:ln>
        </p:spPr>
        <p:txBody>
          <a:bodyPr wrap="none" lIns="90000" tIns="82800" rIns="90000" bIns="46800"/>
          <a:lstStyle/>
          <a:p>
            <a:pPr algn="ctr"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Calibri" pitchFamily="34" charset="0"/>
              </a:rPr>
              <a:t>Telemetry </a:t>
            </a:r>
          </a:p>
          <a:p>
            <a:pPr algn="ctr"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Calibri" pitchFamily="34" charset="0"/>
              </a:rPr>
              <a:t>Tank Level</a:t>
            </a:r>
          </a:p>
        </p:txBody>
      </p:sp>
      <p:pic>
        <p:nvPicPr>
          <p:cNvPr id="14" name="Picture 2" descr="C:\Documents and Settings\robertb\Local Settings\Temporary Internet Files\Content.IE5\X2FT62DB\MC9003119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80" y="2276872"/>
            <a:ext cx="1216354" cy="68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8972550" y="5588000"/>
            <a:ext cx="0" cy="25400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C:\Documents and Settings\robertb\Local Settings\Temporary Internet Files\Content.IE5\X2FT62DB\MC90031945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00"/>
          <a:stretch>
            <a:fillRect/>
          </a:stretch>
        </p:blipFill>
        <p:spPr bwMode="auto">
          <a:xfrm>
            <a:off x="8370888" y="1257300"/>
            <a:ext cx="9969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 bwMode="auto">
          <a:xfrm flipV="1">
            <a:off x="8928100" y="4508500"/>
            <a:ext cx="0" cy="19208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flipV="1">
            <a:off x="8888413" y="2959100"/>
            <a:ext cx="0" cy="25558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0"/>
            <a:endCxn id="17" idx="2"/>
          </p:cNvCxnSpPr>
          <p:nvPr/>
        </p:nvCxnSpPr>
        <p:spPr bwMode="auto">
          <a:xfrm flipH="1" flipV="1">
            <a:off x="8869363" y="1878013"/>
            <a:ext cx="2594" cy="398859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359124" y="1437223"/>
            <a:ext cx="2498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2000" b="1" dirty="0" smtClean="0">
                <a:latin typeface="Calibri" pitchFamily="34" charset="0"/>
              </a:rPr>
              <a:t>Case study 2003-2009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gray">
          <a:xfrm>
            <a:off x="165100" y="571500"/>
            <a:ext cx="76438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6200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indeDaxPowerPoint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indeDaxPowerPoint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indeDaxPowerPoint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indeDaxPowerPoint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pitchFamily="34" charset="0"/>
              </a:defRPr>
            </a:lvl9pPr>
          </a:lstStyle>
          <a:p>
            <a:r>
              <a:rPr lang="en-US" dirty="0">
                <a:latin typeface="Calibri" pitchFamily="34" charset="0"/>
              </a:rPr>
              <a:t>WHAT HAS ONE PROPANE DISTRIBUTOR ACHIEVED</a:t>
            </a:r>
            <a:r>
              <a:rPr lang="en-US" dirty="0" smtClean="0"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One approach (next steps)</a:t>
            </a: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42900" y="1579042"/>
            <a:ext cx="8856984" cy="401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LindeDaxPowerPoint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9pPr>
          </a:lstStyle>
          <a:p>
            <a:pPr>
              <a:spcAft>
                <a:spcPts val="600"/>
              </a:spcAft>
              <a:buFontTx/>
              <a:buAutoNum type="arabicPeriod"/>
            </a:pPr>
            <a:r>
              <a:rPr lang="en-US" sz="2000" dirty="0" smtClean="0">
                <a:latin typeface="Calibri" pitchFamily="34" charset="0"/>
              </a:rPr>
              <a:t>Assess actual payback and savings potential using historical data</a:t>
            </a: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en-US" sz="2000" dirty="0">
                <a:latin typeface="Calibri" pitchFamily="34" charset="0"/>
              </a:rPr>
              <a:t>Engage drivers &amp; operational staff in deployment</a:t>
            </a: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en-US" sz="2000" dirty="0" smtClean="0">
                <a:latin typeface="Calibri" pitchFamily="34" charset="0"/>
              </a:rPr>
              <a:t>Integrate tank monitoring with back office applications early</a:t>
            </a: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en-US" sz="2000" dirty="0" smtClean="0">
                <a:latin typeface="Calibri" pitchFamily="34" charset="0"/>
              </a:rPr>
              <a:t>Assess performance and monitor improvements</a:t>
            </a:r>
            <a:endParaRPr lang="en-US" sz="2000" dirty="0">
              <a:latin typeface="Calibri" pitchFamily="34" charset="0"/>
            </a:endParaRP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en-US" sz="2000" dirty="0" smtClean="0">
                <a:latin typeface="Calibri" pitchFamily="34" charset="0"/>
              </a:rPr>
              <a:t>Drive districts, targeting aggressive goals (65% average fill)</a:t>
            </a:r>
            <a:endParaRPr lang="en-US" sz="2000" dirty="0">
              <a:latin typeface="Calibri" pitchFamily="34" charset="0"/>
            </a:endParaRP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en-US" sz="2000" dirty="0" smtClean="0">
                <a:latin typeface="Calibri" pitchFamily="34" charset="0"/>
              </a:rPr>
              <a:t>Develop a robust model to assess subsequent deployment phases</a:t>
            </a: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en-US" sz="2000" dirty="0" smtClean="0">
                <a:latin typeface="Calibri" pitchFamily="34" charset="0"/>
              </a:rPr>
              <a:t>Review working practices, be prepared to modify culture</a:t>
            </a: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en-US" sz="2000" dirty="0" smtClean="0">
                <a:latin typeface="Calibri" pitchFamily="34" charset="0"/>
              </a:rPr>
              <a:t>Focus on cost reduction, realize customer service improvements</a:t>
            </a:r>
            <a:endParaRPr lang="en-US" sz="2000" dirty="0">
              <a:latin typeface="Calibri" pitchFamily="34" charset="0"/>
            </a:endParaRP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en-US" sz="2000" dirty="0" smtClean="0">
                <a:latin typeface="Calibri" pitchFamily="34" charset="0"/>
              </a:rPr>
              <a:t>Successful programs require collaboration and strong leadership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165100" y="571500"/>
            <a:ext cx="76438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6200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indeDaxPowerPoint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indeDaxPowerPoint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indeDaxPowerPoint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indeDaxPowerPoint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pitchFamily="34" charset="0"/>
              </a:defRPr>
            </a:lvl9pPr>
          </a:lstStyle>
          <a:p>
            <a:r>
              <a:rPr lang="en-US" dirty="0" smtClean="0">
                <a:latin typeface="Calibri" pitchFamily="34" charset="0"/>
              </a:rPr>
              <a:t>WHAT HAVE WE LEARNED IN THE LAST 10 YEARS?</a:t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99684" y="1603092"/>
            <a:ext cx="1440160" cy="1368152"/>
          </a:xfrm>
          <a:prstGeom prst="ellipse">
            <a:avLst/>
          </a:prstGeom>
          <a:solidFill>
            <a:srgbClr val="D2EB53">
              <a:alpha val="50000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82800" rIns="90000" bIns="468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IT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8335788" y="1603092"/>
            <a:ext cx="1440160" cy="1368152"/>
          </a:xfrm>
          <a:prstGeom prst="ellipse">
            <a:avLst/>
          </a:prstGeom>
          <a:solidFill>
            <a:srgbClr val="00B0F0">
              <a:alpha val="50000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82800" rIns="90000" bIns="468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Operations &amp; Logistics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7831732" y="2444376"/>
            <a:ext cx="1440160" cy="1368152"/>
          </a:xfrm>
          <a:prstGeom prst="ellipse">
            <a:avLst/>
          </a:prstGeom>
          <a:solidFill>
            <a:srgbClr val="FFC000">
              <a:alpha val="50000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82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Depot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Teams &amp; Drivers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10800000">
            <a:off x="8354378" y="2486490"/>
            <a:ext cx="457200" cy="320040"/>
          </a:xfrm>
          <a:prstGeom prst="triangl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10800000">
            <a:off x="8039464" y="4368240"/>
            <a:ext cx="1024695" cy="299283"/>
          </a:xfrm>
          <a:prstGeom prst="triangl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8963" y="3989990"/>
            <a:ext cx="171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Strong Leadership</a:t>
            </a:r>
          </a:p>
        </p:txBody>
      </p:sp>
      <p:pic>
        <p:nvPicPr>
          <p:cNvPr id="13" name="Picture 5" descr="https://encrypted-tbn3.google.com/images?q=tbn:ANd9GcT2BFIyd9UHunA7Pl-37VmTg8F89kekvaxrUn4eun9sohne0Db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23" y="4830991"/>
            <a:ext cx="1372482" cy="137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73283" y="2348880"/>
            <a:ext cx="459952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Thank you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-1" y="4652839"/>
            <a:ext cx="96313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2400" i="1" dirty="0">
                <a:latin typeface="Calibri" pitchFamily="34" charset="0"/>
                <a:cs typeface="Arial" pitchFamily="34" charset="0"/>
              </a:rPr>
              <a:t>“To measure is to know, if you can not measure it, you can not improve it”</a:t>
            </a:r>
          </a:p>
          <a:p>
            <a:pPr algn="r">
              <a:lnSpc>
                <a:spcPct val="100000"/>
              </a:lnSpc>
            </a:pPr>
            <a:r>
              <a:rPr lang="en-GB" sz="1200" dirty="0">
                <a:latin typeface="Calibri" pitchFamily="34" charset="0"/>
                <a:cs typeface="Arial" pitchFamily="34" charset="0"/>
              </a:rPr>
              <a:t>			</a:t>
            </a:r>
          </a:p>
          <a:p>
            <a:pPr algn="r">
              <a:lnSpc>
                <a:spcPct val="100000"/>
              </a:lnSpc>
            </a:pPr>
            <a:r>
              <a:rPr lang="en-GB" sz="1200" dirty="0">
                <a:latin typeface="Calibri" pitchFamily="34" charset="0"/>
                <a:cs typeface="Arial" pitchFamily="34" charset="0"/>
              </a:rPr>
              <a:t>			</a:t>
            </a:r>
            <a:r>
              <a:rPr lang="en-GB" sz="1200" b="1" dirty="0">
                <a:latin typeface="Calibri" pitchFamily="34" charset="0"/>
                <a:cs typeface="Arial" pitchFamily="34" charset="0"/>
              </a:rPr>
              <a:t>Lord Kelvin (William Thomson 1824-1907)</a:t>
            </a:r>
          </a:p>
        </p:txBody>
      </p:sp>
    </p:spTree>
    <p:extLst>
      <p:ext uri="{BB962C8B-B14F-4D97-AF65-F5344CB8AC3E}">
        <p14:creationId xmlns:p14="http://schemas.microsoft.com/office/powerpoint/2010/main" val="274120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55068" y="2225174"/>
            <a:ext cx="7239744" cy="3024336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LindeDaxPowerPoint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WHERE DOES TANK MONITORING FIT IN?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WHY DEPLOY TANK MONITORING?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HOW DO LPG PROVIDERS INCORPORATE TANK MONITORS?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WHAT TO LOOK FOR WHEN SELECTING TM TECHNOLOGY?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HOW MATURE IS THE TELEMETRY MARKET?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WHAT HAS ONE LPG COMPANY ACHIEVED?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WHAT HAVE WE LEARNED IN THE LAST 10 YEARS?</a:t>
            </a: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3" t="29306" r="54692" b="55777"/>
          <a:stretch/>
        </p:blipFill>
        <p:spPr bwMode="auto">
          <a:xfrm>
            <a:off x="126876" y="1556792"/>
            <a:ext cx="15875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9" t="29078" r="5239" b="56040"/>
          <a:stretch/>
        </p:blipFill>
        <p:spPr bwMode="auto">
          <a:xfrm>
            <a:off x="8047756" y="4531444"/>
            <a:ext cx="1460500" cy="143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6628" y="3157845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2010 37%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4008" y="6106344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2012 52%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Straight Arrow Connector 222"/>
          <p:cNvCxnSpPr/>
          <p:nvPr/>
        </p:nvCxnSpPr>
        <p:spPr bwMode="auto">
          <a:xfrm rot="16200000" flipV="1">
            <a:off x="54769" y="4364831"/>
            <a:ext cx="1368425" cy="360363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04163" y="1619250"/>
            <a:ext cx="6731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GASLOG Services - tank level to truck delivery</a:t>
            </a:r>
          </a:p>
        </p:txBody>
      </p:sp>
      <p:pic>
        <p:nvPicPr>
          <p:cNvPr id="15365" name="Picture 2" descr="C:\Documents and Settings\robertb\Local Settings\Temporary Internet Files\Content.IE5\X2FT62DB\MC9003119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450975"/>
            <a:ext cx="1470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C:\Documents and Settings\robertb\Local Settings\Temporary Internet Files\Content.IE5\X2FT62DB\MC9003194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00"/>
          <a:stretch>
            <a:fillRect/>
          </a:stretch>
        </p:blipFill>
        <p:spPr bwMode="auto">
          <a:xfrm>
            <a:off x="5095875" y="1341438"/>
            <a:ext cx="150018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38975" y="2106613"/>
            <a:ext cx="20034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Flowchart: Magnetic Disk 25"/>
          <p:cNvSpPr>
            <a:spLocks noChangeArrowheads="1"/>
          </p:cNvSpPr>
          <p:nvPr/>
        </p:nvSpPr>
        <p:spPr bwMode="auto">
          <a:xfrm>
            <a:off x="4095750" y="5154613"/>
            <a:ext cx="1285875" cy="1000125"/>
          </a:xfrm>
          <a:prstGeom prst="flowChartMagneticDisk">
            <a:avLst/>
          </a:prstGeom>
          <a:solidFill>
            <a:srgbClr val="AC9686"/>
          </a:solidFill>
          <a:ln w="25400" algn="ctr">
            <a:solidFill>
              <a:srgbClr val="00305C"/>
            </a:solidFill>
            <a:round/>
            <a:headEnd/>
            <a:tailEnd/>
          </a:ln>
        </p:spPr>
        <p:txBody>
          <a:bodyPr wrap="none" lIns="90000" tIns="82800" rIns="90000" bIns="46800"/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Central 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Database</a:t>
            </a:r>
          </a:p>
        </p:txBody>
      </p:sp>
      <p:cxnSp>
        <p:nvCxnSpPr>
          <p:cNvPr id="67" name="Straight Arrow Connector 66"/>
          <p:cNvCxnSpPr/>
          <p:nvPr/>
        </p:nvCxnSpPr>
        <p:spPr bwMode="auto">
          <a:xfrm rot="5400000">
            <a:off x="7183437" y="3716338"/>
            <a:ext cx="1368425" cy="1225550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23" name="Cloud"/>
          <p:cNvSpPr>
            <a:spLocks noChangeAspect="1" noEditPoints="1" noChangeArrowheads="1"/>
          </p:cNvSpPr>
          <p:nvPr/>
        </p:nvSpPr>
        <p:spPr bwMode="auto">
          <a:xfrm>
            <a:off x="6464300" y="5081588"/>
            <a:ext cx="2087563" cy="1285875"/>
          </a:xfrm>
          <a:custGeom>
            <a:avLst/>
            <a:gdLst>
              <a:gd name="T0" fmla="*/ 6475 w 21600"/>
              <a:gd name="T1" fmla="*/ 642938 h 21600"/>
              <a:gd name="T2" fmla="*/ 1043782 w 21600"/>
              <a:gd name="T3" fmla="*/ 1284506 h 21600"/>
              <a:gd name="T4" fmla="*/ 2085823 w 21600"/>
              <a:gd name="T5" fmla="*/ 642938 h 21600"/>
              <a:gd name="T6" fmla="*/ 1043782 w 21600"/>
              <a:gd name="T7" fmla="*/ 7352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5BA7DB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Cellular/PSTN or Wireless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Networks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8483600" y="1522413"/>
            <a:ext cx="1277938" cy="1828800"/>
          </a:xfrm>
          <a:custGeom>
            <a:avLst/>
            <a:gdLst>
              <a:gd name="connsiteX0" fmla="*/ 0 w 1278467"/>
              <a:gd name="connsiteY0" fmla="*/ 205316 h 1828799"/>
              <a:gd name="connsiteX1" fmla="*/ 609600 w 1278467"/>
              <a:gd name="connsiteY1" fmla="*/ 230716 h 1828799"/>
              <a:gd name="connsiteX2" fmla="*/ 1231900 w 1278467"/>
              <a:gd name="connsiteY2" fmla="*/ 1589616 h 1828799"/>
              <a:gd name="connsiteX3" fmla="*/ 889000 w 1278467"/>
              <a:gd name="connsiteY3" fmla="*/ 1665816 h 1828799"/>
              <a:gd name="connsiteX4" fmla="*/ 889000 w 1278467"/>
              <a:gd name="connsiteY4" fmla="*/ 1665816 h 182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467" h="1828799">
                <a:moveTo>
                  <a:pt x="0" y="205316"/>
                </a:moveTo>
                <a:cubicBezTo>
                  <a:pt x="202141" y="102658"/>
                  <a:pt x="404283" y="0"/>
                  <a:pt x="609600" y="230716"/>
                </a:cubicBezTo>
                <a:cubicBezTo>
                  <a:pt x="814917" y="461432"/>
                  <a:pt x="1185333" y="1350433"/>
                  <a:pt x="1231900" y="1589616"/>
                </a:cubicBezTo>
                <a:cubicBezTo>
                  <a:pt x="1278467" y="1828799"/>
                  <a:pt x="889000" y="1665816"/>
                  <a:pt x="889000" y="1665816"/>
                </a:cubicBezTo>
                <a:lnTo>
                  <a:pt x="889000" y="1665816"/>
                </a:lnTo>
              </a:path>
            </a:pathLst>
          </a:custGeom>
          <a:noFill/>
          <a:ln>
            <a:solidFill>
              <a:schemeClr val="tx2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lIns="90000" tIns="82800" rIns="90000" bIns="46800"/>
          <a:lstStyle/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 rot="5400000" flipH="1" flipV="1">
            <a:off x="8119268" y="4364832"/>
            <a:ext cx="1439863" cy="431800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4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5400000">
            <a:off x="6040438" y="5462587"/>
            <a:ext cx="304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" name="Straight Connector 108"/>
          <p:cNvCxnSpPr>
            <a:stCxn id="16393" idx="4"/>
          </p:cNvCxnSpPr>
          <p:nvPr/>
        </p:nvCxnSpPr>
        <p:spPr bwMode="auto">
          <a:xfrm>
            <a:off x="5381625" y="5654675"/>
            <a:ext cx="730250" cy="3175"/>
          </a:xfrm>
          <a:prstGeom prst="line">
            <a:avLst/>
          </a:prstGeom>
          <a:ln>
            <a:solidFill>
              <a:srgbClr val="AC9686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40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6200000" flipH="1">
            <a:off x="3103563" y="5480050"/>
            <a:ext cx="304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3" name="Straight Connector 112"/>
          <p:cNvCxnSpPr/>
          <p:nvPr/>
        </p:nvCxnSpPr>
        <p:spPr bwMode="auto">
          <a:xfrm>
            <a:off x="3349625" y="5657850"/>
            <a:ext cx="730250" cy="4763"/>
          </a:xfrm>
          <a:prstGeom prst="line">
            <a:avLst/>
          </a:prstGeom>
          <a:ln>
            <a:solidFill>
              <a:srgbClr val="AC9686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77" name="laptop"/>
          <p:cNvSpPr>
            <a:spLocks noEditPoints="1" noChangeArrowheads="1"/>
          </p:cNvSpPr>
          <p:nvPr/>
        </p:nvSpPr>
        <p:spPr bwMode="auto">
          <a:xfrm>
            <a:off x="2287588" y="2924175"/>
            <a:ext cx="873125" cy="7858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8" name="Cloud"/>
          <p:cNvSpPr>
            <a:spLocks noChangeAspect="1" noEditPoints="1" noChangeArrowheads="1"/>
          </p:cNvSpPr>
          <p:nvPr/>
        </p:nvSpPr>
        <p:spPr bwMode="auto">
          <a:xfrm>
            <a:off x="630238" y="5157788"/>
            <a:ext cx="2016125" cy="1241425"/>
          </a:xfrm>
          <a:custGeom>
            <a:avLst/>
            <a:gdLst>
              <a:gd name="T0" fmla="*/ 6254 w 21600"/>
              <a:gd name="T1" fmla="*/ 620713 h 21600"/>
              <a:gd name="T2" fmla="*/ 1008063 w 21600"/>
              <a:gd name="T3" fmla="*/ 1240103 h 21600"/>
              <a:gd name="T4" fmla="*/ 2014445 w 21600"/>
              <a:gd name="T5" fmla="*/ 620713 h 21600"/>
              <a:gd name="T6" fmla="*/ 1008063 w 21600"/>
              <a:gd name="T7" fmla="*/ 7098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Secure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Internet/LAN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access</a:t>
            </a:r>
          </a:p>
        </p:txBody>
      </p:sp>
      <p:pic>
        <p:nvPicPr>
          <p:cNvPr id="1640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8000000" flipH="1">
            <a:off x="3248025" y="5041900"/>
            <a:ext cx="2889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7" name="Straight Connector 136"/>
          <p:cNvCxnSpPr>
            <a:endCxn id="16393" idx="2"/>
          </p:cNvCxnSpPr>
          <p:nvPr/>
        </p:nvCxnSpPr>
        <p:spPr bwMode="auto">
          <a:xfrm>
            <a:off x="3448050" y="5226050"/>
            <a:ext cx="647700" cy="428625"/>
          </a:xfrm>
          <a:prstGeom prst="line">
            <a:avLst/>
          </a:prstGeom>
          <a:ln>
            <a:solidFill>
              <a:srgbClr val="AC9686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 rot="18000000" flipH="1">
            <a:off x="3248441" y="5977999"/>
            <a:ext cx="288033" cy="371475"/>
          </a:xfrm>
          <a:prstGeom prst="rect">
            <a:avLst/>
          </a:prstGeom>
          <a:noFill/>
          <a:ln w="6350" cap="flat" cmpd="sng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4200000"/>
            </a:camera>
            <a:lightRig rig="threePt" dir="t"/>
          </a:scene3d>
        </p:spPr>
      </p:pic>
      <p:cxnSp>
        <p:nvCxnSpPr>
          <p:cNvPr id="145" name="Straight Connector 144"/>
          <p:cNvCxnSpPr>
            <a:endCxn id="16393" idx="2"/>
          </p:cNvCxnSpPr>
          <p:nvPr/>
        </p:nvCxnSpPr>
        <p:spPr bwMode="auto">
          <a:xfrm flipV="1">
            <a:off x="3448050" y="5654675"/>
            <a:ext cx="647700" cy="434975"/>
          </a:xfrm>
          <a:prstGeom prst="line">
            <a:avLst/>
          </a:prstGeom>
          <a:ln>
            <a:solidFill>
              <a:srgbClr val="AC9686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 bwMode="auto">
          <a:xfrm>
            <a:off x="3079750" y="1700213"/>
            <a:ext cx="1800225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384" name="Picture 10" descr="C:\Documents and Settings\robertb\Local Settings\Temporary Internet Files\Content.IE5\ZWQDMOFF\MC90012768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844675"/>
            <a:ext cx="5048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0" name="Straight Arrow Connector 159"/>
          <p:cNvCxnSpPr/>
          <p:nvPr/>
        </p:nvCxnSpPr>
        <p:spPr bwMode="auto">
          <a:xfrm rot="16200000" flipV="1">
            <a:off x="846931" y="2636044"/>
            <a:ext cx="360363" cy="73025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 bwMode="auto">
          <a:xfrm flipV="1">
            <a:off x="1063625" y="1865313"/>
            <a:ext cx="215900" cy="325437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415" name="TextBox 289"/>
          <p:cNvSpPr txBox="1">
            <a:spLocks noChangeArrowheads="1"/>
          </p:cNvSpPr>
          <p:nvPr/>
        </p:nvSpPr>
        <p:spPr bwMode="auto">
          <a:xfrm>
            <a:off x="8264525" y="4292600"/>
            <a:ext cx="149383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000000"/>
                </a:solidFill>
                <a:latin typeface="Calibri" pitchFamily="34" charset="0"/>
              </a:rPr>
              <a:t>Configuration data</a:t>
            </a:r>
          </a:p>
          <a:p>
            <a:pPr algn="ctr" eaLnBrk="1" hangingPunct="1"/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Tank, Alarm, site settings</a:t>
            </a:r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16" name="TextBox 289"/>
          <p:cNvSpPr txBox="1">
            <a:spLocks noChangeArrowheads="1"/>
          </p:cNvSpPr>
          <p:nvPr/>
        </p:nvSpPr>
        <p:spPr bwMode="auto">
          <a:xfrm>
            <a:off x="6591300" y="1349375"/>
            <a:ext cx="24201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Tank Sensor 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(Gauge to signal)</a:t>
            </a:r>
            <a:endParaRPr 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17" name="TextBox 289"/>
          <p:cNvSpPr txBox="1">
            <a:spLocks noChangeArrowheads="1"/>
          </p:cNvSpPr>
          <p:nvPr/>
        </p:nvSpPr>
        <p:spPr bwMode="auto">
          <a:xfrm>
            <a:off x="6535738" y="3141663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Tank monitor 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(GSM unit)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18" name="TextBox 289"/>
          <p:cNvSpPr txBox="1">
            <a:spLocks noChangeArrowheads="1"/>
          </p:cNvSpPr>
          <p:nvPr/>
        </p:nvSpPr>
        <p:spPr bwMode="auto">
          <a:xfrm>
            <a:off x="6967538" y="3789363"/>
            <a:ext cx="136842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Operational data</a:t>
            </a:r>
          </a:p>
          <a:p>
            <a:pPr algn="ctr" eaLnBrk="1" hangingPunct="1"/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Levels, Alarms, Diagnostic data</a:t>
            </a:r>
          </a:p>
        </p:txBody>
      </p:sp>
      <p:sp>
        <p:nvSpPr>
          <p:cNvPr id="16419" name="TextBox 289"/>
          <p:cNvSpPr txBox="1">
            <a:spLocks noChangeArrowheads="1"/>
          </p:cNvSpPr>
          <p:nvPr/>
        </p:nvSpPr>
        <p:spPr bwMode="auto">
          <a:xfrm>
            <a:off x="6015038" y="5157788"/>
            <a:ext cx="431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A.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20" name="TextBox 289"/>
          <p:cNvSpPr txBox="1">
            <a:spLocks noChangeArrowheads="1"/>
          </p:cNvSpPr>
          <p:nvPr/>
        </p:nvSpPr>
        <p:spPr bwMode="auto">
          <a:xfrm>
            <a:off x="2917825" y="5013325"/>
            <a:ext cx="3603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B.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21" name="TextBox 289"/>
          <p:cNvSpPr txBox="1">
            <a:spLocks noChangeArrowheads="1"/>
          </p:cNvSpPr>
          <p:nvPr/>
        </p:nvSpPr>
        <p:spPr bwMode="auto">
          <a:xfrm>
            <a:off x="2782888" y="5483225"/>
            <a:ext cx="3603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C.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22" name="TextBox 289"/>
          <p:cNvSpPr txBox="1">
            <a:spLocks noChangeArrowheads="1"/>
          </p:cNvSpPr>
          <p:nvPr/>
        </p:nvSpPr>
        <p:spPr bwMode="auto">
          <a:xfrm>
            <a:off x="2867025" y="6008688"/>
            <a:ext cx="4492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D.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7" name="Flowchart: Magnetic Disk 25"/>
          <p:cNvSpPr>
            <a:spLocks noChangeArrowheads="1"/>
          </p:cNvSpPr>
          <p:nvPr/>
        </p:nvSpPr>
        <p:spPr bwMode="auto">
          <a:xfrm>
            <a:off x="342900" y="2924175"/>
            <a:ext cx="1512888" cy="85725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25400" algn="ctr">
            <a:solidFill>
              <a:srgbClr val="00305C"/>
            </a:solidFill>
            <a:round/>
            <a:headEnd/>
            <a:tailEnd/>
          </a:ln>
        </p:spPr>
        <p:txBody>
          <a:bodyPr wrap="none" lIns="90000" tIns="82800" rIns="90000" bIns="46800"/>
          <a:lstStyle/>
          <a:p>
            <a:pPr algn="ctr">
              <a:lnSpc>
                <a:spcPct val="1000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Bus. Apps.</a:t>
            </a:r>
          </a:p>
          <a:p>
            <a:pPr algn="ctr">
              <a:lnSpc>
                <a:spcPct val="1000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ERP &amp; Scheduling</a:t>
            </a:r>
          </a:p>
        </p:txBody>
      </p:sp>
      <p:cxnSp>
        <p:nvCxnSpPr>
          <p:cNvPr id="199" name="Straight Arrow Connector 198"/>
          <p:cNvCxnSpPr/>
          <p:nvPr/>
        </p:nvCxnSpPr>
        <p:spPr bwMode="auto">
          <a:xfrm rot="5400000">
            <a:off x="1855787" y="4292601"/>
            <a:ext cx="1223963" cy="3603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97" name="TextBox 289"/>
          <p:cNvSpPr txBox="1">
            <a:spLocks noChangeArrowheads="1"/>
          </p:cNvSpPr>
          <p:nvPr/>
        </p:nvSpPr>
        <p:spPr bwMode="auto">
          <a:xfrm>
            <a:off x="127000" y="1454150"/>
            <a:ext cx="1079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Truck Route</a:t>
            </a:r>
          </a:p>
        </p:txBody>
      </p:sp>
      <p:sp>
        <p:nvSpPr>
          <p:cNvPr id="15398" name="TextBox 289"/>
          <p:cNvSpPr txBox="1">
            <a:spLocks noChangeArrowheads="1"/>
          </p:cNvSpPr>
          <p:nvPr/>
        </p:nvSpPr>
        <p:spPr bwMode="auto">
          <a:xfrm>
            <a:off x="7399338" y="2382838"/>
            <a:ext cx="15843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Customer Tank  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29" name="Rectangle 210"/>
          <p:cNvSpPr>
            <a:spLocks noChangeArrowheads="1"/>
          </p:cNvSpPr>
          <p:nvPr/>
        </p:nvSpPr>
        <p:spPr bwMode="auto">
          <a:xfrm>
            <a:off x="1881188" y="4378325"/>
            <a:ext cx="10541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Telemetry</a:t>
            </a:r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management</a:t>
            </a:r>
          </a:p>
        </p:txBody>
      </p:sp>
      <p:sp>
        <p:nvSpPr>
          <p:cNvPr id="16430" name="TextBox 289"/>
          <p:cNvSpPr txBox="1">
            <a:spLocks noChangeArrowheads="1"/>
          </p:cNvSpPr>
          <p:nvPr/>
        </p:nvSpPr>
        <p:spPr bwMode="auto">
          <a:xfrm>
            <a:off x="4664075" y="2276475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Customer/Site: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Address</a:t>
            </a:r>
            <a:endParaRPr 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226" name="Straight Arrow Connector 225"/>
          <p:cNvCxnSpPr/>
          <p:nvPr/>
        </p:nvCxnSpPr>
        <p:spPr bwMode="auto">
          <a:xfrm rot="5400000">
            <a:off x="990600" y="4437063"/>
            <a:ext cx="1223963" cy="71437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480425" y="2997200"/>
            <a:ext cx="11922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3295650" y="3371850"/>
            <a:ext cx="30257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57188" indent="-357188" eaLnBrk="0" hangingPunct="0">
              <a:lnSpc>
                <a:spcPct val="100000"/>
              </a:lnSpc>
              <a:spcAft>
                <a:spcPts val="600"/>
              </a:spcAft>
              <a:buFont typeface="LindeDaxPowerPoint" pitchFamily="34" charset="0"/>
              <a:buAutoNum type="alphaUcPeriod"/>
              <a:defRPr/>
            </a:pPr>
            <a:r>
              <a:rPr lang="en-US" sz="1400" b="1" kern="0" dirty="0" smtClean="0">
                <a:latin typeface="Calibri" pitchFamily="34" charset="0"/>
              </a:rPr>
              <a:t>Communications </a:t>
            </a:r>
            <a:r>
              <a:rPr lang="en-US" sz="1400" b="1" kern="0" dirty="0">
                <a:latin typeface="Calibri" pitchFamily="34" charset="0"/>
              </a:rPr>
              <a:t>manager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 rot="10800000" flipV="1">
            <a:off x="1927225" y="3284538"/>
            <a:ext cx="431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Content Placeholder 2"/>
          <p:cNvSpPr>
            <a:spLocks noGrp="1"/>
          </p:cNvSpPr>
          <p:nvPr>
            <p:ph idx="1"/>
          </p:nvPr>
        </p:nvSpPr>
        <p:spPr>
          <a:xfrm>
            <a:off x="3295650" y="3644900"/>
            <a:ext cx="3025775" cy="64770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1400" dirty="0" smtClean="0">
                <a:latin typeface="Calibri" pitchFamily="34" charset="0"/>
                <a:cs typeface="Arial" pitchFamily="34" charset="0"/>
              </a:rPr>
              <a:t>B.     Management suite</a:t>
            </a:r>
            <a:endParaRPr lang="en-US" sz="1400" dirty="0">
              <a:latin typeface="Calibri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 smtClean="0">
                <a:latin typeface="Calibri" pitchFamily="34" charset="0"/>
                <a:cs typeface="Arial" pitchFamily="34" charset="0"/>
              </a:rPr>
              <a:t>C.     Report </a:t>
            </a:r>
            <a:r>
              <a:rPr lang="en-US" sz="1400" dirty="0" smtClean="0">
                <a:latin typeface="Calibri" pitchFamily="34" charset="0"/>
              </a:rPr>
              <a:t>Scheduling</a:t>
            </a:r>
          </a:p>
        </p:txBody>
      </p: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3295650" y="4206875"/>
            <a:ext cx="34559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57188" indent="-357188" eaLnBrk="0" hangingPunct="0">
              <a:lnSpc>
                <a:spcPct val="100000"/>
              </a:lnSpc>
              <a:spcAft>
                <a:spcPts val="600"/>
              </a:spcAft>
              <a:buFont typeface="+mj-lt"/>
              <a:buAutoNum type="alphaUcPeriod" startAt="4"/>
              <a:defRPr/>
            </a:pPr>
            <a:r>
              <a:rPr lang="en-US" sz="1400" b="1" kern="0" dirty="0" smtClean="0">
                <a:latin typeface="Calibri" pitchFamily="34" charset="0"/>
              </a:rPr>
              <a:t>ERP Interface</a:t>
            </a:r>
            <a:endParaRPr lang="en-US" sz="1400" kern="0" dirty="0">
              <a:latin typeface="Calibri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271463" y="4514850"/>
            <a:ext cx="93503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Tank Levels &amp; Alarms</a:t>
            </a: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1063625" y="4005263"/>
            <a:ext cx="1033463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Customer, Site, Tank</a:t>
            </a:r>
          </a:p>
          <a:p>
            <a:pPr algn="ctr"/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updates</a:t>
            </a:r>
          </a:p>
        </p:txBody>
      </p:sp>
      <p:sp>
        <p:nvSpPr>
          <p:cNvPr id="51" name="Title 4"/>
          <p:cNvSpPr txBox="1">
            <a:spLocks/>
          </p:cNvSpPr>
          <p:nvPr/>
        </p:nvSpPr>
        <p:spPr bwMode="gray">
          <a:xfrm>
            <a:off x="165100" y="588963"/>
            <a:ext cx="75422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6200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indeDaxPowerPoint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indeDaxPowerPoint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indeDaxPowerPoint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indeDaxPowerPoint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pitchFamily="34" charset="0"/>
              </a:defRPr>
            </a:lvl9pPr>
          </a:lstStyle>
          <a:p>
            <a:r>
              <a:rPr lang="en-US" dirty="0">
                <a:latin typeface="Calibri" pitchFamily="34" charset="0"/>
              </a:rPr>
              <a:t>WHERE DOES TANK MONITORING FIT </a:t>
            </a:r>
            <a:r>
              <a:rPr lang="en-US" dirty="0" smtClean="0">
                <a:latin typeface="Calibri" pitchFamily="34" charset="0"/>
              </a:rPr>
              <a:t>IN?</a:t>
            </a:r>
          </a:p>
        </p:txBody>
      </p:sp>
    </p:spTree>
    <p:extLst>
      <p:ext uri="{BB962C8B-B14F-4D97-AF65-F5344CB8AC3E}">
        <p14:creationId xmlns:p14="http://schemas.microsoft.com/office/powerpoint/2010/main" val="398575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  <p:bldP spid="30723" grpId="0" animBg="1"/>
      <p:bldP spid="118" grpId="0" animBg="1"/>
      <p:bldP spid="16415" grpId="0" animBg="1"/>
      <p:bldP spid="16416" grpId="0"/>
      <p:bldP spid="16417" grpId="0"/>
      <p:bldP spid="16418" grpId="0" animBg="1"/>
      <p:bldP spid="16419" grpId="0"/>
      <p:bldP spid="16420" grpId="0"/>
      <p:bldP spid="16421" grpId="0"/>
      <p:bldP spid="16422" grpId="0"/>
      <p:bldP spid="16429" grpId="0" animBg="1"/>
      <p:bldP spid="16430" grpId="0"/>
      <p:bldP spid="54" grpId="0"/>
      <p:bldP spid="60" grpId="0"/>
      <p:bldP spid="61" grpId="0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329576" y="2708920"/>
            <a:ext cx="2211456" cy="149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LindeDaxPowerPoint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9pPr>
          </a:lstStyle>
          <a:p>
            <a:pPr marL="0" indent="0" algn="ctr">
              <a:spcAft>
                <a:spcPts val="600"/>
              </a:spcAft>
            </a:pPr>
            <a:r>
              <a:rPr lang="en-US" b="1" dirty="0" smtClean="0">
                <a:latin typeface="Calibri" pitchFamily="34" charset="0"/>
                <a:cs typeface="Arial" pitchFamily="34" charset="0"/>
              </a:rPr>
              <a:t>2009 to 2011</a:t>
            </a:r>
          </a:p>
          <a:p>
            <a:pPr marL="0" indent="0" algn="ctr">
              <a:spcAft>
                <a:spcPts val="600"/>
              </a:spcAft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236,374 sites</a:t>
            </a:r>
          </a:p>
          <a:p>
            <a:pPr marL="0" indent="0" algn="ctr">
              <a:spcAft>
                <a:spcPts val="600"/>
              </a:spcAft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1,039,000 deliveries </a:t>
            </a:r>
          </a:p>
          <a:p>
            <a:pPr marL="0" indent="0" algn="ctr">
              <a:spcAft>
                <a:spcPts val="600"/>
              </a:spcAft>
            </a:pPr>
            <a:endParaRPr lang="en-US" dirty="0" smtClean="0">
              <a:latin typeface="Calibri" pitchFamily="34" charset="0"/>
              <a:cs typeface="Arial" pitchFamily="34" charset="0"/>
            </a:endParaRPr>
          </a:p>
          <a:p>
            <a:pPr marL="0" indent="0" algn="ctr">
              <a:spcAft>
                <a:spcPts val="600"/>
              </a:spcAft>
            </a:pP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WHY DEPLOY TANK MONITORING?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" y="1340768"/>
            <a:ext cx="6861552" cy="481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5047" y="6164742"/>
            <a:ext cx="9632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Industry average fill ~33% despite rapidly falling cost of technology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5" t="29091" r="54862" b="56207"/>
          <a:stretch/>
        </p:blipFill>
        <p:spPr bwMode="auto">
          <a:xfrm>
            <a:off x="7705054" y="1294559"/>
            <a:ext cx="1460500" cy="141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599348" y="4506796"/>
            <a:ext cx="1656184" cy="237744"/>
          </a:xfrm>
          <a:prstGeom prst="rect">
            <a:avLst/>
          </a:prstGeom>
          <a:solidFill>
            <a:srgbClr val="C3E3B3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Payback in 1 year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599348" y="4797152"/>
            <a:ext cx="1656184" cy="237744"/>
          </a:xfrm>
          <a:prstGeom prst="rect">
            <a:avLst/>
          </a:prstGeom>
          <a:solidFill>
            <a:srgbClr val="FFFFCC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Payback 1-2 years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607212" y="5085184"/>
            <a:ext cx="1656184" cy="237744"/>
          </a:xfrm>
          <a:prstGeom prst="rect">
            <a:avLst/>
          </a:prstGeom>
          <a:solidFill>
            <a:srgbClr val="FCDAD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Payback 2-3 years</a:t>
            </a:r>
          </a:p>
        </p:txBody>
      </p:sp>
    </p:spTree>
    <p:extLst>
      <p:ext uri="{BB962C8B-B14F-4D97-AF65-F5344CB8AC3E}">
        <p14:creationId xmlns:p14="http://schemas.microsoft.com/office/powerpoint/2010/main" val="35479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95585" y="4979268"/>
            <a:ext cx="9531671" cy="646331"/>
          </a:xfrm>
          <a:prstGeom prst="rect">
            <a:avLst/>
          </a:prstGeom>
          <a:solidFill>
            <a:srgbClr val="FCDAD0">
              <a:alpha val="3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</a:pPr>
            <a:r>
              <a:rPr lang="en-US" sz="1800" dirty="0" smtClean="0">
                <a:latin typeface="Calibri" pitchFamily="34" charset="0"/>
              </a:rPr>
              <a:t>Analysis of 1,039,000 deliveries shows an average delivery size of just 33% 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sz="1800" dirty="0" smtClean="0">
                <a:latin typeface="Calibri" pitchFamily="34" charset="0"/>
              </a:rPr>
              <a:t>The majority of customers receive 5 or less drops per year, with most drops being less than 40%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9" y="1285331"/>
            <a:ext cx="6912553" cy="36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243440" y="3065706"/>
            <a:ext cx="1440036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305C"/>
                </a:solidFill>
                <a:latin typeface="Calibri" pitchFamily="34" charset="0"/>
              </a:rPr>
              <a:t>Industry Average 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305C"/>
                </a:solidFill>
                <a:latin typeface="Calibri" pitchFamily="34" charset="0"/>
              </a:rPr>
              <a:t>33%</a:t>
            </a:r>
            <a:endParaRPr lang="en-US" sz="1800" b="1" dirty="0">
              <a:solidFill>
                <a:srgbClr val="00305C"/>
              </a:solidFill>
              <a:latin typeface="Calibri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2269" y="575936"/>
            <a:ext cx="7587455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WHY DEPLOY TANK MONITORING?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5" t="29091" r="54862" b="56207"/>
          <a:stretch/>
        </p:blipFill>
        <p:spPr bwMode="auto">
          <a:xfrm>
            <a:off x="8243440" y="1626069"/>
            <a:ext cx="1460500" cy="141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071488" y="2073548"/>
            <a:ext cx="2580120" cy="1104207"/>
          </a:xfrm>
          <a:prstGeom prst="rect">
            <a:avLst/>
          </a:prstGeom>
          <a:solidFill>
            <a:srgbClr val="FF3300">
              <a:alpha val="14902"/>
            </a:srgbClr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6453" y="5689099"/>
            <a:ext cx="9531671" cy="923330"/>
          </a:xfrm>
          <a:prstGeom prst="rect">
            <a:avLst/>
          </a:prstGeom>
          <a:solidFill>
            <a:srgbClr val="92D050">
              <a:alpha val="18824"/>
            </a:srgb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</a:pPr>
            <a:r>
              <a:rPr lang="en-US" sz="1800" dirty="0" smtClean="0">
                <a:latin typeface="Calibri" pitchFamily="34" charset="0"/>
              </a:rPr>
              <a:t>Tank monitors increases </a:t>
            </a:r>
            <a:r>
              <a:rPr lang="en-US" sz="1800" dirty="0" err="1" smtClean="0">
                <a:latin typeface="Calibri" pitchFamily="34" charset="0"/>
              </a:rPr>
              <a:t>avg</a:t>
            </a:r>
            <a:r>
              <a:rPr lang="en-US" sz="1800" dirty="0" smtClean="0">
                <a:latin typeface="Calibri" pitchFamily="34" charset="0"/>
              </a:rPr>
              <a:t> fill by 60-80% within 3 months of deployment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sz="1800" dirty="0" smtClean="0">
                <a:latin typeface="Calibri" pitchFamily="34" charset="0"/>
              </a:rPr>
              <a:t>Reducing drops &amp; associated variable costs and ultimately requiring less trucks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sz="1800" dirty="0" smtClean="0">
                <a:latin typeface="Calibri" pitchFamily="34" charset="0"/>
              </a:rPr>
              <a:t>Improves customer service in an increasingly competitive energy market</a:t>
            </a:r>
          </a:p>
        </p:txBody>
      </p:sp>
      <p:sp>
        <p:nvSpPr>
          <p:cNvPr id="12" name="Rectangle 11"/>
          <p:cNvSpPr/>
          <p:nvPr/>
        </p:nvSpPr>
        <p:spPr bwMode="auto">
          <a:xfrm rot="5400000">
            <a:off x="3348450" y="2389405"/>
            <a:ext cx="2075534" cy="1443820"/>
          </a:xfrm>
          <a:prstGeom prst="rect">
            <a:avLst/>
          </a:prstGeom>
          <a:solidFill>
            <a:srgbClr val="92D050">
              <a:alpha val="14902"/>
            </a:srgbClr>
          </a:solidFill>
          <a:ln w="63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HOW DO LPG PROVIDERS INCORPORATE TM?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4"/>
          <a:stretch/>
        </p:blipFill>
        <p:spPr bwMode="auto">
          <a:xfrm>
            <a:off x="174773" y="1442492"/>
            <a:ext cx="5506876" cy="300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681650" y="1412776"/>
            <a:ext cx="4221176" cy="5328592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LindeDaxPowerPoint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</a:defRPr>
            </a:lvl9pPr>
          </a:lstStyle>
          <a:p>
            <a:pPr>
              <a:spcAft>
                <a:spcPts val="600"/>
              </a:spcAft>
              <a:buFont typeface="+mj-lt"/>
              <a:buAutoNum type="alphaUcPeriod"/>
            </a:pPr>
            <a:r>
              <a:rPr lang="en-US" u="sng" dirty="0" smtClean="0">
                <a:latin typeface="Calibri" pitchFamily="34" charset="0"/>
                <a:cs typeface="Arial" pitchFamily="34" charset="0"/>
              </a:rPr>
              <a:t>Assess fill efficiency and calculate ROIs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Evaluate technology, run trials (50-500 units)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Integrate TM level with ERP </a:t>
            </a:r>
          </a:p>
          <a:p>
            <a:pPr>
              <a:spcAft>
                <a:spcPts val="600"/>
              </a:spcAft>
              <a:buFont typeface="+mj-lt"/>
              <a:buAutoNum type="alphaUcPeriod" startAt="2"/>
            </a:pPr>
            <a:r>
              <a:rPr lang="en-US" u="sng" dirty="0" err="1" smtClean="0">
                <a:latin typeface="Calibri" pitchFamily="34" charset="0"/>
                <a:cs typeface="Arial" pitchFamily="34" charset="0"/>
              </a:rPr>
              <a:t>Estalbish</a:t>
            </a:r>
            <a:r>
              <a:rPr lang="en-US" u="sng" dirty="0" smtClean="0">
                <a:latin typeface="Calibri" pitchFamily="34" charset="0"/>
                <a:cs typeface="Arial" pitchFamily="34" charset="0"/>
              </a:rPr>
              <a:t> %  of </a:t>
            </a:r>
            <a:r>
              <a:rPr lang="en-US" u="sng" dirty="0">
                <a:latin typeface="Calibri" pitchFamily="34" charset="0"/>
                <a:cs typeface="Arial" pitchFamily="34" charset="0"/>
              </a:rPr>
              <a:t>un-</a:t>
            </a:r>
            <a:r>
              <a:rPr lang="en-US" u="sng" dirty="0" err="1">
                <a:latin typeface="Calibri" pitchFamily="34" charset="0"/>
                <a:cs typeface="Arial" pitchFamily="34" charset="0"/>
              </a:rPr>
              <a:t>forecastable</a:t>
            </a:r>
            <a:r>
              <a:rPr lang="en-US" u="sng" dirty="0">
                <a:latin typeface="Calibri" pitchFamily="34" charset="0"/>
                <a:cs typeface="Arial" pitchFamily="34" charset="0"/>
              </a:rPr>
              <a:t> customers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Evolve operational processes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Integrate with scheduling system</a:t>
            </a:r>
          </a:p>
          <a:p>
            <a:pPr>
              <a:spcAft>
                <a:spcPts val="600"/>
              </a:spcAft>
              <a:buFont typeface="+mj-lt"/>
              <a:buAutoNum type="alphaUcPeriod" startAt="3"/>
            </a:pPr>
            <a:r>
              <a:rPr lang="en-US" u="sng" dirty="0" smtClean="0">
                <a:latin typeface="Calibri" pitchFamily="34" charset="0"/>
                <a:cs typeface="Arial" pitchFamily="34" charset="0"/>
              </a:rPr>
              <a:t>Reduce variable costs and # of trucks</a:t>
            </a:r>
            <a:endParaRPr lang="en-US" u="sng" dirty="0">
              <a:latin typeface="Calibri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Rollout to 30% of tanks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Integrate with routing &amp; on board truck computing</a:t>
            </a:r>
          </a:p>
          <a:p>
            <a:pPr>
              <a:spcAft>
                <a:spcPts val="600"/>
              </a:spcAft>
              <a:buFont typeface="+mj-lt"/>
              <a:buAutoNum type="alphaUcPeriod" startAt="4"/>
            </a:pPr>
            <a:r>
              <a:rPr lang="en-US" u="sng" dirty="0" smtClean="0">
                <a:latin typeface="Calibri" pitchFamily="34" charset="0"/>
                <a:cs typeface="Arial" pitchFamily="34" charset="0"/>
              </a:rPr>
              <a:t>Unique selling point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Customer web portal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Move customers from will call to forecasted delivery based on benefits</a:t>
            </a:r>
            <a:endParaRPr lang="en-US" dirty="0">
              <a:latin typeface="Calibri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+mj-lt"/>
              <a:buAutoNum type="alphaUcPeriod" startAt="5"/>
            </a:pPr>
            <a:r>
              <a:rPr lang="en-US" u="sng" dirty="0" smtClean="0">
                <a:latin typeface="Calibri" pitchFamily="34" charset="0"/>
                <a:cs typeface="Arial" pitchFamily="34" charset="0"/>
              </a:rPr>
              <a:t>Investigate other applications</a:t>
            </a:r>
            <a:endParaRPr lang="en-US" u="sng" dirty="0">
              <a:latin typeface="Calibri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+mj-lt"/>
              <a:buAutoNum type="alphaUcPeriod" startAt="2"/>
            </a:pP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9" name="Picture 6" descr="SC4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18" y="1442492"/>
            <a:ext cx="972108" cy="7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4"/>
          <p:cNvSpPr txBox="1">
            <a:spLocks/>
          </p:cNvSpPr>
          <p:nvPr/>
        </p:nvSpPr>
        <p:spPr bwMode="gray">
          <a:xfrm>
            <a:off x="86664" y="5445224"/>
            <a:ext cx="5403111" cy="98529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4000" tIns="16200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indeDaxPowerPoint" pitchFamily="34" charset="0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Key to distribution efficiency &amp;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platform for customer service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Up Arrow 14"/>
          <p:cNvSpPr/>
          <p:nvPr/>
        </p:nvSpPr>
        <p:spPr bwMode="auto">
          <a:xfrm>
            <a:off x="1118570" y="4789843"/>
            <a:ext cx="144016" cy="271029"/>
          </a:xfrm>
          <a:prstGeom prst="upArrow">
            <a:avLst/>
          </a:prstGeom>
          <a:solidFill>
            <a:srgbClr val="FFFFCC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9212" y="5075892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n w="12700">
                  <a:solidFill>
                    <a:srgbClr val="FF9999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</a:t>
            </a:r>
            <a:endParaRPr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1729718" y="5075892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n w="12700">
                  <a:solidFill>
                    <a:srgbClr val="FF9999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</a:t>
            </a:r>
            <a:endParaRPr lang="en-US" sz="1800" dirty="0"/>
          </a:p>
        </p:txBody>
      </p:sp>
      <p:sp>
        <p:nvSpPr>
          <p:cNvPr id="20" name="Up Arrow 19"/>
          <p:cNvSpPr/>
          <p:nvPr/>
        </p:nvSpPr>
        <p:spPr bwMode="auto">
          <a:xfrm>
            <a:off x="2788220" y="4789844"/>
            <a:ext cx="144016" cy="271029"/>
          </a:xfrm>
          <a:prstGeom prst="upArrow">
            <a:avLst/>
          </a:prstGeom>
          <a:solidFill>
            <a:srgbClr val="FFFFCC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06981" y="5075892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n w="12700">
                  <a:solidFill>
                    <a:srgbClr val="FF9999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  <a:endParaRPr lang="en-US" sz="1800" dirty="0"/>
          </a:p>
        </p:txBody>
      </p:sp>
      <p:sp>
        <p:nvSpPr>
          <p:cNvPr id="26" name="Rectangle 25"/>
          <p:cNvSpPr/>
          <p:nvPr/>
        </p:nvSpPr>
        <p:spPr>
          <a:xfrm>
            <a:off x="3926192" y="5063192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n w="12700">
                  <a:solidFill>
                    <a:srgbClr val="FF9999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</a:t>
            </a:r>
            <a:endParaRPr lang="en-US" sz="1800" dirty="0"/>
          </a:p>
        </p:txBody>
      </p:sp>
      <p:sp>
        <p:nvSpPr>
          <p:cNvPr id="32" name="Up Arrow 31"/>
          <p:cNvSpPr/>
          <p:nvPr/>
        </p:nvSpPr>
        <p:spPr bwMode="auto">
          <a:xfrm>
            <a:off x="1821160" y="4789843"/>
            <a:ext cx="144016" cy="271029"/>
          </a:xfrm>
          <a:prstGeom prst="upArrow">
            <a:avLst/>
          </a:prstGeom>
          <a:solidFill>
            <a:srgbClr val="FFFFCC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sp>
        <p:nvSpPr>
          <p:cNvPr id="33" name="Up Arrow 32"/>
          <p:cNvSpPr/>
          <p:nvPr/>
        </p:nvSpPr>
        <p:spPr bwMode="auto">
          <a:xfrm>
            <a:off x="4015308" y="4789843"/>
            <a:ext cx="144016" cy="271029"/>
          </a:xfrm>
          <a:prstGeom prst="upArrow">
            <a:avLst/>
          </a:prstGeom>
          <a:solidFill>
            <a:srgbClr val="FFFFCC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sp>
        <p:nvSpPr>
          <p:cNvPr id="34" name="Up Arrow 33"/>
          <p:cNvSpPr/>
          <p:nvPr/>
        </p:nvSpPr>
        <p:spPr bwMode="auto">
          <a:xfrm>
            <a:off x="2791172" y="4789843"/>
            <a:ext cx="144016" cy="271029"/>
          </a:xfrm>
          <a:prstGeom prst="upArrow">
            <a:avLst/>
          </a:prstGeom>
          <a:solidFill>
            <a:srgbClr val="FFFFCC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68950" y="1414016"/>
            <a:ext cx="3241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b="1" dirty="0">
                <a:ln w="12700">
                  <a:solidFill>
                    <a:srgbClr val="FF9999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</a:t>
            </a:r>
            <a:endParaRPr lang="en-US" sz="1800" dirty="0"/>
          </a:p>
        </p:txBody>
      </p:sp>
      <p:sp>
        <p:nvSpPr>
          <p:cNvPr id="36" name="Rectangle 35"/>
          <p:cNvSpPr/>
          <p:nvPr/>
        </p:nvSpPr>
        <p:spPr>
          <a:xfrm>
            <a:off x="5656250" y="2348880"/>
            <a:ext cx="3241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b="1" dirty="0" smtClean="0">
                <a:ln w="12700">
                  <a:solidFill>
                    <a:srgbClr val="FF9999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</a:t>
            </a:r>
            <a:endParaRPr lang="en-US" sz="1800" dirty="0"/>
          </a:p>
        </p:txBody>
      </p:sp>
      <p:sp>
        <p:nvSpPr>
          <p:cNvPr id="37" name="Rectangle 36"/>
          <p:cNvSpPr/>
          <p:nvPr/>
        </p:nvSpPr>
        <p:spPr>
          <a:xfrm>
            <a:off x="5657964" y="328498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b="1" dirty="0" smtClean="0">
                <a:ln w="12700">
                  <a:solidFill>
                    <a:srgbClr val="FF9999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  <a:endParaRPr lang="en-US" sz="1800" dirty="0"/>
          </a:p>
        </p:txBody>
      </p:sp>
      <p:sp>
        <p:nvSpPr>
          <p:cNvPr id="38" name="Rectangle 37"/>
          <p:cNvSpPr/>
          <p:nvPr/>
        </p:nvSpPr>
        <p:spPr>
          <a:xfrm>
            <a:off x="5664408" y="4533170"/>
            <a:ext cx="33054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b="1" dirty="0" smtClean="0">
                <a:ln w="12700">
                  <a:solidFill>
                    <a:srgbClr val="FF9999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</a:t>
            </a:r>
            <a:endParaRPr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5651538" y="5671472"/>
            <a:ext cx="29687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b="1" dirty="0" smtClean="0">
                <a:ln w="12700">
                  <a:solidFill>
                    <a:srgbClr val="FF9999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79885"/>
            <a:ext cx="1587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06" y="4999664"/>
            <a:ext cx="439737" cy="52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9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73038" y="614798"/>
            <a:ext cx="7572375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en-AU" sz="240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WHAT OTHER APPLICATIONS DOES TELEMETRY SUPPORT?</a:t>
            </a:r>
            <a:endParaRPr lang="en-AU" sz="24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6387" name="Picture 10" descr="background-image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31250" r="23750" b="26250"/>
          <a:stretch>
            <a:fillRect/>
          </a:stretch>
        </p:blipFill>
        <p:spPr bwMode="auto">
          <a:xfrm>
            <a:off x="2493963" y="3071813"/>
            <a:ext cx="20002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93663" y="4511675"/>
            <a:ext cx="1490662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AU" b="1">
                <a:latin typeface="Calibri" pitchFamily="34" charset="0"/>
              </a:rPr>
              <a:t>Reticulation</a:t>
            </a:r>
          </a:p>
        </p:txBody>
      </p:sp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2749550" y="5616873"/>
            <a:ext cx="1490663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AU" b="1" dirty="0">
                <a:latin typeface="Calibri" pitchFamily="34" charset="0"/>
              </a:rPr>
              <a:t>Cages</a:t>
            </a:r>
          </a:p>
        </p:txBody>
      </p:sp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2757488" y="1585913"/>
            <a:ext cx="149066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AU" b="1" dirty="0">
                <a:latin typeface="Calibri" pitchFamily="34" charset="0"/>
              </a:rPr>
              <a:t>Tanks &amp; Cylinders</a:t>
            </a:r>
          </a:p>
        </p:txBody>
      </p:sp>
      <p:sp>
        <p:nvSpPr>
          <p:cNvPr id="16391" name="Text Box 2"/>
          <p:cNvSpPr txBox="1">
            <a:spLocks noChangeArrowheads="1"/>
          </p:cNvSpPr>
          <p:nvPr/>
        </p:nvSpPr>
        <p:spPr bwMode="auto">
          <a:xfrm>
            <a:off x="96838" y="2359025"/>
            <a:ext cx="1252537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AU" b="1" dirty="0" err="1">
                <a:latin typeface="Calibri" pitchFamily="34" charset="0"/>
              </a:rPr>
              <a:t>Cathodic</a:t>
            </a:r>
            <a:r>
              <a:rPr lang="en-AU" b="1" dirty="0">
                <a:latin typeface="Calibri" pitchFamily="34" charset="0"/>
              </a:rPr>
              <a:t> Protection</a:t>
            </a:r>
          </a:p>
        </p:txBody>
      </p:sp>
      <p:sp>
        <p:nvSpPr>
          <p:cNvPr id="16392" name="Text Box 2"/>
          <p:cNvSpPr txBox="1">
            <a:spLocks noChangeArrowheads="1"/>
          </p:cNvSpPr>
          <p:nvPr/>
        </p:nvSpPr>
        <p:spPr bwMode="auto">
          <a:xfrm>
            <a:off x="5684838" y="2366963"/>
            <a:ext cx="1214437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AU" b="1">
                <a:latin typeface="Calibri" pitchFamily="34" charset="0"/>
              </a:rPr>
              <a:t>Metering</a:t>
            </a:r>
          </a:p>
        </p:txBody>
      </p:sp>
      <p:sp>
        <p:nvSpPr>
          <p:cNvPr id="16393" name="Text Box 2"/>
          <p:cNvSpPr txBox="1">
            <a:spLocks noChangeArrowheads="1"/>
          </p:cNvSpPr>
          <p:nvPr/>
        </p:nvSpPr>
        <p:spPr bwMode="auto">
          <a:xfrm>
            <a:off x="5594350" y="4525963"/>
            <a:ext cx="164306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AU" b="1">
                <a:latin typeface="Calibri" pitchFamily="34" charset="0"/>
              </a:rPr>
              <a:t>Auto Change Over</a:t>
            </a:r>
          </a:p>
        </p:txBody>
      </p:sp>
      <p:sp>
        <p:nvSpPr>
          <p:cNvPr id="22" name="Up Arrow 21"/>
          <p:cNvSpPr>
            <a:spLocks/>
          </p:cNvSpPr>
          <p:nvPr/>
        </p:nvSpPr>
        <p:spPr bwMode="auto">
          <a:xfrm>
            <a:off x="3316288" y="2149475"/>
            <a:ext cx="357187" cy="455613"/>
          </a:xfrm>
          <a:prstGeom prst="up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lnSpc>
                <a:spcPct val="110000"/>
              </a:lnSpc>
              <a:defRPr/>
            </a:pPr>
            <a:endParaRPr lang="en-US">
              <a:latin typeface="Calibri" pitchFamily="34" charset="0"/>
              <a:cs typeface="+mn-cs"/>
            </a:endParaRPr>
          </a:p>
        </p:txBody>
      </p:sp>
      <p:sp>
        <p:nvSpPr>
          <p:cNvPr id="23" name="Up Arrow 22"/>
          <p:cNvSpPr>
            <a:spLocks/>
          </p:cNvSpPr>
          <p:nvPr/>
        </p:nvSpPr>
        <p:spPr bwMode="auto">
          <a:xfrm rot="10800000">
            <a:off x="3308350" y="4869160"/>
            <a:ext cx="357188" cy="455613"/>
          </a:xfrm>
          <a:prstGeom prst="up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lnSpc>
                <a:spcPct val="110000"/>
              </a:lnSpc>
              <a:defRPr/>
            </a:pPr>
            <a:endParaRPr lang="en-US">
              <a:latin typeface="Calibri" pitchFamily="34" charset="0"/>
              <a:cs typeface="+mn-cs"/>
            </a:endParaRPr>
          </a:p>
        </p:txBody>
      </p:sp>
      <p:sp>
        <p:nvSpPr>
          <p:cNvPr id="24" name="Up Arrow 23"/>
          <p:cNvSpPr>
            <a:spLocks/>
          </p:cNvSpPr>
          <p:nvPr/>
        </p:nvSpPr>
        <p:spPr bwMode="auto">
          <a:xfrm rot="3739008">
            <a:off x="4986338" y="2597150"/>
            <a:ext cx="357187" cy="455613"/>
          </a:xfrm>
          <a:prstGeom prst="up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lnSpc>
                <a:spcPct val="110000"/>
              </a:lnSpc>
              <a:defRPr/>
            </a:pPr>
            <a:endParaRPr lang="en-US">
              <a:latin typeface="Calibri" pitchFamily="34" charset="0"/>
              <a:cs typeface="+mn-cs"/>
            </a:endParaRPr>
          </a:p>
        </p:txBody>
      </p:sp>
      <p:sp>
        <p:nvSpPr>
          <p:cNvPr id="25" name="Up Arrow 24"/>
          <p:cNvSpPr>
            <a:spLocks/>
          </p:cNvSpPr>
          <p:nvPr/>
        </p:nvSpPr>
        <p:spPr bwMode="auto">
          <a:xfrm rot="6606583">
            <a:off x="4997450" y="4159251"/>
            <a:ext cx="357187" cy="455612"/>
          </a:xfrm>
          <a:prstGeom prst="up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lnSpc>
                <a:spcPct val="110000"/>
              </a:lnSpc>
              <a:defRPr/>
            </a:pPr>
            <a:endParaRPr lang="en-US">
              <a:latin typeface="Calibri" pitchFamily="34" charset="0"/>
              <a:cs typeface="+mn-cs"/>
            </a:endParaRPr>
          </a:p>
        </p:txBody>
      </p:sp>
      <p:sp>
        <p:nvSpPr>
          <p:cNvPr id="26" name="Up Arrow 25"/>
          <p:cNvSpPr>
            <a:spLocks/>
          </p:cNvSpPr>
          <p:nvPr/>
        </p:nvSpPr>
        <p:spPr bwMode="auto">
          <a:xfrm rot="17860992" flipH="1">
            <a:off x="1628775" y="2597151"/>
            <a:ext cx="357187" cy="455612"/>
          </a:xfrm>
          <a:prstGeom prst="up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lnSpc>
                <a:spcPct val="110000"/>
              </a:lnSpc>
              <a:defRPr/>
            </a:pPr>
            <a:endParaRPr lang="en-US">
              <a:latin typeface="Calibri" pitchFamily="34" charset="0"/>
              <a:cs typeface="+mn-cs"/>
            </a:endParaRPr>
          </a:p>
        </p:txBody>
      </p:sp>
      <p:sp>
        <p:nvSpPr>
          <p:cNvPr id="27" name="Up Arrow 26"/>
          <p:cNvSpPr>
            <a:spLocks/>
          </p:cNvSpPr>
          <p:nvPr/>
        </p:nvSpPr>
        <p:spPr bwMode="auto">
          <a:xfrm rot="14993417" flipH="1">
            <a:off x="1639888" y="4159250"/>
            <a:ext cx="357187" cy="455613"/>
          </a:xfrm>
          <a:prstGeom prst="up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lnSpc>
                <a:spcPct val="110000"/>
              </a:lnSpc>
              <a:defRPr/>
            </a:pPr>
            <a:endParaRPr lang="en-US">
              <a:latin typeface="Calibri" pitchFamily="34" charset="0"/>
              <a:cs typeface="+mn-cs"/>
            </a:endParaRPr>
          </a:p>
        </p:txBody>
      </p:sp>
      <p:cxnSp>
        <p:nvCxnSpPr>
          <p:cNvPr id="16400" name="Straight Connector 28"/>
          <p:cNvCxnSpPr>
            <a:cxnSpLocks noChangeShapeType="1"/>
          </p:cNvCxnSpPr>
          <p:nvPr/>
        </p:nvCxnSpPr>
        <p:spPr bwMode="auto">
          <a:xfrm flipH="1">
            <a:off x="7451725" y="1700213"/>
            <a:ext cx="20638" cy="40005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1" name="Text Box 2"/>
          <p:cNvSpPr txBox="1">
            <a:spLocks noChangeArrowheads="1"/>
          </p:cNvSpPr>
          <p:nvPr/>
        </p:nvSpPr>
        <p:spPr bwMode="auto">
          <a:xfrm>
            <a:off x="7543800" y="1700213"/>
            <a:ext cx="2193925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endParaRPr lang="en-AU" sz="1800" dirty="0" smtClean="0">
              <a:latin typeface="Calibri" pitchFamily="34" charset="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AU" sz="1800" dirty="0" smtClean="0">
                <a:latin typeface="Calibri" pitchFamily="34" charset="0"/>
              </a:rPr>
              <a:t>Float </a:t>
            </a:r>
            <a:r>
              <a:rPr lang="en-AU" sz="1800" dirty="0">
                <a:latin typeface="Calibri" pitchFamily="34" charset="0"/>
              </a:rPr>
              <a:t>Gauge</a:t>
            </a:r>
          </a:p>
          <a:p>
            <a:pPr algn="ctr" eaLnBrk="1" hangingPunct="1">
              <a:spcAft>
                <a:spcPts val="600"/>
              </a:spcAft>
            </a:pPr>
            <a:r>
              <a:rPr lang="en-AU" sz="1800" dirty="0" err="1">
                <a:latin typeface="Calibri" pitchFamily="34" charset="0"/>
              </a:rPr>
              <a:t>Magnetel</a:t>
            </a:r>
            <a:endParaRPr lang="en-AU" sz="1800" dirty="0">
              <a:latin typeface="Calibri" pitchFamily="34" charset="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AU" sz="1800" dirty="0">
                <a:latin typeface="Calibri" pitchFamily="34" charset="0"/>
              </a:rPr>
              <a:t>Ultrasonic</a:t>
            </a:r>
          </a:p>
          <a:p>
            <a:pPr algn="ctr" eaLnBrk="1" hangingPunct="1">
              <a:spcAft>
                <a:spcPts val="600"/>
              </a:spcAft>
            </a:pPr>
            <a:r>
              <a:rPr lang="en-AU" sz="1800" dirty="0">
                <a:latin typeface="Calibri" pitchFamily="34" charset="0"/>
              </a:rPr>
              <a:t>Meters</a:t>
            </a:r>
          </a:p>
          <a:p>
            <a:pPr algn="ctr" eaLnBrk="1" hangingPunct="1">
              <a:spcAft>
                <a:spcPts val="600"/>
              </a:spcAft>
            </a:pPr>
            <a:r>
              <a:rPr lang="en-AU" sz="1800" dirty="0" err="1">
                <a:latin typeface="Calibri" pitchFamily="34" charset="0"/>
              </a:rPr>
              <a:t>Cathodic</a:t>
            </a:r>
            <a:r>
              <a:rPr lang="en-AU" sz="1800" dirty="0">
                <a:latin typeface="Calibri" pitchFamily="34" charset="0"/>
              </a:rPr>
              <a:t> Protection</a:t>
            </a:r>
          </a:p>
          <a:p>
            <a:pPr algn="ctr" eaLnBrk="1" hangingPunct="1">
              <a:spcAft>
                <a:spcPts val="600"/>
              </a:spcAft>
            </a:pPr>
            <a:r>
              <a:rPr lang="en-AU" sz="1800" dirty="0">
                <a:latin typeface="Calibri" pitchFamily="34" charset="0"/>
              </a:rPr>
              <a:t>Pressure</a:t>
            </a:r>
          </a:p>
          <a:p>
            <a:pPr algn="ctr" eaLnBrk="1" hangingPunct="1">
              <a:spcAft>
                <a:spcPts val="600"/>
              </a:spcAft>
            </a:pPr>
            <a:r>
              <a:rPr lang="en-AU" sz="1800" dirty="0">
                <a:latin typeface="Calibri" pitchFamily="34" charset="0"/>
              </a:rPr>
              <a:t>Temperature</a:t>
            </a:r>
          </a:p>
          <a:p>
            <a:pPr algn="ctr" eaLnBrk="1" hangingPunct="1">
              <a:spcAft>
                <a:spcPts val="600"/>
              </a:spcAft>
            </a:pPr>
            <a:r>
              <a:rPr lang="en-AU" sz="1800" dirty="0">
                <a:latin typeface="Calibri" pitchFamily="34" charset="0"/>
              </a:rPr>
              <a:t>Auto Changeover</a:t>
            </a:r>
          </a:p>
          <a:p>
            <a:pPr algn="ctr" eaLnBrk="1" hangingPunct="1">
              <a:spcAft>
                <a:spcPts val="600"/>
              </a:spcAft>
            </a:pPr>
            <a:r>
              <a:rPr lang="en-AU" sz="1800" dirty="0">
                <a:latin typeface="Calibri" pitchFamily="34" charset="0"/>
              </a:rPr>
              <a:t>Cage Door Monitor</a:t>
            </a:r>
            <a:endParaRPr lang="en-AU" sz="1800" b="1" dirty="0">
              <a:latin typeface="Calibri" pitchFamily="34" charset="0"/>
            </a:endParaRPr>
          </a:p>
        </p:txBody>
      </p:sp>
      <p:pic>
        <p:nvPicPr>
          <p:cNvPr id="16402" name="Picture 5" descr="world_map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5373688"/>
            <a:ext cx="17891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92915" y="1315492"/>
            <a:ext cx="460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FF9999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"/>
          <p:cNvGrpSpPr>
            <a:grpSpLocks/>
          </p:cNvGrpSpPr>
          <p:nvPr/>
        </p:nvGrpSpPr>
        <p:grpSpPr bwMode="auto">
          <a:xfrm>
            <a:off x="275157" y="4212495"/>
            <a:ext cx="1255712" cy="1192212"/>
            <a:chOff x="4807396" y="3959499"/>
            <a:chExt cx="2012950" cy="2000250"/>
          </a:xfrm>
        </p:grpSpPr>
        <p:pic>
          <p:nvPicPr>
            <p:cNvPr id="1537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396" y="3959499"/>
              <a:ext cx="201295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10" descr="SC_pos_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7476" y="4653136"/>
              <a:ext cx="1778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3" name="Picture 9" descr="set_of_4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5160963"/>
            <a:ext cx="150018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65100" y="1277938"/>
            <a:ext cx="35718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AU" sz="2000" b="1">
                <a:latin typeface="Calibri" pitchFamily="34" charset="0"/>
              </a:rPr>
              <a:t>Ease of Deployment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65100" y="1857375"/>
            <a:ext cx="4926013" cy="18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</a:rPr>
              <a:t>Quick, simple installation &lt;10mins</a:t>
            </a:r>
          </a:p>
          <a:p>
            <a:pPr eaLnBrk="1" hangingPunct="1">
              <a:lnSpc>
                <a:spcPct val="110000"/>
              </a:lnSpc>
            </a:pPr>
            <a:r>
              <a:rPr lang="en-AU" sz="2000" dirty="0">
                <a:latin typeface="Calibri" pitchFamily="34" charset="0"/>
              </a:rPr>
              <a:t>Hazardous area </a:t>
            </a:r>
            <a:r>
              <a:rPr lang="en-AU" sz="2000" dirty="0" smtClean="0">
                <a:latin typeface="Calibri" pitchFamily="34" charset="0"/>
              </a:rPr>
              <a:t>Zone 0 certified</a:t>
            </a:r>
            <a:endParaRPr lang="en-AU" sz="2000" dirty="0">
              <a:latin typeface="Calibri" pitchFamily="34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AU" sz="2000" dirty="0">
                <a:latin typeface="Calibri" pitchFamily="34" charset="0"/>
              </a:rPr>
              <a:t>Configured remotely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AU" sz="2000" dirty="0">
                <a:latin typeface="Calibri" pitchFamily="34" charset="0"/>
              </a:rPr>
              <a:t>Battery operated (</a:t>
            </a:r>
            <a:r>
              <a:rPr lang="en-AU" sz="2000" dirty="0" smtClean="0">
                <a:latin typeface="Calibri" pitchFamily="34" charset="0"/>
              </a:rPr>
              <a:t>5 </a:t>
            </a:r>
            <a:r>
              <a:rPr lang="en-AU" sz="2000" dirty="0">
                <a:latin typeface="Calibri" pitchFamily="34" charset="0"/>
              </a:rPr>
              <a:t>year life</a:t>
            </a:r>
            <a:r>
              <a:rPr lang="en-AU" sz="2000" dirty="0" smtClean="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AU" sz="2000" dirty="0" smtClean="0">
                <a:latin typeface="Calibri" pitchFamily="34" charset="0"/>
              </a:rPr>
              <a:t>Driver install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736850" y="4000500"/>
            <a:ext cx="42465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en-AU" sz="2000" b="1" dirty="0">
                <a:latin typeface="Calibri" pitchFamily="34" charset="0"/>
                <a:cs typeface="+mn-cs"/>
              </a:rPr>
              <a:t>Modular, Adaptable Components</a:t>
            </a:r>
            <a:endParaRPr lang="en-US" sz="2000" b="1" dirty="0">
              <a:latin typeface="Calibri" pitchFamily="34" charset="0"/>
              <a:cs typeface="+mn-cs"/>
            </a:endParaRPr>
          </a:p>
        </p:txBody>
      </p:sp>
      <p:sp>
        <p:nvSpPr>
          <p:cNvPr id="15367" name="TextBox 5"/>
          <p:cNvSpPr txBox="1">
            <a:spLocks noChangeArrowheads="1"/>
          </p:cNvSpPr>
          <p:nvPr/>
        </p:nvSpPr>
        <p:spPr bwMode="auto">
          <a:xfrm>
            <a:off x="2736850" y="4573588"/>
            <a:ext cx="48068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AU" sz="2000" dirty="0" smtClean="0">
                <a:latin typeface="Calibri" pitchFamily="34" charset="0"/>
              </a:rPr>
              <a:t>Ease of integration with back office</a:t>
            </a:r>
            <a:endParaRPr lang="en-AU" sz="2000" dirty="0">
              <a:latin typeface="Calibri" pitchFamily="34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AU" sz="2000" dirty="0" smtClean="0">
                <a:latin typeface="Calibri" pitchFamily="34" charset="0"/>
              </a:rPr>
              <a:t>Range of networks (GSM, RF, PSTN)</a:t>
            </a:r>
            <a:endParaRPr lang="en-AU" sz="2000" dirty="0">
              <a:latin typeface="Calibri" pitchFamily="34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AU" sz="2000" dirty="0" smtClean="0">
                <a:latin typeface="Calibri" pitchFamily="34" charset="0"/>
              </a:rPr>
              <a:t>Multi &amp; single tank solutions (Virtual)</a:t>
            </a:r>
            <a:endParaRPr lang="en-AU" sz="2000" dirty="0">
              <a:latin typeface="Calibri" pitchFamily="34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AU" sz="2000" dirty="0">
                <a:latin typeface="Calibri" pitchFamily="34" charset="0"/>
              </a:rPr>
              <a:t>Digital &amp; </a:t>
            </a:r>
            <a:r>
              <a:rPr lang="en-AU" sz="2000" dirty="0" err="1">
                <a:latin typeface="Calibri" pitchFamily="34" charset="0"/>
              </a:rPr>
              <a:t>Analog</a:t>
            </a:r>
            <a:r>
              <a:rPr lang="en-AU" sz="2000" dirty="0">
                <a:latin typeface="Calibri" pitchFamily="34" charset="0"/>
              </a:rPr>
              <a:t> </a:t>
            </a:r>
            <a:r>
              <a:rPr lang="en-AU" sz="2000" dirty="0" smtClean="0">
                <a:latin typeface="Calibri" pitchFamily="34" charset="0"/>
              </a:rPr>
              <a:t>inputs (e.g. meter &amp; level)</a:t>
            </a:r>
            <a:endParaRPr lang="en-AU" sz="2000" dirty="0">
              <a:latin typeface="Calibri" pitchFamily="34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AU" sz="2000" dirty="0">
                <a:latin typeface="Calibri" pitchFamily="34" charset="0"/>
              </a:rPr>
              <a:t>Range of unique sensor </a:t>
            </a:r>
            <a:r>
              <a:rPr lang="en-AU" sz="2000" dirty="0" smtClean="0">
                <a:latin typeface="Calibri" pitchFamily="34" charset="0"/>
              </a:rPr>
              <a:t>solutions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AU" sz="2000" dirty="0" smtClean="0">
                <a:latin typeface="Calibri" pitchFamily="34" charset="0"/>
              </a:rPr>
              <a:t>Common plug &amp; play architecture</a:t>
            </a:r>
            <a:endParaRPr lang="en-AU" sz="2000" dirty="0">
              <a:latin typeface="Calibri" pitchFamily="34" charset="0"/>
            </a:endParaRPr>
          </a:p>
        </p:txBody>
      </p:sp>
      <p:pic>
        <p:nvPicPr>
          <p:cNvPr id="1536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" t="13336"/>
          <a:stretch/>
        </p:blipFill>
        <p:spPr bwMode="auto">
          <a:xfrm>
            <a:off x="7543700" y="4439252"/>
            <a:ext cx="1760091" cy="19309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380163" y="1285875"/>
            <a:ext cx="3071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en-AU" sz="2000" b="1" dirty="0">
                <a:latin typeface="Calibri" pitchFamily="34" charset="0"/>
                <a:cs typeface="+mn-cs"/>
              </a:rPr>
              <a:t>Low Cost of Ownership</a:t>
            </a:r>
            <a:endParaRPr lang="en-US" sz="2000" b="1" dirty="0">
              <a:latin typeface="Calibri" pitchFamily="34" charset="0"/>
              <a:cs typeface="+mn-cs"/>
            </a:endParaRPr>
          </a:p>
        </p:txBody>
      </p:sp>
      <p:sp>
        <p:nvSpPr>
          <p:cNvPr id="15370" name="TextBox 5"/>
          <p:cNvSpPr txBox="1">
            <a:spLocks noChangeArrowheads="1"/>
          </p:cNvSpPr>
          <p:nvPr/>
        </p:nvSpPr>
        <p:spPr bwMode="auto">
          <a:xfrm>
            <a:off x="6380163" y="1839913"/>
            <a:ext cx="31432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</a:rPr>
              <a:t>Low equipment cost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AU" sz="2000" dirty="0">
                <a:latin typeface="Calibri" pitchFamily="34" charset="0"/>
              </a:rPr>
              <a:t>Minimize  </a:t>
            </a:r>
            <a:r>
              <a:rPr lang="en-AU" sz="2000" dirty="0" err="1">
                <a:latin typeface="Calibri" pitchFamily="34" charset="0"/>
              </a:rPr>
              <a:t>comms</a:t>
            </a:r>
            <a:r>
              <a:rPr lang="en-AU" sz="2000" dirty="0">
                <a:latin typeface="Calibri" pitchFamily="34" charset="0"/>
              </a:rPr>
              <a:t>. cost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AU" sz="2000" dirty="0">
                <a:latin typeface="Calibri" pitchFamily="34" charset="0"/>
              </a:rPr>
              <a:t>Minimal maintenance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AU" sz="2000" dirty="0">
                <a:latin typeface="Calibri" pitchFamily="34" charset="0"/>
              </a:rPr>
              <a:t>Robust and reliable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2562" y="617538"/>
            <a:ext cx="7731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WHAT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TO LOOK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FOR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WHEN SELECTING TM TECHNOLOGY?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537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06" y="2928937"/>
            <a:ext cx="18415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world_m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2344738"/>
            <a:ext cx="53530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ular Callout 6"/>
          <p:cNvSpPr>
            <a:spLocks noChangeArrowheads="1"/>
          </p:cNvSpPr>
          <p:nvPr/>
        </p:nvSpPr>
        <p:spPr bwMode="auto">
          <a:xfrm>
            <a:off x="271463" y="3213100"/>
            <a:ext cx="2449512" cy="1384300"/>
          </a:xfrm>
          <a:prstGeom prst="wedgeRectCallout">
            <a:avLst>
              <a:gd name="adj1" fmla="val 81042"/>
              <a:gd name="adj2" fmla="val -3622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dirty="0">
                <a:latin typeface="Calibri" pitchFamily="34" charset="0"/>
              </a:rPr>
              <a:t>Amerigas, </a:t>
            </a:r>
            <a:r>
              <a:rPr lang="en-US" sz="1400" dirty="0" err="1">
                <a:latin typeface="Calibri" pitchFamily="34" charset="0"/>
              </a:rPr>
              <a:t>Inergy</a:t>
            </a:r>
            <a:r>
              <a:rPr lang="en-US" sz="1400" dirty="0" smtClean="0">
                <a:latin typeface="Calibri" pitchFamily="34" charset="0"/>
              </a:rPr>
              <a:t>, Suburban,  </a:t>
            </a:r>
            <a:r>
              <a:rPr lang="en-US" sz="1400" dirty="0" err="1">
                <a:latin typeface="Calibri" pitchFamily="34" charset="0"/>
              </a:rPr>
              <a:t>Blossman</a:t>
            </a:r>
            <a:r>
              <a:rPr lang="en-US" sz="1400" dirty="0">
                <a:latin typeface="Calibri" pitchFamily="34" charset="0"/>
              </a:rPr>
              <a:t> Gas, Thompson Gas, </a:t>
            </a:r>
            <a:r>
              <a:rPr lang="en-US" sz="1400" dirty="0" err="1" smtClean="0">
                <a:latin typeface="Calibri" pitchFamily="34" charset="0"/>
              </a:rPr>
              <a:t>Growmark</a:t>
            </a:r>
            <a:r>
              <a:rPr lang="en-US" sz="1400" dirty="0" smtClean="0">
                <a:latin typeface="Calibri" pitchFamily="34" charset="0"/>
              </a:rPr>
              <a:t>, </a:t>
            </a:r>
            <a:r>
              <a:rPr lang="en-US" sz="1400" dirty="0">
                <a:latin typeface="Calibri" pitchFamily="34" charset="0"/>
              </a:rPr>
              <a:t>Revere Gas, </a:t>
            </a:r>
            <a:r>
              <a:rPr lang="en-US" sz="1400" dirty="0" err="1" smtClean="0">
                <a:latin typeface="Calibri" pitchFamily="34" charset="0"/>
              </a:rPr>
              <a:t>TruPointe</a:t>
            </a:r>
            <a:r>
              <a:rPr lang="en-US" sz="1400" dirty="0" smtClean="0">
                <a:latin typeface="Calibri" pitchFamily="34" charset="0"/>
              </a:rPr>
              <a:t>, </a:t>
            </a:r>
            <a:r>
              <a:rPr lang="en-US" sz="1400" dirty="0">
                <a:latin typeface="Calibri" pitchFamily="34" charset="0"/>
              </a:rPr>
              <a:t>SOS Fuels, Delta Liquid Energy, United Landmark, Air </a:t>
            </a:r>
            <a:r>
              <a:rPr lang="en-US" sz="1400" dirty="0" err="1">
                <a:latin typeface="Calibri" pitchFamily="34" charset="0"/>
              </a:rPr>
              <a:t>Liquide</a:t>
            </a:r>
            <a:r>
              <a:rPr lang="en-US" sz="1400" dirty="0">
                <a:latin typeface="Calibri" pitchFamily="34" charset="0"/>
              </a:rPr>
              <a:t>…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3455988" y="1487488"/>
            <a:ext cx="877163" cy="523220"/>
          </a:xfrm>
          <a:prstGeom prst="wedgeRectCallout">
            <a:avLst>
              <a:gd name="adj1" fmla="val 137702"/>
              <a:gd name="adj2" fmla="val 31131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 err="1">
                <a:latin typeface="Calibri" pitchFamily="34" charset="0"/>
                <a:cs typeface="+mn-cs"/>
              </a:rPr>
              <a:t>Calor</a:t>
            </a:r>
            <a:r>
              <a:rPr lang="en-US" sz="1400" dirty="0">
                <a:latin typeface="Calibri" pitchFamily="34" charset="0"/>
                <a:cs typeface="+mn-cs"/>
              </a:rPr>
              <a:t> Gas</a:t>
            </a:r>
          </a:p>
          <a:p>
            <a:pPr eaLnBrk="0" hangingPunct="0">
              <a:defRPr/>
            </a:pPr>
            <a:r>
              <a:rPr lang="en-US" sz="1400" dirty="0">
                <a:latin typeface="Calibri" pitchFamily="34" charset="0"/>
                <a:cs typeface="+mn-cs"/>
              </a:rPr>
              <a:t>BOC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5129213" y="5421313"/>
            <a:ext cx="1882438" cy="523220"/>
          </a:xfrm>
          <a:prstGeom prst="wedgeRectCallout">
            <a:avLst>
              <a:gd name="adj1" fmla="val 53048"/>
              <a:gd name="adj2" fmla="val -16664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Calibri" pitchFamily="34" charset="0"/>
                <a:cs typeface="+mn-cs"/>
              </a:rPr>
              <a:t>BOC, </a:t>
            </a:r>
            <a:r>
              <a:rPr lang="en-US" sz="1400" dirty="0" err="1">
                <a:latin typeface="Calibri" pitchFamily="34" charset="0"/>
                <a:cs typeface="+mn-cs"/>
              </a:rPr>
              <a:t>Elgas</a:t>
            </a:r>
            <a:r>
              <a:rPr lang="en-US" sz="1400" dirty="0">
                <a:latin typeface="Calibri" pitchFamily="34" charset="0"/>
                <a:cs typeface="+mn-cs"/>
              </a:rPr>
              <a:t>, </a:t>
            </a:r>
            <a:r>
              <a:rPr lang="en-US" sz="1400" dirty="0" err="1">
                <a:latin typeface="Calibri" pitchFamily="34" charset="0"/>
                <a:cs typeface="+mn-cs"/>
              </a:rPr>
              <a:t>Kleenheat</a:t>
            </a:r>
            <a:endParaRPr lang="en-US" sz="14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r>
              <a:rPr lang="en-US" sz="1400" dirty="0">
                <a:latin typeface="Calibri" pitchFamily="34" charset="0"/>
                <a:cs typeface="+mn-cs"/>
              </a:rPr>
              <a:t>Origin Energy, Vital Gas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8058150" y="4437063"/>
            <a:ext cx="1289264" cy="523220"/>
          </a:xfrm>
          <a:prstGeom prst="wedgeRectCallout">
            <a:avLst>
              <a:gd name="adj1" fmla="val -74475"/>
              <a:gd name="adj2" fmla="val 7485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Calibri" pitchFamily="34" charset="0"/>
                <a:cs typeface="+mn-cs"/>
              </a:rPr>
              <a:t>BOC</a:t>
            </a:r>
          </a:p>
          <a:p>
            <a:pPr eaLnBrk="0" hangingPunct="0">
              <a:defRPr/>
            </a:pPr>
            <a:r>
              <a:rPr lang="en-US" sz="1400" dirty="0">
                <a:latin typeface="Calibri" pitchFamily="34" charset="0"/>
                <a:cs typeface="+mn-cs"/>
              </a:rPr>
              <a:t>Contact Energy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5197475" y="1484313"/>
            <a:ext cx="4002088" cy="738187"/>
          </a:xfrm>
          <a:prstGeom prst="wedgeRectCallout">
            <a:avLst>
              <a:gd name="adj1" fmla="val -43643"/>
              <a:gd name="adj2" fmla="val 21335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 err="1">
                <a:latin typeface="Calibri" pitchFamily="34" charset="0"/>
                <a:cs typeface="+mn-cs"/>
              </a:rPr>
              <a:t>Ipragaz</a:t>
            </a:r>
            <a:r>
              <a:rPr lang="en-US" sz="1400" dirty="0">
                <a:latin typeface="Calibri" pitchFamily="34" charset="0"/>
                <a:cs typeface="+mn-cs"/>
              </a:rPr>
              <a:t> (Turkey), Liquigas (Italy)</a:t>
            </a:r>
          </a:p>
          <a:p>
            <a:pPr eaLnBrk="0" hangingPunct="0">
              <a:defRPr/>
            </a:pPr>
            <a:r>
              <a:rPr lang="en-US" sz="1400" dirty="0" err="1">
                <a:latin typeface="Calibri" pitchFamily="34" charset="0"/>
                <a:cs typeface="+mn-cs"/>
              </a:rPr>
              <a:t>Primagas</a:t>
            </a:r>
            <a:r>
              <a:rPr lang="en-US" sz="1400" dirty="0">
                <a:latin typeface="Calibri" pitchFamily="34" charset="0"/>
                <a:cs typeface="+mn-cs"/>
              </a:rPr>
              <a:t> (Benelux, Spain, Denmark, Norway, Czech R, Slovakia)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77800" y="620713"/>
            <a:ext cx="7572375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HOW MATURE IS THE TELEMETRY MARKET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7975600" y="2924175"/>
            <a:ext cx="1584325" cy="523875"/>
          </a:xfrm>
          <a:prstGeom prst="wedgeRectCallout">
            <a:avLst>
              <a:gd name="adj1" fmla="val -133431"/>
              <a:gd name="adj2" fmla="val 10898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Calibri" pitchFamily="34" charset="0"/>
                <a:cs typeface="+mn-cs"/>
              </a:rPr>
              <a:t>Philippines, India, Pakistan, China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" y="6094561"/>
            <a:ext cx="9902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lvl="1">
              <a:spcAft>
                <a:spcPts val="600"/>
              </a:spcAft>
              <a:defRPr/>
            </a:pPr>
            <a:r>
              <a:rPr lang="en-AU" sz="2400" dirty="0" smtClean="0">
                <a:latin typeface="Calibri" pitchFamily="34" charset="0"/>
                <a:ea typeface="+mj-ea"/>
                <a:cs typeface="+mj-cs"/>
              </a:rPr>
              <a:t>Telemetry is not new, these companies have deployed 90,000+ units</a:t>
            </a:r>
            <a:endParaRPr lang="en-AU" sz="2400" dirty="0"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/>
    </p:bldLst>
  </p:timing>
</p:sld>
</file>

<file path=ppt/theme/theme1.xml><?xml version="1.0" encoding="utf-8"?>
<a:theme xmlns:a="http://schemas.openxmlformats.org/drawingml/2006/main" name="1_Linde">
  <a:themeElements>
    <a:clrScheme name="1_Linde 1">
      <a:dk1>
        <a:srgbClr val="00305C"/>
      </a:dk1>
      <a:lt1>
        <a:srgbClr val="FFFFFF"/>
      </a:lt1>
      <a:dk2>
        <a:srgbClr val="D1D4CC"/>
      </a:dk2>
      <a:lt2>
        <a:srgbClr val="008AC4"/>
      </a:lt2>
      <a:accent1>
        <a:srgbClr val="00305C"/>
      </a:accent1>
      <a:accent2>
        <a:srgbClr val="0D5C91"/>
      </a:accent2>
      <a:accent3>
        <a:srgbClr val="FFFFFF"/>
      </a:accent3>
      <a:accent4>
        <a:srgbClr val="00274D"/>
      </a:accent4>
      <a:accent5>
        <a:srgbClr val="AAADB5"/>
      </a:accent5>
      <a:accent6>
        <a:srgbClr val="0B5383"/>
      </a:accent6>
      <a:hlink>
        <a:srgbClr val="6B8FB5"/>
      </a:hlink>
      <a:folHlink>
        <a:srgbClr val="B01C2E"/>
      </a:folHlink>
    </a:clrScheme>
    <a:fontScheme name="1_Linde">
      <a:majorFont>
        <a:latin typeface="LindeDaxPowerPoint"/>
        <a:ea typeface=""/>
        <a:cs typeface=""/>
      </a:majorFont>
      <a:minorFont>
        <a:latin typeface="LindeDaxPowerPo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82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indeDaxPowerPoi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82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indeDaxPowerPoint" pitchFamily="34" charset="0"/>
          </a:defRPr>
        </a:defPPr>
      </a:lstStyle>
    </a:lnDef>
  </a:objectDefaults>
  <a:extraClrSchemeLst>
    <a:extraClrScheme>
      <a:clrScheme name="1_Linde 1">
        <a:dk1>
          <a:srgbClr val="00305C"/>
        </a:dk1>
        <a:lt1>
          <a:srgbClr val="FFFFFF"/>
        </a:lt1>
        <a:dk2>
          <a:srgbClr val="D1D4CC"/>
        </a:dk2>
        <a:lt2>
          <a:srgbClr val="008AC4"/>
        </a:lt2>
        <a:accent1>
          <a:srgbClr val="00305C"/>
        </a:accent1>
        <a:accent2>
          <a:srgbClr val="0D5C91"/>
        </a:accent2>
        <a:accent3>
          <a:srgbClr val="FFFFFF"/>
        </a:accent3>
        <a:accent4>
          <a:srgbClr val="00274D"/>
        </a:accent4>
        <a:accent5>
          <a:srgbClr val="AAADB5"/>
        </a:accent5>
        <a:accent6>
          <a:srgbClr val="0B5383"/>
        </a:accent6>
        <a:hlink>
          <a:srgbClr val="6B8FB5"/>
        </a:hlink>
        <a:folHlink>
          <a:srgbClr val="B01C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9702</TotalTime>
  <Words>1438</Words>
  <Application>Microsoft Office PowerPoint</Application>
  <PresentationFormat>Custom</PresentationFormat>
  <Paragraphs>233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1_Linde</vt:lpstr>
      <vt:lpstr>Custom Design</vt:lpstr>
      <vt:lpstr> </vt:lpstr>
      <vt:lpstr>AGENDA</vt:lpstr>
      <vt:lpstr>GASLOG Services - tank level to truck delivery</vt:lpstr>
      <vt:lpstr>WHY DEPLOY TANK MONITORING?</vt:lpstr>
      <vt:lpstr>PowerPoint Presentation</vt:lpstr>
      <vt:lpstr>HOW DO LPG PROVIDERS INCORPORATE TM?</vt:lpstr>
      <vt:lpstr>PowerPoint Presentation</vt:lpstr>
      <vt:lpstr>PowerPoint Presentation</vt:lpstr>
      <vt:lpstr>PowerPoint Presentation</vt:lpstr>
      <vt:lpstr>PowerPoint Presentation</vt:lpstr>
      <vt:lpstr>One approach (next steps)   </vt:lpstr>
      <vt:lpstr>PowerPoint Presentation</vt:lpstr>
    </vt:vector>
  </TitlesOfParts>
  <Company>Applied Controls Pty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Mike Neuman</dc:creator>
  <cp:lastModifiedBy>Brian</cp:lastModifiedBy>
  <cp:revision>703</cp:revision>
  <cp:lastPrinted>2001-07-19T04:19:22Z</cp:lastPrinted>
  <dcterms:created xsi:type="dcterms:W3CDTF">2001-06-26T11:24:58Z</dcterms:created>
  <dcterms:modified xsi:type="dcterms:W3CDTF">2013-02-25T01:42:11Z</dcterms:modified>
</cp:coreProperties>
</file>