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60" r:id="rId3"/>
    <p:sldId id="324" r:id="rId4"/>
    <p:sldId id="315" r:id="rId5"/>
    <p:sldId id="345" r:id="rId6"/>
    <p:sldId id="369" r:id="rId7"/>
    <p:sldId id="339" r:id="rId8"/>
    <p:sldId id="337" r:id="rId9"/>
    <p:sldId id="336" r:id="rId10"/>
    <p:sldId id="346" r:id="rId11"/>
    <p:sldId id="347" r:id="rId12"/>
    <p:sldId id="370" r:id="rId13"/>
    <p:sldId id="328" r:id="rId14"/>
    <p:sldId id="317" r:id="rId15"/>
    <p:sldId id="353" r:id="rId16"/>
    <p:sldId id="351" r:id="rId17"/>
    <p:sldId id="335" r:id="rId18"/>
    <p:sldId id="361" r:id="rId19"/>
    <p:sldId id="340" r:id="rId20"/>
    <p:sldId id="341" r:id="rId21"/>
    <p:sldId id="355" r:id="rId22"/>
    <p:sldId id="354" r:id="rId23"/>
    <p:sldId id="356" r:id="rId24"/>
    <p:sldId id="362" r:id="rId25"/>
    <p:sldId id="338" r:id="rId26"/>
    <p:sldId id="357" r:id="rId27"/>
    <p:sldId id="367" r:id="rId28"/>
    <p:sldId id="368" r:id="rId29"/>
    <p:sldId id="371" r:id="rId30"/>
    <p:sldId id="359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0066"/>
    <a:srgbClr val="FFFFFF"/>
    <a:srgbClr val="003F7E"/>
    <a:srgbClr val="FFCC00"/>
    <a:srgbClr val="FFFFCC"/>
    <a:srgbClr val="FFE6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2467" autoAdjust="0"/>
  </p:normalViewPr>
  <p:slideViewPr>
    <p:cSldViewPr>
      <p:cViewPr>
        <p:scale>
          <a:sx n="70" d="100"/>
          <a:sy n="70" d="100"/>
        </p:scale>
        <p:origin x="-1440" y="-168"/>
      </p:cViewPr>
      <p:guideLst>
        <p:guide orient="horz" pos="2160"/>
        <p:guide orient="horz" pos="391"/>
        <p:guide orient="horz" pos="8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3BC1018-2C12-49C0-9AE6-E933183063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4213"/>
            <a:ext cx="4575175" cy="3430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60CFDF2-264F-4342-BFC5-45C1DC12D4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B8328-A105-4189-A9A5-B6CF3006F8E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039667-33FF-4B5B-97BF-65039A34E92D}" type="slidenum">
              <a:rPr lang="pt-BR" sz="1200">
                <a:latin typeface="Times New Roman" pitchFamily="18" charset="0"/>
              </a:rPr>
              <a:pPr algn="r"/>
              <a:t>17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119E5-FD38-4E53-A962-E0C4643C2F93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652F5-46DC-4CD8-978C-878A1E152510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pt-BR" b="1" smtClean="0"/>
              <a:t>PBE –</a:t>
            </a:r>
            <a:r>
              <a:rPr lang="pt-BR" smtClean="0"/>
              <a:t>Aplicado a fabricantes e fornecedores</a:t>
            </a:r>
          </a:p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EXEMPLO TERMOELETRICA ENERGIA FINAL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8A6FE-DB6E-4DCA-821A-7AADA36A5E29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Quebra de paradigma no Brasil – viés EE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86776-62DF-454F-9BD3-738792705E16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27953-BF54-4DC3-AA6D-9F2CA8E53AA3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99232-087E-4731-BE11-A76DBBD51841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asocimex.com.mx/_images/_eventos/2011/04_06_-_xxvi-congreso-aiglp.pn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tretch/>
        </p:blipFill>
        <p:spPr bwMode="auto">
          <a:xfrm>
            <a:off x="3289489" y="4083663"/>
            <a:ext cx="2540579" cy="1270289"/>
          </a:xfrm>
          <a:prstGeom prst="roundRect">
            <a:avLst>
              <a:gd name="adj" fmla="val 1129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661988" y="1484313"/>
            <a:ext cx="78501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Certificación de Eficiencia Energética de Edificaciones</a:t>
            </a:r>
            <a:endParaRPr lang="pt-BR" sz="4800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1708150" y="3306763"/>
            <a:ext cx="5703888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Aurelio </a:t>
            </a:r>
            <a:r>
              <a:rPr lang="pt-B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M. Ferreira  |  Ultragaz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350" y="1417638"/>
            <a:ext cx="9144000" cy="366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Título 4"/>
          <p:cNvSpPr txBox="1">
            <a:spLocks/>
          </p:cNvSpPr>
          <p:nvPr/>
        </p:nvSpPr>
        <p:spPr bwMode="auto">
          <a:xfrm>
            <a:off x="1619250" y="390525"/>
            <a:ext cx="3849688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PANORAMA 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INTERNACIONAL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* </a:t>
            </a:r>
            <a:r>
              <a:rPr lang="es-ES" sz="900" kern="0" dirty="0" smtClean="0">
                <a:solidFill>
                  <a:schemeClr val="bg1"/>
                </a:solidFill>
                <a:latin typeface="Calibri"/>
              </a:rPr>
              <a:t>Geotérmica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eólica, solar y residuos</a:t>
            </a:r>
          </a:p>
        </p:txBody>
      </p:sp>
      <p:sp>
        <p:nvSpPr>
          <p:cNvPr id="15" name="Retângulo 14"/>
          <p:cNvSpPr/>
          <p:nvPr/>
        </p:nvSpPr>
        <p:spPr bwMode="auto">
          <a:xfrm>
            <a:off x="1229133" y="902793"/>
            <a:ext cx="6697166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>
                <a:latin typeface="Calibri" pitchFamily="34" charset="0"/>
                <a:cs typeface="Calibri" pitchFamily="34" charset="0"/>
              </a:rPr>
              <a:t>EUA | PROGRAMA </a:t>
            </a:r>
            <a:r>
              <a:rPr lang="pt-BR" sz="2800" b="1" i="1" kern="0" dirty="0">
                <a:latin typeface="Calibri" pitchFamily="34" charset="0"/>
                <a:cs typeface="Calibri" pitchFamily="34" charset="0"/>
              </a:rPr>
              <a:t>ENERGY STAR</a:t>
            </a:r>
          </a:p>
        </p:txBody>
      </p:sp>
      <p:pic>
        <p:nvPicPr>
          <p:cNvPr id="11272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950" y="1519238"/>
            <a:ext cx="564673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Group 49"/>
          <p:cNvGraphicFramePr>
            <a:graphicFrameLocks noGrp="1"/>
          </p:cNvGraphicFramePr>
          <p:nvPr/>
        </p:nvGraphicFramePr>
        <p:xfrm>
          <a:off x="3436938" y="5229225"/>
          <a:ext cx="2281238" cy="1229842"/>
        </p:xfrm>
        <a:graphic>
          <a:graphicData uri="http://schemas.openxmlformats.org/drawingml/2006/table">
            <a:tbl>
              <a:tblPr/>
              <a:tblGrid>
                <a:gridCol w="2281238"/>
              </a:tblGrid>
              <a:tr h="6506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Factores de Conversión Energía Primaria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s-CL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Electricidad</a:t>
                      </a:r>
                      <a:r>
                        <a:rPr kumimoji="1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 3,34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r>
                        <a:rPr kumimoji="1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1,05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/>
          <p:cNvSpPr txBox="1">
            <a:spLocks/>
          </p:cNvSpPr>
          <p:nvPr/>
        </p:nvSpPr>
        <p:spPr bwMode="auto">
          <a:xfrm>
            <a:off x="1619250" y="390525"/>
            <a:ext cx="3849688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PANORAMA 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INTERNACIONAL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588" y="1403350"/>
            <a:ext cx="9144000" cy="366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/>
          <p:cNvSpPr/>
          <p:nvPr/>
        </p:nvSpPr>
        <p:spPr bwMode="auto">
          <a:xfrm>
            <a:off x="1223417" y="909285"/>
            <a:ext cx="6697166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>
                <a:latin typeface="Calibri" pitchFamily="34" charset="0"/>
                <a:cs typeface="Calibri" pitchFamily="34" charset="0"/>
              </a:rPr>
              <a:t>CHILE | PROGRAMA PAÍS</a:t>
            </a:r>
          </a:p>
        </p:txBody>
      </p:sp>
      <p:pic>
        <p:nvPicPr>
          <p:cNvPr id="12295" name="Imagem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1519238"/>
            <a:ext cx="5199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* </a:t>
            </a:r>
            <a:r>
              <a:rPr lang="es-ES" sz="900" kern="0" dirty="0" smtClean="0">
                <a:solidFill>
                  <a:schemeClr val="bg1"/>
                </a:solidFill>
                <a:latin typeface="Calibri"/>
              </a:rPr>
              <a:t>Geotérmica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eólica, solar y residuos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3436938" y="5229225"/>
          <a:ext cx="2281238" cy="1229842"/>
        </p:xfrm>
        <a:graphic>
          <a:graphicData uri="http://schemas.openxmlformats.org/drawingml/2006/table">
            <a:tbl>
              <a:tblPr/>
              <a:tblGrid>
                <a:gridCol w="2281238"/>
              </a:tblGrid>
              <a:tr h="6506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Factores de Conversión Energía Primaria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Electricidad</a:t>
                      </a:r>
                      <a:r>
                        <a:rPr kumimoji="1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 2,0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r>
                        <a:rPr kumimoji="1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1,1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 bwMode="auto">
          <a:xfrm>
            <a:off x="1619250" y="390525"/>
            <a:ext cx="49006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EFICIENCIA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AMPLIA: CASO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BRASILEÑO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 err="1" smtClean="0">
                <a:solidFill>
                  <a:schemeClr val="bg1"/>
                </a:solidFill>
                <a:latin typeface="Calibri"/>
              </a:rPr>
              <a:t>Fuente</a:t>
            </a: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: 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Adaptación propia desde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EPE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</a:t>
            </a:r>
            <a:r>
              <a:rPr lang="es-ES" sz="900" kern="0" dirty="0" smtClean="0">
                <a:solidFill>
                  <a:schemeClr val="bg1"/>
                </a:solidFill>
                <a:latin typeface="Calibri"/>
              </a:rPr>
              <a:t>2009.</a:t>
            </a:r>
            <a:endParaRPr lang="es-ES" sz="9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350" y="1425575"/>
            <a:ext cx="9144000" cy="3663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 20"/>
          <p:cNvSpPr/>
          <p:nvPr/>
        </p:nvSpPr>
        <p:spPr bwMode="auto">
          <a:xfrm>
            <a:off x="1229133" y="895637"/>
            <a:ext cx="6697166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kern="0" dirty="0">
                <a:latin typeface="Calibri" pitchFamily="34" charset="0"/>
                <a:cs typeface="Calibri" pitchFamily="34" charset="0"/>
              </a:rPr>
              <a:t>BRASIL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3436938" y="5229225"/>
          <a:ext cx="2281238" cy="1229842"/>
        </p:xfrm>
        <a:graphic>
          <a:graphicData uri="http://schemas.openxmlformats.org/drawingml/2006/table">
            <a:tbl>
              <a:tblPr/>
              <a:tblGrid>
                <a:gridCol w="2281238"/>
              </a:tblGrid>
              <a:tr h="6506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Factores de Conversión Energía Primaria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Electricidad</a:t>
                      </a:r>
                      <a:r>
                        <a:rPr kumimoji="1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 1,69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Gas</a:t>
                      </a:r>
                      <a:r>
                        <a:rPr kumimoji="1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= 1,05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3328" name="Imagem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1516063"/>
            <a:ext cx="60721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4"/>
          <p:cNvSpPr txBox="1">
            <a:spLocks/>
          </p:cNvSpPr>
          <p:nvPr/>
        </p:nvSpPr>
        <p:spPr bwMode="auto">
          <a:xfrm>
            <a:off x="1619250" y="390525"/>
            <a:ext cx="49006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EFICIENCIA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AMPLIA: CASO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BRASILEÑO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85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 err="1" smtClean="0">
                <a:solidFill>
                  <a:schemeClr val="bg1"/>
                </a:solidFill>
                <a:latin typeface="Calibri"/>
              </a:rPr>
              <a:t>Fuente</a:t>
            </a: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:</a:t>
            </a:r>
            <a:r>
              <a:rPr lang="pt-BR" sz="900" kern="0" dirty="0">
                <a:solidFill>
                  <a:schemeClr val="bg1"/>
                </a:solidFill>
                <a:latin typeface="Calibri"/>
              </a:rPr>
              <a:t> ECI, </a:t>
            </a:r>
            <a:r>
              <a:rPr lang="pt-BR" sz="900" kern="0" dirty="0" err="1">
                <a:solidFill>
                  <a:schemeClr val="bg1"/>
                </a:solidFill>
                <a:latin typeface="Calibri"/>
              </a:rPr>
              <a:t>Eurostast</a:t>
            </a:r>
            <a:r>
              <a:rPr lang="pt-BR" sz="900" kern="0" dirty="0">
                <a:solidFill>
                  <a:schemeClr val="bg1"/>
                </a:solidFill>
                <a:latin typeface="Calibri"/>
              </a:rPr>
              <a:t>, </a:t>
            </a:r>
            <a:r>
              <a:rPr lang="pt-BR" sz="900" kern="0" dirty="0" err="1">
                <a:solidFill>
                  <a:schemeClr val="bg1"/>
                </a:solidFill>
                <a:latin typeface="Calibri"/>
              </a:rPr>
              <a:t>Euromonitor</a:t>
            </a:r>
            <a:r>
              <a:rPr lang="pt-BR" sz="900" kern="0" dirty="0">
                <a:solidFill>
                  <a:schemeClr val="bg1"/>
                </a:solidFill>
                <a:latin typeface="Calibri"/>
              </a:rPr>
              <a:t>, Programa SAVE, IEEJ, PUC/PROCEL, Análise </a:t>
            </a:r>
            <a:r>
              <a:rPr lang="pt-BR" sz="900" kern="0" dirty="0" err="1">
                <a:solidFill>
                  <a:schemeClr val="bg1"/>
                </a:solidFill>
                <a:latin typeface="Calibri"/>
              </a:rPr>
              <a:t>Booz</a:t>
            </a:r>
            <a:r>
              <a:rPr lang="pt-BR" sz="9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Allen.</a:t>
            </a:r>
            <a:endParaRPr lang="pt-BR" sz="900" kern="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4340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788" y="2420938"/>
            <a:ext cx="69580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tângulo 87"/>
          <p:cNvSpPr/>
          <p:nvPr/>
        </p:nvSpPr>
        <p:spPr bwMode="auto">
          <a:xfrm>
            <a:off x="1092703" y="1669916"/>
            <a:ext cx="6959630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PRESENCIA DE </a:t>
            </a:r>
            <a:r>
              <a:rPr lang="pt-BR" sz="1600" b="1" kern="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CALEFACCIÓN</a:t>
            </a:r>
            <a:r>
              <a:rPr lang="pt-BR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AGUA VIA </a:t>
            </a:r>
            <a:r>
              <a:rPr lang="pt-BR" sz="1600" b="1" kern="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ELETRICIDAD</a:t>
            </a:r>
            <a:r>
              <a:rPr lang="pt-BR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EM </a:t>
            </a:r>
            <a:r>
              <a:rPr lang="pt-BR" sz="1600" b="1" kern="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VIVIENDAS</a:t>
            </a:r>
            <a:r>
              <a:rPr lang="pt-BR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9" name="Retângulo 88"/>
          <p:cNvSpPr/>
          <p:nvPr/>
        </p:nvSpPr>
        <p:spPr bwMode="auto">
          <a:xfrm>
            <a:off x="1256336" y="1381884"/>
            <a:ext cx="6632362" cy="3804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CALEFACCIÓN DE AGUA RESIDENCIAL DE BRASIL X MUNDO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 bwMode="auto">
          <a:xfrm>
            <a:off x="1619250" y="390525"/>
            <a:ext cx="49006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EFICIENCIA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AMPLIA: CASO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BRASILEÑO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>
                <a:solidFill>
                  <a:schemeClr val="bg1"/>
                </a:solidFill>
                <a:latin typeface="Calibri"/>
              </a:rPr>
              <a:t>Fuente: Eletrobrás </a:t>
            </a: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– 2005.</a:t>
            </a:r>
            <a:endParaRPr lang="pt-BR" sz="9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959883" y="5774372"/>
            <a:ext cx="7224231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>
                <a:latin typeface="Calibri" pitchFamily="34" charset="0"/>
                <a:cs typeface="Calibri" pitchFamily="34" charset="0"/>
              </a:rPr>
              <a:t>Excluyendo los que no calientan el agua, 90% de la población utiliza energía eléctrica.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2085816" y="1419162"/>
            <a:ext cx="4972367" cy="99603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ENERGÍA ELÉCTRICA ES LA FUENTE MAS UTILIZADA PARA CALEFACCIÓN DE AGUA EN EL SEGMENTO RESIDENCIAL</a:t>
            </a:r>
            <a:endParaRPr lang="pt-BR" sz="20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70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636838"/>
            <a:ext cx="8134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02_CLIENTES\ULTRAGAZ\00_JOBS 2009\0374 - Apresentação Fernando Corner\imagens\chuveir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8378" t="2530" r="7085" b="3619"/>
          <a:stretch/>
        </p:blipFill>
        <p:spPr bwMode="auto">
          <a:xfrm rot="372778">
            <a:off x="7197313" y="491247"/>
            <a:ext cx="1671661" cy="1855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-6350" y="4181475"/>
            <a:ext cx="9144000" cy="1982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4064000"/>
            <a:ext cx="69199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-6350" y="1673225"/>
            <a:ext cx="9144000" cy="23733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6389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28813"/>
            <a:ext cx="68786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/>
          <a:srcRect l="11728"/>
          <a:stretch>
            <a:fillRect/>
          </a:stretch>
        </p:blipFill>
        <p:spPr bwMode="auto">
          <a:xfrm>
            <a:off x="838200" y="4076700"/>
            <a:ext cx="60388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39925"/>
            <a:ext cx="68405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ítulo 4"/>
          <p:cNvSpPr txBox="1">
            <a:spLocks/>
          </p:cNvSpPr>
          <p:nvPr/>
        </p:nvSpPr>
        <p:spPr bwMode="auto">
          <a:xfrm>
            <a:off x="1619250" y="390525"/>
            <a:ext cx="49006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EFICIENCIA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AMPLIA: CASO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BRASILEÑO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256336" y="1176312"/>
            <a:ext cx="6632362" cy="3804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APLICACIÓN DEL </a:t>
            </a:r>
            <a:r>
              <a:rPr lang="es-ES" sz="2000" b="1" kern="0" dirty="0" smtClean="0">
                <a:latin typeface="Calibri" pitchFamily="34" charset="0"/>
                <a:cs typeface="Calibri" pitchFamily="34" charset="0"/>
              </a:rPr>
              <a:t>FACTOR </a:t>
            </a: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PARA CALEFACCIÓN DE AGUA</a:t>
            </a:r>
          </a:p>
        </p:txBody>
      </p:sp>
      <p:sp>
        <p:nvSpPr>
          <p:cNvPr id="38" name="Retângulo 37"/>
          <p:cNvSpPr/>
          <p:nvPr/>
        </p:nvSpPr>
        <p:spPr bwMode="auto">
          <a:xfrm rot="16200000">
            <a:off x="-663964" y="2700241"/>
            <a:ext cx="1646852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pt-BR" sz="16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DUCHA ELÉCTRICA</a:t>
            </a:r>
          </a:p>
        </p:txBody>
      </p:sp>
      <p:sp>
        <p:nvSpPr>
          <p:cNvPr id="41" name="Retângulo 40"/>
          <p:cNvSpPr/>
          <p:nvPr/>
        </p:nvSpPr>
        <p:spPr bwMode="auto">
          <a:xfrm rot="16200000">
            <a:off x="-746819" y="5013111"/>
            <a:ext cx="1831198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CALEFACCIÓN</a:t>
            </a:r>
            <a:r>
              <a:rPr lang="pt-BR" sz="1600" b="1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pt-BR" sz="1600" b="1" kern="0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GAS</a:t>
            </a:r>
            <a:endParaRPr lang="pt-BR" sz="1600" b="1" kern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Retângulo 41"/>
          <p:cNvSpPr/>
          <p:nvPr/>
        </p:nvSpPr>
        <p:spPr bwMode="auto">
          <a:xfrm>
            <a:off x="5332099" y="5332830"/>
            <a:ext cx="899853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Energia útil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100</a:t>
            </a:r>
          </a:p>
        </p:txBody>
      </p:sp>
      <p:sp>
        <p:nvSpPr>
          <p:cNvPr id="43" name="Retângulo 42"/>
          <p:cNvSpPr/>
          <p:nvPr/>
        </p:nvSpPr>
        <p:spPr bwMode="auto">
          <a:xfrm>
            <a:off x="6082708" y="3181710"/>
            <a:ext cx="899853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Energia útil</a:t>
            </a:r>
          </a:p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100</a:t>
            </a:r>
          </a:p>
        </p:txBody>
      </p:sp>
      <p:sp>
        <p:nvSpPr>
          <p:cNvPr id="44" name="Retângulo 43"/>
          <p:cNvSpPr/>
          <p:nvPr/>
        </p:nvSpPr>
        <p:spPr bwMode="auto">
          <a:xfrm>
            <a:off x="3816793" y="5188814"/>
            <a:ext cx="980003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Energia final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128</a:t>
            </a:r>
          </a:p>
        </p:txBody>
      </p:sp>
      <p:sp>
        <p:nvSpPr>
          <p:cNvPr id="45" name="Retângulo 44"/>
          <p:cNvSpPr/>
          <p:nvPr/>
        </p:nvSpPr>
        <p:spPr bwMode="auto">
          <a:xfrm>
            <a:off x="4567402" y="3037694"/>
            <a:ext cx="980003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Energia final</a:t>
            </a:r>
          </a:p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105</a:t>
            </a:r>
          </a:p>
        </p:txBody>
      </p:sp>
      <p:sp>
        <p:nvSpPr>
          <p:cNvPr id="46" name="Retângulo 45"/>
          <p:cNvSpPr/>
          <p:nvPr/>
        </p:nvSpPr>
        <p:spPr bwMode="auto">
          <a:xfrm>
            <a:off x="2101942" y="4906012"/>
            <a:ext cx="986415" cy="719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Transporte/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Distribuição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142</a:t>
            </a:r>
          </a:p>
        </p:txBody>
      </p:sp>
      <p:sp>
        <p:nvSpPr>
          <p:cNvPr id="47" name="Retângulo 46"/>
          <p:cNvSpPr/>
          <p:nvPr/>
        </p:nvSpPr>
        <p:spPr bwMode="auto">
          <a:xfrm>
            <a:off x="3051163" y="2727596"/>
            <a:ext cx="986415" cy="719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Transporte/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Distribuição</a:t>
            </a:r>
          </a:p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latin typeface="Calibri" pitchFamily="34" charset="0"/>
                <a:cs typeface="Calibri" pitchFamily="34" charset="0"/>
              </a:rPr>
              <a:t>122</a:t>
            </a:r>
          </a:p>
        </p:txBody>
      </p:sp>
      <p:sp>
        <p:nvSpPr>
          <p:cNvPr id="48" name="Retângulo 47"/>
          <p:cNvSpPr/>
          <p:nvPr/>
        </p:nvSpPr>
        <p:spPr bwMode="auto">
          <a:xfrm>
            <a:off x="1219248" y="2520471"/>
            <a:ext cx="1032902" cy="719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Produção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Eletricidade</a:t>
            </a:r>
          </a:p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172</a:t>
            </a:r>
          </a:p>
        </p:txBody>
      </p:sp>
      <p:sp>
        <p:nvSpPr>
          <p:cNvPr id="49" name="Retângulo 48"/>
          <p:cNvSpPr/>
          <p:nvPr/>
        </p:nvSpPr>
        <p:spPr bwMode="auto">
          <a:xfrm>
            <a:off x="3012727" y="1937157"/>
            <a:ext cx="2037985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Eficiencia de la matriz eléctrica: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kern="0" dirty="0">
                <a:latin typeface="Calibri" pitchFamily="34" charset="0"/>
                <a:cs typeface="Calibri" pitchFamily="34" charset="0"/>
              </a:rPr>
              <a:t>81%</a:t>
            </a:r>
          </a:p>
        </p:txBody>
      </p:sp>
      <p:sp>
        <p:nvSpPr>
          <p:cNvPr id="50" name="Retângulo 49"/>
          <p:cNvSpPr/>
          <p:nvPr/>
        </p:nvSpPr>
        <p:spPr bwMode="auto">
          <a:xfrm>
            <a:off x="4499162" y="2383961"/>
            <a:ext cx="1523421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Perdidas en transporte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y distribución: 16,5% </a:t>
            </a:r>
            <a:endParaRPr lang="pt-BR" sz="1200" b="1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tângulo 50"/>
          <p:cNvSpPr/>
          <p:nvPr/>
        </p:nvSpPr>
        <p:spPr bwMode="auto">
          <a:xfrm>
            <a:off x="5985597" y="2695628"/>
            <a:ext cx="1451286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Eficiencia de la ducha: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95% </a:t>
            </a:r>
          </a:p>
        </p:txBody>
      </p:sp>
      <p:sp>
        <p:nvSpPr>
          <p:cNvPr id="52" name="Retângulo 51"/>
          <p:cNvSpPr/>
          <p:nvPr/>
        </p:nvSpPr>
        <p:spPr bwMode="auto">
          <a:xfrm>
            <a:off x="7575006" y="3207113"/>
            <a:ext cx="579252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kern="0" dirty="0">
                <a:latin typeface="Calibri" pitchFamily="34" charset="0"/>
                <a:cs typeface="Calibri" pitchFamily="34" charset="0"/>
              </a:rPr>
              <a:t>Agua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kern="0" dirty="0" err="1">
                <a:latin typeface="Calibri" pitchFamily="34" charset="0"/>
                <a:cs typeface="Calibri" pitchFamily="34" charset="0"/>
              </a:rPr>
              <a:t>Caliente</a:t>
            </a:r>
            <a:endParaRPr lang="pt-BR" sz="12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tângulo 52"/>
          <p:cNvSpPr/>
          <p:nvPr/>
        </p:nvSpPr>
        <p:spPr bwMode="auto">
          <a:xfrm>
            <a:off x="3725320" y="4458189"/>
            <a:ext cx="1523421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Perdidas en transporte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y distribución: 10% </a:t>
            </a:r>
            <a:endParaRPr lang="pt-BR" sz="1200" b="1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tângulo 53"/>
          <p:cNvSpPr/>
          <p:nvPr/>
        </p:nvSpPr>
        <p:spPr bwMode="auto">
          <a:xfrm>
            <a:off x="5211755" y="4674507"/>
            <a:ext cx="2417897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Perdidas en el sistema de calefacción: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18% calentador de paso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i="1" kern="0" dirty="0">
                <a:latin typeface="Calibri" pitchFamily="34" charset="0"/>
                <a:cs typeface="Calibri" pitchFamily="34" charset="0"/>
              </a:rPr>
              <a:t>5% red de distribución </a:t>
            </a:r>
            <a:endParaRPr lang="pt-BR" sz="1200" b="1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tângulo 54"/>
          <p:cNvSpPr/>
          <p:nvPr/>
        </p:nvSpPr>
        <p:spPr bwMode="auto">
          <a:xfrm>
            <a:off x="6801164" y="5349581"/>
            <a:ext cx="579252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kern="0" dirty="0">
                <a:latin typeface="Calibri" pitchFamily="34" charset="0"/>
                <a:cs typeface="Calibri" pitchFamily="34" charset="0"/>
              </a:rPr>
              <a:t>Agua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kern="0" dirty="0" err="1">
                <a:latin typeface="Calibri" pitchFamily="34" charset="0"/>
                <a:cs typeface="Calibri" pitchFamily="34" charset="0"/>
              </a:rPr>
              <a:t>Caliente</a:t>
            </a:r>
            <a:endParaRPr lang="pt-BR" sz="1200" i="1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 txBox="1">
            <a:spLocks/>
          </p:cNvSpPr>
          <p:nvPr/>
        </p:nvSpPr>
        <p:spPr bwMode="auto">
          <a:xfrm>
            <a:off x="1619250" y="390525"/>
            <a:ext cx="49006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CL" sz="2400" b="0" kern="0" dirty="0" smtClean="0">
                <a:solidFill>
                  <a:srgbClr val="FFFF00"/>
                </a:solidFill>
                <a:latin typeface="Calibri"/>
              </a:rPr>
              <a:t>EFICIENCIA AMPLIA: CASO BRASILEÑO</a:t>
            </a:r>
            <a:endParaRPr lang="es-CL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s-ES" sz="900" kern="0" dirty="0">
                <a:solidFill>
                  <a:schemeClr val="bg1"/>
                </a:solidFill>
                <a:latin typeface="Calibri"/>
              </a:rPr>
              <a:t>Fuente: Adaptación propia desde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EPE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</a:t>
            </a:r>
            <a:r>
              <a:rPr lang="es-ES" sz="900" kern="0" dirty="0" smtClean="0">
                <a:solidFill>
                  <a:schemeClr val="bg1"/>
                </a:solidFill>
                <a:latin typeface="Calibri"/>
              </a:rPr>
              <a:t>2007.</a:t>
            </a:r>
            <a:endParaRPr lang="es-ES" sz="9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256337" y="1196752"/>
            <a:ext cx="6632362" cy="3804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PERSPECTIVAS DE EVOLUCIÓN DEL FACTOR PARA 2030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1092704" y="1484784"/>
            <a:ext cx="6959630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FACTORES DE CONVERSIÓN ENERGÍA PRIMARIA</a:t>
            </a:r>
          </a:p>
        </p:txBody>
      </p:sp>
      <p:pic>
        <p:nvPicPr>
          <p:cNvPr id="17418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78063"/>
            <a:ext cx="47752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25" y="3057525"/>
            <a:ext cx="463708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 bwMode="auto">
          <a:xfrm>
            <a:off x="5509917" y="2801253"/>
            <a:ext cx="3136042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latin typeface="Calibri" pitchFamily="34" charset="0"/>
                <a:cs typeface="Calibri" pitchFamily="34" charset="0"/>
              </a:rPr>
              <a:t>FACTORES DE CONVERSIÓN ENERGÍA PRIMARIA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6876716" y="3247415"/>
            <a:ext cx="766804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 err="1">
                <a:latin typeface="Calibri" pitchFamily="34" charset="0"/>
                <a:cs typeface="Calibri" pitchFamily="34" charset="0"/>
              </a:rPr>
              <a:t>Electricidad</a:t>
            </a:r>
            <a:endParaRPr lang="pt-BR" sz="11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8194123" y="3247415"/>
            <a:ext cx="287507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 err="1">
                <a:latin typeface="Calibri" pitchFamily="34" charset="0"/>
                <a:cs typeface="Calibri" pitchFamily="34" charset="0"/>
              </a:rPr>
              <a:t>Gas</a:t>
            </a:r>
            <a:endParaRPr lang="pt-BR" sz="11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042182" y="3546093"/>
            <a:ext cx="35643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Chile</a:t>
            </a:r>
          </a:p>
        </p:txBody>
      </p:sp>
      <p:sp>
        <p:nvSpPr>
          <p:cNvPr id="21" name="Retângulo 20"/>
          <p:cNvSpPr/>
          <p:nvPr/>
        </p:nvSpPr>
        <p:spPr bwMode="auto">
          <a:xfrm>
            <a:off x="7097930" y="3546093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2,00</a:t>
            </a:r>
          </a:p>
        </p:txBody>
      </p:sp>
      <p:sp>
        <p:nvSpPr>
          <p:cNvPr id="22" name="Retângulo 21"/>
          <p:cNvSpPr/>
          <p:nvPr/>
        </p:nvSpPr>
        <p:spPr bwMode="auto">
          <a:xfrm>
            <a:off x="8175689" y="3546093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1,10</a:t>
            </a:r>
          </a:p>
        </p:txBody>
      </p:sp>
      <p:sp>
        <p:nvSpPr>
          <p:cNvPr id="38" name="Retângulo 37"/>
          <p:cNvSpPr/>
          <p:nvPr/>
        </p:nvSpPr>
        <p:spPr bwMode="auto">
          <a:xfrm>
            <a:off x="5974055" y="3804028"/>
            <a:ext cx="492691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EE</a:t>
            </a: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t-BR" sz="11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UU</a:t>
            </a: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9" name="Retângulo 38"/>
          <p:cNvSpPr/>
          <p:nvPr/>
        </p:nvSpPr>
        <p:spPr bwMode="auto">
          <a:xfrm>
            <a:off x="7097930" y="3804028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3,34</a:t>
            </a:r>
          </a:p>
        </p:txBody>
      </p:sp>
      <p:sp>
        <p:nvSpPr>
          <p:cNvPr id="40" name="Retângulo 39"/>
          <p:cNvSpPr/>
          <p:nvPr/>
        </p:nvSpPr>
        <p:spPr bwMode="auto">
          <a:xfrm>
            <a:off x="8175689" y="3804028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1,05</a:t>
            </a:r>
          </a:p>
        </p:txBody>
      </p:sp>
      <p:sp>
        <p:nvSpPr>
          <p:cNvPr id="42" name="Retângulo 41"/>
          <p:cNvSpPr/>
          <p:nvPr/>
        </p:nvSpPr>
        <p:spPr bwMode="auto">
          <a:xfrm>
            <a:off x="5977262" y="4034667"/>
            <a:ext cx="486278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Francia</a:t>
            </a:r>
          </a:p>
        </p:txBody>
      </p:sp>
      <p:sp>
        <p:nvSpPr>
          <p:cNvPr id="43" name="Retângulo 42"/>
          <p:cNvSpPr/>
          <p:nvPr/>
        </p:nvSpPr>
        <p:spPr bwMode="auto">
          <a:xfrm>
            <a:off x="7097930" y="4034667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2,58</a:t>
            </a:r>
          </a:p>
        </p:txBody>
      </p:sp>
      <p:sp>
        <p:nvSpPr>
          <p:cNvPr id="44" name="Retângulo 43"/>
          <p:cNvSpPr/>
          <p:nvPr/>
        </p:nvSpPr>
        <p:spPr bwMode="auto">
          <a:xfrm>
            <a:off x="8175689" y="4034667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1,11</a:t>
            </a:r>
          </a:p>
        </p:txBody>
      </p:sp>
      <p:sp>
        <p:nvSpPr>
          <p:cNvPr id="46" name="Retângulo 45"/>
          <p:cNvSpPr/>
          <p:nvPr/>
        </p:nvSpPr>
        <p:spPr bwMode="auto">
          <a:xfrm>
            <a:off x="5915545" y="4265306"/>
            <a:ext cx="609710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Alemania</a:t>
            </a:r>
            <a:endParaRPr lang="pt-BR" sz="11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tângulo 46"/>
          <p:cNvSpPr/>
          <p:nvPr/>
        </p:nvSpPr>
        <p:spPr bwMode="auto">
          <a:xfrm>
            <a:off x="7097930" y="4265306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3,04</a:t>
            </a:r>
          </a:p>
        </p:txBody>
      </p:sp>
      <p:sp>
        <p:nvSpPr>
          <p:cNvPr id="48" name="Retângulo 47"/>
          <p:cNvSpPr/>
          <p:nvPr/>
        </p:nvSpPr>
        <p:spPr bwMode="auto">
          <a:xfrm>
            <a:off x="8175689" y="4265306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1,06</a:t>
            </a:r>
          </a:p>
        </p:txBody>
      </p:sp>
      <p:sp>
        <p:nvSpPr>
          <p:cNvPr id="50" name="Retângulo 49"/>
          <p:cNvSpPr/>
          <p:nvPr/>
        </p:nvSpPr>
        <p:spPr bwMode="auto">
          <a:xfrm>
            <a:off x="6017337" y="4495945"/>
            <a:ext cx="406129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Japón</a:t>
            </a:r>
            <a:endParaRPr lang="pt-BR" sz="11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etângulo 50"/>
          <p:cNvSpPr/>
          <p:nvPr/>
        </p:nvSpPr>
        <p:spPr bwMode="auto">
          <a:xfrm>
            <a:off x="7097930" y="4495945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2,71</a:t>
            </a:r>
          </a:p>
        </p:txBody>
      </p:sp>
      <p:sp>
        <p:nvSpPr>
          <p:cNvPr id="52" name="Retângulo 51"/>
          <p:cNvSpPr/>
          <p:nvPr/>
        </p:nvSpPr>
        <p:spPr bwMode="auto">
          <a:xfrm>
            <a:off x="8175689" y="4495945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 bwMode="auto">
          <a:xfrm>
            <a:off x="1619250" y="390525"/>
            <a:ext cx="49006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EMISIONES DE </a:t>
            </a:r>
            <a:r>
              <a:rPr lang="es-ES" sz="2400" b="0" kern="0" dirty="0" smtClean="0">
                <a:solidFill>
                  <a:srgbClr val="FFFF00"/>
                </a:solidFill>
                <a:latin typeface="Calibri"/>
              </a:rPr>
              <a:t>CO</a:t>
            </a:r>
            <a:r>
              <a:rPr lang="es-ES" sz="2400" b="0" kern="0" baseline="-25000" dirty="0" smtClean="0">
                <a:solidFill>
                  <a:srgbClr val="FFFF00"/>
                </a:solidFill>
                <a:latin typeface="Calibri"/>
              </a:rPr>
              <a:t>2</a:t>
            </a:r>
            <a:r>
              <a:rPr lang="es-ES" sz="2400" b="0" kern="0" dirty="0" smtClean="0">
                <a:solidFill>
                  <a:srgbClr val="FFFF00"/>
                </a:solidFill>
                <a:latin typeface="Calibri"/>
              </a:rPr>
              <a:t>: </a:t>
            </a: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CASO BRASILEÑO</a:t>
            </a:r>
          </a:p>
        </p:txBody>
      </p:sp>
      <p:sp>
        <p:nvSpPr>
          <p:cNvPr id="11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s-ES" sz="900" kern="0" dirty="0">
                <a:solidFill>
                  <a:schemeClr val="bg1"/>
                </a:solidFill>
                <a:latin typeface="Calibri"/>
              </a:rPr>
              <a:t>Fuente: Adaptación propia desde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ONS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2010 e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MCT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</a:t>
            </a:r>
            <a:r>
              <a:rPr lang="es-ES" sz="900" kern="0" dirty="0" smtClean="0">
                <a:solidFill>
                  <a:schemeClr val="bg1"/>
                </a:solidFill>
                <a:latin typeface="Calibri"/>
              </a:rPr>
              <a:t>2010.</a:t>
            </a:r>
            <a:endParaRPr lang="es-ES" sz="9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1256336" y="1196752"/>
            <a:ext cx="6632362" cy="3804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PERSPECTIVAS DE EVOLUCIÓN DE LAS EMISIONES EN 2030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1092703" y="1484784"/>
            <a:ext cx="6959630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FACTOR DE EMISIÓN </a:t>
            </a:r>
            <a:r>
              <a:rPr lang="es-ES" sz="1600" b="1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s-ES" sz="1600" b="1" kern="0" baseline="-25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sz="1600" b="1" kern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(ton/</a:t>
            </a:r>
            <a:r>
              <a:rPr lang="es-ES" sz="1600" b="1" kern="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MWh</a:t>
            </a:r>
            <a:r>
              <a:rPr lang="es-ES" sz="16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8442" name="Imagem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2276475"/>
            <a:ext cx="47752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Imagem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325" y="3057525"/>
            <a:ext cx="463708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 bwMode="auto">
          <a:xfrm>
            <a:off x="6210432" y="2708920"/>
            <a:ext cx="1735018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kern="0" dirty="0">
                <a:latin typeface="Calibri" pitchFamily="34" charset="0"/>
                <a:cs typeface="Calibri" pitchFamily="34" charset="0"/>
              </a:rPr>
              <a:t>FACTOR DE EMISIÓN </a:t>
            </a:r>
            <a:r>
              <a:rPr lang="es-ES" sz="1200" b="1" kern="0" dirty="0" smtClean="0">
                <a:latin typeface="Calibri" pitchFamily="34" charset="0"/>
                <a:cs typeface="Calibri" pitchFamily="34" charset="0"/>
              </a:rPr>
              <a:t>CO</a:t>
            </a:r>
            <a:r>
              <a:rPr lang="es-ES" sz="1200" b="1" kern="0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s-ES" sz="1200" b="1" kern="0" baseline="-25000" dirty="0"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1200" b="1" kern="0" dirty="0" err="1">
                <a:latin typeface="Calibri" pitchFamily="34" charset="0"/>
                <a:cs typeface="Calibri" pitchFamily="34" charset="0"/>
              </a:rPr>
              <a:t>ton</a:t>
            </a:r>
            <a:r>
              <a:rPr lang="pt-BR" sz="1200" b="1" kern="0" dirty="0">
                <a:latin typeface="Calibri" pitchFamily="34" charset="0"/>
                <a:cs typeface="Calibri" pitchFamily="34" charset="0"/>
              </a:rPr>
              <a:t>/</a:t>
            </a:r>
            <a:r>
              <a:rPr lang="pt-BR" sz="1200" b="1" kern="0" dirty="0" err="1">
                <a:latin typeface="Calibri" pitchFamily="34" charset="0"/>
                <a:cs typeface="Calibri" pitchFamily="34" charset="0"/>
              </a:rPr>
              <a:t>MWh</a:t>
            </a:r>
            <a:r>
              <a:rPr lang="pt-BR" sz="1200" b="1" kern="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1" name="Retângulo 20"/>
          <p:cNvSpPr/>
          <p:nvPr/>
        </p:nvSpPr>
        <p:spPr bwMode="auto">
          <a:xfrm>
            <a:off x="6876716" y="3247415"/>
            <a:ext cx="766804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 err="1">
                <a:latin typeface="Calibri" pitchFamily="34" charset="0"/>
                <a:cs typeface="Calibri" pitchFamily="34" charset="0"/>
              </a:rPr>
              <a:t>Electricidad</a:t>
            </a:r>
            <a:endParaRPr lang="pt-BR" sz="11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8194123" y="3247415"/>
            <a:ext cx="287507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kern="0" dirty="0" err="1">
                <a:latin typeface="Calibri" pitchFamily="34" charset="0"/>
                <a:cs typeface="Calibri" pitchFamily="34" charset="0"/>
              </a:rPr>
              <a:t>Gas</a:t>
            </a:r>
            <a:endParaRPr lang="pt-BR" sz="11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6042182" y="3573389"/>
            <a:ext cx="35643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Chile</a:t>
            </a:r>
          </a:p>
        </p:txBody>
      </p:sp>
      <p:sp>
        <p:nvSpPr>
          <p:cNvPr id="24" name="Retângulo 23"/>
          <p:cNvSpPr/>
          <p:nvPr/>
        </p:nvSpPr>
        <p:spPr bwMode="auto">
          <a:xfrm>
            <a:off x="7097930" y="3573389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0,31</a:t>
            </a:r>
          </a:p>
        </p:txBody>
      </p:sp>
      <p:sp>
        <p:nvSpPr>
          <p:cNvPr id="25" name="Retângulo 24"/>
          <p:cNvSpPr/>
          <p:nvPr/>
        </p:nvSpPr>
        <p:spPr bwMode="auto">
          <a:xfrm>
            <a:off x="8175689" y="3573389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0,20</a:t>
            </a:r>
          </a:p>
        </p:txBody>
      </p:sp>
      <p:sp>
        <p:nvSpPr>
          <p:cNvPr id="26" name="Retângulo 25"/>
          <p:cNvSpPr/>
          <p:nvPr/>
        </p:nvSpPr>
        <p:spPr bwMode="auto">
          <a:xfrm>
            <a:off x="5832991" y="3879804"/>
            <a:ext cx="774819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Reino Unido</a:t>
            </a:r>
          </a:p>
        </p:txBody>
      </p:sp>
      <p:sp>
        <p:nvSpPr>
          <p:cNvPr id="27" name="Retângulo 26"/>
          <p:cNvSpPr/>
          <p:nvPr/>
        </p:nvSpPr>
        <p:spPr bwMode="auto">
          <a:xfrm>
            <a:off x="7097930" y="3879804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0,54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8175689" y="3879804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0,19</a:t>
            </a:r>
          </a:p>
        </p:txBody>
      </p:sp>
      <p:sp>
        <p:nvSpPr>
          <p:cNvPr id="29" name="Retângulo 28"/>
          <p:cNvSpPr/>
          <p:nvPr/>
        </p:nvSpPr>
        <p:spPr bwMode="auto">
          <a:xfrm>
            <a:off x="5915545" y="4195132"/>
            <a:ext cx="609710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Alemania</a:t>
            </a:r>
            <a:endParaRPr lang="pt-BR" sz="11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7097930" y="4195132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0,56</a:t>
            </a:r>
          </a:p>
        </p:txBody>
      </p:sp>
      <p:sp>
        <p:nvSpPr>
          <p:cNvPr id="31" name="Retângulo 30"/>
          <p:cNvSpPr/>
          <p:nvPr/>
        </p:nvSpPr>
        <p:spPr bwMode="auto">
          <a:xfrm>
            <a:off x="8175689" y="4195132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0,24</a:t>
            </a:r>
          </a:p>
        </p:txBody>
      </p:sp>
      <p:sp>
        <p:nvSpPr>
          <p:cNvPr id="32" name="Retângulo 31"/>
          <p:cNvSpPr/>
          <p:nvPr/>
        </p:nvSpPr>
        <p:spPr bwMode="auto">
          <a:xfrm>
            <a:off x="6017337" y="4496812"/>
            <a:ext cx="406129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Japón</a:t>
            </a:r>
            <a:endParaRPr lang="pt-BR" sz="11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7097930" y="4496812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0,92</a:t>
            </a:r>
          </a:p>
        </p:txBody>
      </p:sp>
      <p:sp>
        <p:nvSpPr>
          <p:cNvPr id="34" name="Retângulo 33"/>
          <p:cNvSpPr/>
          <p:nvPr/>
        </p:nvSpPr>
        <p:spPr bwMode="auto">
          <a:xfrm>
            <a:off x="8175689" y="4496812"/>
            <a:ext cx="324375" cy="2419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0,18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 txBox="1">
            <a:spLocks/>
          </p:cNvSpPr>
          <p:nvPr/>
        </p:nvSpPr>
        <p:spPr bwMode="auto">
          <a:xfrm>
            <a:off x="1619250" y="390525"/>
            <a:ext cx="1273175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AGENDA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19459" name="Imagem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76350"/>
            <a:ext cx="8143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 bwMode="auto">
          <a:xfrm>
            <a:off x="2411413" y="1924050"/>
            <a:ext cx="5545137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2400" b="1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ENERGÍA Y EFICIENCIA: EL CASO BRASILEÑO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2411413" y="3198813"/>
            <a:ext cx="5545137" cy="52546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EDIFICACIONES</a:t>
            </a:r>
            <a:r>
              <a:rPr lang="pt-BR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EFICIENTES</a:t>
            </a:r>
          </a:p>
        </p:txBody>
      </p:sp>
      <p:sp>
        <p:nvSpPr>
          <p:cNvPr id="18" name="Retângulo 17"/>
          <p:cNvSpPr/>
          <p:nvPr/>
        </p:nvSpPr>
        <p:spPr bwMode="auto">
          <a:xfrm>
            <a:off x="2411413" y="4489450"/>
            <a:ext cx="5545137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2400" b="1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CONCLUSIONES Y DESAFÍOS DEL GAS LP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4763" y="2205038"/>
            <a:ext cx="9144001" cy="3240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Título 4"/>
          <p:cNvSpPr txBox="1">
            <a:spLocks/>
          </p:cNvSpPr>
          <p:nvPr/>
        </p:nvSpPr>
        <p:spPr bwMode="auto">
          <a:xfrm>
            <a:off x="1619250" y="390525"/>
            <a:ext cx="6435725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CERTIFICADO Y ETIQUETA EN BRASIL: COBERTURA</a:t>
            </a:r>
          </a:p>
        </p:txBody>
      </p:sp>
      <p:sp>
        <p:nvSpPr>
          <p:cNvPr id="8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s-ES" sz="900" kern="0" dirty="0">
                <a:solidFill>
                  <a:schemeClr val="bg1"/>
                </a:solidFill>
                <a:latin typeface="Calibri"/>
              </a:rPr>
              <a:t>Fuente: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LABEEE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2009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apud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EPE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2009.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1256336" y="1381884"/>
            <a:ext cx="6632362" cy="3804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kern="0" dirty="0">
                <a:latin typeface="Calibri" pitchFamily="34" charset="0"/>
                <a:cs typeface="Calibri" pitchFamily="34" charset="0"/>
              </a:rPr>
              <a:t>CONSUMO DE </a:t>
            </a:r>
            <a:r>
              <a:rPr lang="pt-BR" sz="2000" b="1" kern="0" dirty="0" err="1">
                <a:latin typeface="Calibri" pitchFamily="34" charset="0"/>
                <a:cs typeface="Calibri" pitchFamily="34" charset="0"/>
              </a:rPr>
              <a:t>ELECTRICIDAD</a:t>
            </a:r>
            <a:r>
              <a:rPr lang="pt-BR" sz="20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000" b="1" kern="0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pt-BR" sz="2000" b="1" kern="0" dirty="0">
                <a:latin typeface="Calibri" pitchFamily="34" charset="0"/>
                <a:cs typeface="Calibri" pitchFamily="34" charset="0"/>
              </a:rPr>
              <a:t> BRASIL</a:t>
            </a:r>
          </a:p>
        </p:txBody>
      </p:sp>
      <p:pic>
        <p:nvPicPr>
          <p:cNvPr id="2048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2378075"/>
            <a:ext cx="507523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Grupo 1"/>
          <p:cNvGrpSpPr>
            <a:grpSpLocks/>
          </p:cNvGrpSpPr>
          <p:nvPr/>
        </p:nvGrpSpPr>
        <p:grpSpPr bwMode="auto">
          <a:xfrm>
            <a:off x="5448300" y="2735263"/>
            <a:ext cx="3716338" cy="2179637"/>
            <a:chOff x="5448300" y="2727577"/>
            <a:chExt cx="3716338" cy="2179638"/>
          </a:xfrm>
        </p:grpSpPr>
        <p:pic>
          <p:nvPicPr>
            <p:cNvPr id="20490" name="Imagem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8300" y="2727577"/>
              <a:ext cx="3716338" cy="2179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 bwMode="auto">
            <a:xfrm>
              <a:off x="6218141" y="2870352"/>
              <a:ext cx="1117541" cy="3189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wrap="none" lIns="36000" tIns="36000" rIns="36000" bIns="36000" anchor="ctr">
              <a:spAutoFit/>
            </a:bodyPr>
            <a:lstStyle/>
            <a:p>
              <a:pPr marL="841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Residencial</a:t>
              </a:r>
            </a:p>
          </p:txBody>
        </p:sp>
        <p:sp>
          <p:nvSpPr>
            <p:cNvPr id="11" name="Retângulo 10"/>
            <p:cNvSpPr/>
            <p:nvPr/>
          </p:nvSpPr>
          <p:spPr bwMode="auto">
            <a:xfrm>
              <a:off x="6214536" y="3501180"/>
              <a:ext cx="1006933" cy="3189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wrap="none" lIns="36000" tIns="36000" rIns="36000" bIns="36000" anchor="ctr">
              <a:spAutoFit/>
            </a:bodyPr>
            <a:lstStyle/>
            <a:p>
              <a:pPr marL="841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Comercial</a:t>
              </a: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6210931" y="4131836"/>
              <a:ext cx="784116" cy="31892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wrap="none" lIns="36000" tIns="36000" rIns="36000" bIns="36000" anchor="ctr">
              <a:spAutoFit/>
            </a:bodyPr>
            <a:lstStyle/>
            <a:p>
              <a:pPr marL="8413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Público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 bwMode="auto">
          <a:xfrm>
            <a:off x="1619250" y="390525"/>
            <a:ext cx="1273175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AGENDA</a:t>
            </a:r>
            <a:endParaRPr lang="pt-BR" sz="2400" b="0" kern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76350"/>
            <a:ext cx="8143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 bwMode="auto">
          <a:xfrm>
            <a:off x="2411413" y="1924050"/>
            <a:ext cx="5545137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ENERGÍA Y EFICIENCIA: EL CASO BRASILEÑO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2411413" y="3198813"/>
            <a:ext cx="5545137" cy="52546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2400" b="1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EDIFICACIONES EFICIENTES</a:t>
            </a:r>
          </a:p>
        </p:txBody>
      </p:sp>
      <p:sp>
        <p:nvSpPr>
          <p:cNvPr id="18" name="Retângulo 17"/>
          <p:cNvSpPr/>
          <p:nvPr/>
        </p:nvSpPr>
        <p:spPr bwMode="auto">
          <a:xfrm>
            <a:off x="2411413" y="4489450"/>
            <a:ext cx="5545137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2400" b="1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CONCLUSIONES Y DESAFÍOS DEL GAS LP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 bwMode="auto">
          <a:xfrm>
            <a:off x="1619250" y="390525"/>
            <a:ext cx="48117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CERTIFICADO Y ETIQUETA EN BRASIL </a:t>
            </a:r>
          </a:p>
        </p:txBody>
      </p:sp>
      <p:pic>
        <p:nvPicPr>
          <p:cNvPr id="8" name="Imagem 4" descr="image010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11560" y="1700808"/>
            <a:ext cx="2736304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tângulo 9"/>
          <p:cNvSpPr/>
          <p:nvPr/>
        </p:nvSpPr>
        <p:spPr bwMode="auto">
          <a:xfrm>
            <a:off x="4024717" y="1004415"/>
            <a:ext cx="4507724" cy="530490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Certificación energética en edificios comerciales y públicos:</a:t>
            </a: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kern="0" dirty="0">
              <a:latin typeface="Calibri" pitchFamily="34" charset="0"/>
              <a:cs typeface="Calibri" pitchFamily="34" charset="0"/>
            </a:endParaRP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 err="1">
                <a:latin typeface="Calibri" pitchFamily="34" charset="0"/>
                <a:cs typeface="Calibri" pitchFamily="34" charset="0"/>
              </a:rPr>
              <a:t>Requerimientos</a:t>
            </a:r>
            <a:r>
              <a:rPr lang="pt-BR" sz="1600" kern="0" dirty="0">
                <a:latin typeface="Calibri" pitchFamily="34" charset="0"/>
                <a:cs typeface="Calibri" pitchFamily="34" charset="0"/>
              </a:rPr>
              <a:t> energéticos para:</a:t>
            </a:r>
          </a:p>
          <a:p>
            <a:pPr marL="720725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 err="1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iluminación</a:t>
            </a:r>
            <a:r>
              <a:rPr lang="pt-BR" sz="1600" kern="0" dirty="0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 (30%);</a:t>
            </a:r>
          </a:p>
          <a:p>
            <a:pPr marL="720725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envolvente (30%);</a:t>
            </a:r>
          </a:p>
          <a:p>
            <a:pPr marL="720725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aire acondicionado (40%).</a:t>
            </a: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kern="0" dirty="0">
              <a:latin typeface="Calibri" pitchFamily="34" charset="0"/>
              <a:cs typeface="Calibri" pitchFamily="34" charset="0"/>
            </a:endParaRP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Certificación energética en edificios de viviendas</a:t>
            </a:r>
            <a:r>
              <a:rPr lang="pt-BR" sz="2000" b="1" kern="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kern="0" dirty="0">
              <a:latin typeface="Calibri" pitchFamily="34" charset="0"/>
              <a:cs typeface="Calibri" pitchFamily="34" charset="0"/>
            </a:endParaRP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 err="1">
                <a:latin typeface="Calibri" pitchFamily="34" charset="0"/>
                <a:cs typeface="Calibri" pitchFamily="34" charset="0"/>
              </a:rPr>
              <a:t>Requerimientos</a:t>
            </a:r>
            <a:r>
              <a:rPr lang="pt-BR" sz="1600" kern="0" dirty="0">
                <a:latin typeface="Calibri" pitchFamily="34" charset="0"/>
                <a:cs typeface="Calibri" pitchFamily="34" charset="0"/>
              </a:rPr>
              <a:t> energéticos para:</a:t>
            </a:r>
          </a:p>
          <a:p>
            <a:pPr marL="720725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agua caliente;</a:t>
            </a:r>
          </a:p>
          <a:p>
            <a:pPr marL="720725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envolvente;</a:t>
            </a:r>
          </a:p>
          <a:p>
            <a:pPr marL="720725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CC00"/>
                </a:solidFill>
                <a:latin typeface="Calibri" pitchFamily="34" charset="0"/>
                <a:cs typeface="Calibri" pitchFamily="34" charset="0"/>
              </a:rPr>
              <a:t>sistemas en las zonas comunes de edificios multifamiliares, tales como iluminación, ascensores, bombas.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latin typeface="Calibri" pitchFamily="34" charset="0"/>
                <a:cs typeface="Calibri" pitchFamily="34" charset="0"/>
              </a:rPr>
              <a:t>Los puntos varían de “A” a “E” y son una media de las categorías.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 bwMode="auto">
          <a:xfrm>
            <a:off x="1619250" y="390525"/>
            <a:ext cx="48117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CERTIFICADO Y ETIQUETA EN </a:t>
            </a:r>
            <a:r>
              <a:rPr lang="es-ES" sz="2400" b="0" kern="0" dirty="0" smtClean="0">
                <a:solidFill>
                  <a:srgbClr val="FFFF00"/>
                </a:solidFill>
                <a:latin typeface="Calibri"/>
              </a:rPr>
              <a:t>BRASIL</a:t>
            </a:r>
            <a:endParaRPr lang="es-ES" sz="2400" b="0" kern="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22531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196975"/>
            <a:ext cx="23749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96975"/>
            <a:ext cx="23749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196975"/>
            <a:ext cx="23749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m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196975"/>
            <a:ext cx="23749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1405" y="1639138"/>
            <a:ext cx="1906218" cy="34970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wrap="none"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1800" dirty="0" smtClean="0">
                <a:solidFill>
                  <a:schemeClr val="accent6"/>
                </a:solidFill>
              </a:rPr>
              <a:t>DEPARTAMENTOS</a:t>
            </a: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068121" y="1642448"/>
            <a:ext cx="776101" cy="34970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wrap="none"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1800" dirty="0" smtClean="0">
                <a:solidFill>
                  <a:schemeClr val="accent6"/>
                </a:solidFill>
              </a:rPr>
              <a:t>CASAS</a:t>
            </a: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42684" y="1645758"/>
            <a:ext cx="1090290" cy="34970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wrap="none"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1800" dirty="0" smtClean="0">
                <a:solidFill>
                  <a:schemeClr val="accent6"/>
                </a:solidFill>
              </a:rPr>
              <a:t>EDIFÍCIOS</a:t>
            </a: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109845" y="1510569"/>
            <a:ext cx="1619280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wrap="none"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1800" dirty="0">
                <a:solidFill>
                  <a:schemeClr val="accent6"/>
                </a:solidFill>
              </a:rPr>
              <a:t>ÁREAS DE USO </a:t>
            </a:r>
            <a:endParaRPr lang="pt-BR" sz="18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sz="1800" dirty="0" err="1" smtClean="0">
                <a:solidFill>
                  <a:schemeClr val="accent6"/>
                </a:solidFill>
              </a:rPr>
              <a:t>COMUNES</a:t>
            </a:r>
            <a:endParaRPr lang="pt-BR" sz="1800" dirty="0">
              <a:solidFill>
                <a:schemeClr val="accent6"/>
              </a:solidFill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779396" y="3398107"/>
            <a:ext cx="890235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Envolvente</a:t>
            </a:r>
          </a:p>
        </p:txBody>
      </p:sp>
      <p:sp>
        <p:nvSpPr>
          <p:cNvPr id="25" name="Retângulo 24"/>
          <p:cNvSpPr/>
          <p:nvPr/>
        </p:nvSpPr>
        <p:spPr bwMode="auto">
          <a:xfrm>
            <a:off x="760555" y="4797904"/>
            <a:ext cx="928707" cy="719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calefacción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agua</a:t>
            </a:r>
          </a:p>
        </p:txBody>
      </p:sp>
      <p:sp>
        <p:nvSpPr>
          <p:cNvPr id="26" name="Retângulo 25"/>
          <p:cNvSpPr/>
          <p:nvPr/>
        </p:nvSpPr>
        <p:spPr bwMode="auto">
          <a:xfrm>
            <a:off x="3011054" y="3401417"/>
            <a:ext cx="890235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Envolvente</a:t>
            </a:r>
          </a:p>
        </p:txBody>
      </p:sp>
      <p:sp>
        <p:nvSpPr>
          <p:cNvPr id="27" name="Retângulo 26"/>
          <p:cNvSpPr/>
          <p:nvPr/>
        </p:nvSpPr>
        <p:spPr bwMode="auto">
          <a:xfrm>
            <a:off x="2991818" y="4801213"/>
            <a:ext cx="928707" cy="719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calefacción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agua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242711" y="3401417"/>
            <a:ext cx="890235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Envolvente</a:t>
            </a:r>
          </a:p>
        </p:txBody>
      </p:sp>
      <p:sp>
        <p:nvSpPr>
          <p:cNvPr id="29" name="Retângulo 28"/>
          <p:cNvSpPr/>
          <p:nvPr/>
        </p:nvSpPr>
        <p:spPr bwMode="auto">
          <a:xfrm>
            <a:off x="5223475" y="4801213"/>
            <a:ext cx="928707" cy="71903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calefacción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agua</a:t>
            </a:r>
          </a:p>
        </p:txBody>
      </p:sp>
      <p:sp>
        <p:nvSpPr>
          <p:cNvPr id="30" name="Retângulo 29"/>
          <p:cNvSpPr/>
          <p:nvPr/>
        </p:nvSpPr>
        <p:spPr bwMode="auto">
          <a:xfrm>
            <a:off x="7456737" y="2983475"/>
            <a:ext cx="925501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Iluminación</a:t>
            </a:r>
            <a:endParaRPr lang="pt-BR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7166591" y="3514656"/>
            <a:ext cx="1505788" cy="50359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Sistema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calefacción de agua</a:t>
            </a:r>
          </a:p>
        </p:txBody>
      </p:sp>
      <p:sp>
        <p:nvSpPr>
          <p:cNvPr id="32" name="Retângulo 31"/>
          <p:cNvSpPr/>
          <p:nvPr/>
        </p:nvSpPr>
        <p:spPr bwMode="auto">
          <a:xfrm>
            <a:off x="7471963" y="4252152"/>
            <a:ext cx="895044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Ascensores</a:t>
            </a:r>
          </a:p>
        </p:txBody>
      </p:sp>
      <p:sp>
        <p:nvSpPr>
          <p:cNvPr id="33" name="Retângulo 32"/>
          <p:cNvSpPr/>
          <p:nvPr/>
        </p:nvSpPr>
        <p:spPr bwMode="auto">
          <a:xfrm>
            <a:off x="7161782" y="4903448"/>
            <a:ext cx="1515406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Bombas centrífugas</a:t>
            </a:r>
          </a:p>
        </p:txBody>
      </p:sp>
      <p:sp>
        <p:nvSpPr>
          <p:cNvPr id="35" name="Retângulo 34"/>
          <p:cNvSpPr/>
          <p:nvPr/>
        </p:nvSpPr>
        <p:spPr bwMode="auto">
          <a:xfrm>
            <a:off x="7355815" y="5544413"/>
            <a:ext cx="1125876" cy="28814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Equipamentos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 bwMode="auto">
          <a:xfrm>
            <a:off x="1619250" y="390525"/>
            <a:ext cx="474186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CERTIFICADO Y ETIQUETA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EN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BRASIL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223417" y="1500916"/>
            <a:ext cx="6697166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latin typeface="Calibri" pitchFamily="34" charset="0"/>
                <a:cs typeface="Calibri" pitchFamily="34" charset="0"/>
              </a:rPr>
              <a:t>MEJORAS IMPLEMENTADAS EN EL REGLAMENTO: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4213" y="2349500"/>
            <a:ext cx="8031162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79388"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18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Incorporación de sistema de calefacción de agua 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 el calculo de la eficiencia de la edificación (y metodología para dimensionamiento del sistema);</a:t>
            </a:r>
          </a:p>
          <a:p>
            <a:pPr marL="182563" indent="-179388"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18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Adecuación de los pesos</a:t>
            </a:r>
            <a:r>
              <a:rPr lang="es-ES" sz="1600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relativos al análisis del sistema de calefacción de agua en la edificación, pasando de 25% a 35% del consumo total de energía;</a:t>
            </a:r>
          </a:p>
          <a:p>
            <a:pPr marL="182563" indent="-179388"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18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Penalización del uso del sistema de calefacción eléctrico 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(duchas y grifos eléctricos, entre otros), restringiendo el puntaje de la edificación para niveles  entre “D” y “E”;</a:t>
            </a:r>
          </a:p>
          <a:p>
            <a:pPr marL="182563" indent="-179388"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18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Inclusión de nuevas aplicaciones</a:t>
            </a:r>
            <a:r>
              <a:rPr lang="es-ES" sz="1600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como el sistema de acondicionamiento de aire a gas (con tablas de eficiencia específica) y de Refrigeradores a Gas;</a:t>
            </a:r>
          </a:p>
          <a:p>
            <a:pPr marL="182563" indent="-179388"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sz="18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Inclusión del </a:t>
            </a:r>
            <a:r>
              <a:rPr lang="es-ES" sz="1800" b="1" kern="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Sindigás</a:t>
            </a:r>
            <a:r>
              <a:rPr lang="es-ES" sz="1800" b="1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 la comisión técnica del </a:t>
            </a:r>
            <a:r>
              <a:rPr lang="es-ES" sz="1600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MME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para discusión de la evolución del reglamento.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-6350" y="1412875"/>
            <a:ext cx="9144000" cy="211613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6350" y="3789363"/>
            <a:ext cx="9144000" cy="211455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4413250"/>
            <a:ext cx="50450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4"/>
          <p:cNvSpPr txBox="1">
            <a:spLocks/>
          </p:cNvSpPr>
          <p:nvPr/>
        </p:nvSpPr>
        <p:spPr bwMode="auto">
          <a:xfrm>
            <a:off x="1619250" y="390525"/>
            <a:ext cx="574040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CALEFACCIÓN DE AGUA: GAS X </a:t>
            </a:r>
            <a:r>
              <a:rPr lang="es-ES" sz="2400" b="0" kern="0" dirty="0" err="1">
                <a:solidFill>
                  <a:srgbClr val="FFFF00"/>
                </a:solidFill>
                <a:latin typeface="Calibri"/>
              </a:rPr>
              <a:t>ELETRICIDAD</a:t>
            </a:r>
            <a:endParaRPr lang="es-ES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1223417" y="1628800"/>
            <a:ext cx="6697166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latin typeface="Calibri" pitchFamily="34" charset="0"/>
                <a:cs typeface="Calibri" pitchFamily="34" charset="0"/>
              </a:rPr>
              <a:t>SISTEMA DE CALEFACCIÓN A GAS</a:t>
            </a: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1488" y="2913063"/>
            <a:ext cx="821372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79388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Calentadores a gas del tipo instantáneo y de acumulación deben poseer certificación  A o B</a:t>
            </a:r>
            <a:endParaRPr lang="pt-BR" sz="16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13" y="2230438"/>
            <a:ext cx="50450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 bwMode="auto">
          <a:xfrm>
            <a:off x="1229731" y="3789040"/>
            <a:ext cx="6697166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SISTEMA DE </a:t>
            </a:r>
            <a:r>
              <a:rPr lang="pt-BR" sz="2400" b="1" kern="0" dirty="0" err="1">
                <a:latin typeface="Calibri" pitchFamily="34" charset="0"/>
                <a:cs typeface="Calibri" pitchFamily="34" charset="0"/>
              </a:rPr>
              <a:t>CALEFACCIÓN</a:t>
            </a: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 ELÉCTRICO:</a:t>
            </a:r>
          </a:p>
        </p:txBody>
      </p:sp>
      <p:sp>
        <p:nvSpPr>
          <p:cNvPr id="24590" name="Retângulo 16"/>
          <p:cNvSpPr>
            <a:spLocks noChangeArrowheads="1"/>
          </p:cNvSpPr>
          <p:nvPr/>
        </p:nvSpPr>
        <p:spPr bwMode="auto">
          <a:xfrm>
            <a:off x="684213" y="5073650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79388" algn="ctr">
              <a:buFont typeface="Arial" charset="0"/>
              <a:buChar char="•"/>
            </a:pPr>
            <a:r>
              <a:rPr lang="es-ES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Calentadores eléctricos de paso, duchas y grifos eléctricos</a:t>
            </a:r>
          </a:p>
          <a:p>
            <a:pPr marL="182563" indent="-179388" algn="ctr">
              <a:buFont typeface="Arial" charset="0"/>
              <a:buChar char="•"/>
            </a:pPr>
            <a:r>
              <a:rPr lang="es-E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D, para aparatos con potencia P ≤ 4.600 W;</a:t>
            </a:r>
          </a:p>
          <a:p>
            <a:pPr marL="182563" indent="-179388" algn="ctr">
              <a:buFont typeface="Arial" charset="0"/>
              <a:buChar char="•"/>
            </a:pPr>
            <a:r>
              <a:rPr lang="es-E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E, para aparatos con potencia P &gt; 4.600 W.</a:t>
            </a:r>
          </a:p>
        </p:txBody>
      </p:sp>
      <p:sp>
        <p:nvSpPr>
          <p:cNvPr id="24591" name="Retângulo 20"/>
          <p:cNvSpPr>
            <a:spLocks noChangeArrowheads="1"/>
          </p:cNvSpPr>
          <p:nvPr/>
        </p:nvSpPr>
        <p:spPr bwMode="auto">
          <a:xfrm>
            <a:off x="2309813" y="2030413"/>
            <a:ext cx="13985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ALTA EFICIENCIA</a:t>
            </a:r>
          </a:p>
        </p:txBody>
      </p:sp>
      <p:sp>
        <p:nvSpPr>
          <p:cNvPr id="24592" name="Retângulo 20"/>
          <p:cNvSpPr>
            <a:spLocks noChangeArrowheads="1"/>
          </p:cNvSpPr>
          <p:nvPr/>
        </p:nvSpPr>
        <p:spPr bwMode="auto">
          <a:xfrm>
            <a:off x="5000625" y="4217988"/>
            <a:ext cx="14192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BAJA EFICIENCIA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 txBox="1">
            <a:spLocks/>
          </p:cNvSpPr>
          <p:nvPr/>
        </p:nvSpPr>
        <p:spPr bwMode="auto">
          <a:xfrm>
            <a:off x="1619250" y="390525"/>
            <a:ext cx="1273175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AGENDA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25603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76350"/>
            <a:ext cx="8143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 bwMode="auto">
          <a:xfrm>
            <a:off x="2411413" y="1924050"/>
            <a:ext cx="5545137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2400" b="1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ENERGÍA Y EFICIENCIA: EL CASO BRASILEÑO</a:t>
            </a:r>
          </a:p>
        </p:txBody>
      </p:sp>
      <p:sp>
        <p:nvSpPr>
          <p:cNvPr id="15" name="Retângulo 14"/>
          <p:cNvSpPr/>
          <p:nvPr/>
        </p:nvSpPr>
        <p:spPr bwMode="auto">
          <a:xfrm>
            <a:off x="2411413" y="3198813"/>
            <a:ext cx="5545137" cy="52546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2400" b="1" kern="0" dirty="0" err="1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EDIFICACIONES</a:t>
            </a:r>
            <a:r>
              <a:rPr lang="pt-BR" sz="2400" b="1" kern="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EFICIENTES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2411413" y="4489450"/>
            <a:ext cx="5545137" cy="5238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marL="84137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CONCLUSIONES Y DESAFÍOS DEL GAS LP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 bwMode="auto">
          <a:xfrm>
            <a:off x="1619250" y="390525"/>
            <a:ext cx="215265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CL" sz="2400" b="0" kern="0" smtClean="0">
                <a:solidFill>
                  <a:srgbClr val="FFFF00"/>
                </a:solidFill>
                <a:latin typeface="Calibri"/>
              </a:rPr>
              <a:t>CONCLUSIONES</a:t>
            </a:r>
            <a:endParaRPr lang="es-CL" sz="2400" b="0" kern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es-ES" sz="900" kern="0" dirty="0">
                <a:solidFill>
                  <a:schemeClr val="bg1"/>
                </a:solidFill>
                <a:latin typeface="Calibri"/>
              </a:rPr>
              <a:t>Fuente: </a:t>
            </a:r>
            <a:r>
              <a:rPr lang="es-ES" sz="900" kern="0" dirty="0" err="1">
                <a:solidFill>
                  <a:schemeClr val="bg1"/>
                </a:solidFill>
                <a:latin typeface="Calibri"/>
              </a:rPr>
              <a:t>Sindigás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, </a:t>
            </a:r>
            <a:r>
              <a:rPr lang="es-ES" sz="900" kern="0" dirty="0" smtClean="0">
                <a:solidFill>
                  <a:schemeClr val="bg1"/>
                </a:solidFill>
                <a:latin typeface="Calibri"/>
              </a:rPr>
              <a:t>ANP, </a:t>
            </a:r>
            <a:r>
              <a:rPr lang="es-ES" sz="900" kern="0" dirty="0">
                <a:solidFill>
                  <a:schemeClr val="bg1"/>
                </a:solidFill>
                <a:latin typeface="Calibri"/>
              </a:rPr>
              <a:t>IBGE, WLPGA.</a:t>
            </a:r>
          </a:p>
        </p:txBody>
      </p:sp>
      <p:pic>
        <p:nvPicPr>
          <p:cNvPr id="26628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2282825"/>
            <a:ext cx="345757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 bwMode="auto">
          <a:xfrm>
            <a:off x="600990" y="1348327"/>
            <a:ext cx="7938988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latin typeface="Calibri" pitchFamily="34" charset="0"/>
                <a:cs typeface="Calibri" pitchFamily="34" charset="0"/>
              </a:rPr>
              <a:t>GAS LP ES LA ENERGÍA MAS EFICIENTE EN EDIFICACIONES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60875" y="2135188"/>
            <a:ext cx="414337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SOLUCIÓN ENERGÉTICA EXCEPCIONAL PARA COCINAR Y CALEFACCIÓN DE AGUA (IMPORTANCIA INMEDIATA EN EL PLAN ESTRATÉGICO DE BRASIL); </a:t>
            </a: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BRASIL ES EL </a:t>
            </a:r>
            <a:r>
              <a:rPr lang="es-ES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6º </a:t>
            </a: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MAYOR MERCADO RESIDENCIAL DE GAS LP: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Cobertura de 100% de los municipios vía 40 mil distribuidores;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Atendimiento de 95% de la población con 103 millones de cilindros:</a:t>
            </a:r>
          </a:p>
          <a:p>
            <a:pPr marL="639763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56 millones de viviendas;</a:t>
            </a:r>
          </a:p>
          <a:p>
            <a:pPr marL="639763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181 millones de habitantes;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Mayor capilaridad comparado a la electricidad;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L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Energía limpia, competitiva e portátil.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832586" y="1943377"/>
            <a:ext cx="5953125" cy="3486150"/>
          </a:xfrm>
          <a:prstGeom prst="roundRect">
            <a:avLst>
              <a:gd name="adj" fmla="val 31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ítulo 4"/>
          <p:cNvSpPr txBox="1">
            <a:spLocks/>
          </p:cNvSpPr>
          <p:nvPr/>
        </p:nvSpPr>
        <p:spPr bwMode="auto">
          <a:xfrm>
            <a:off x="1619250" y="390525"/>
            <a:ext cx="542925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DESAFIO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EN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BRASIL: SECTOR RESIDENCIAL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432230" y="1099524"/>
            <a:ext cx="8279540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latin typeface="Calibri" pitchFamily="34" charset="0"/>
                <a:cs typeface="Calibri" pitchFamily="34" charset="0"/>
              </a:rPr>
              <a:t>EVOLUCIÓN DEL CONSUMO DE ENERGÍA EN EL SECTOR RESIDENCIAL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latin typeface="Calibri" pitchFamily="34" charset="0"/>
                <a:cs typeface="Calibri" pitchFamily="34" charset="0"/>
              </a:rPr>
              <a:t>(10</a:t>
            </a:r>
            <a:r>
              <a:rPr lang="es-ES" sz="1800" b="1" kern="0" baseline="30000" dirty="0">
                <a:latin typeface="Calibri" pitchFamily="34" charset="0"/>
                <a:cs typeface="Calibri" pitchFamily="34" charset="0"/>
              </a:rPr>
              <a:t>6</a:t>
            </a:r>
            <a:r>
              <a:rPr lang="pt-BR" sz="1800" dirty="0"/>
              <a:t> </a:t>
            </a:r>
            <a:r>
              <a:rPr lang="es-ES" sz="1800" b="1" kern="0" dirty="0" err="1">
                <a:latin typeface="Calibri" pitchFamily="34" charset="0"/>
                <a:cs typeface="Calibri" pitchFamily="34" charset="0"/>
              </a:rPr>
              <a:t>TEP</a:t>
            </a:r>
            <a:r>
              <a:rPr lang="es-ES" sz="1800" b="1" kern="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6" name="Chave direita 15"/>
          <p:cNvSpPr/>
          <p:nvPr/>
        </p:nvSpPr>
        <p:spPr>
          <a:xfrm>
            <a:off x="6604000" y="2595563"/>
            <a:ext cx="404813" cy="1236662"/>
          </a:xfrm>
          <a:prstGeom prst="rightBrace">
            <a:avLst>
              <a:gd name="adj1" fmla="val 34235"/>
              <a:gd name="adj2" fmla="val 50000"/>
            </a:avLst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C000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76256" y="2439399"/>
            <a:ext cx="1923347" cy="155003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pt-BR" sz="3200" dirty="0">
                <a:solidFill>
                  <a:srgbClr val="FFC000"/>
                </a:solidFill>
              </a:rPr>
              <a:t>Promover </a:t>
            </a:r>
            <a:r>
              <a:rPr lang="pt-BR" sz="3200" dirty="0" err="1">
                <a:solidFill>
                  <a:srgbClr val="FFC000"/>
                </a:solidFill>
              </a:rPr>
              <a:t>el</a:t>
            </a:r>
            <a:r>
              <a:rPr lang="pt-BR" sz="3200" dirty="0">
                <a:solidFill>
                  <a:srgbClr val="FFC000"/>
                </a:solidFill>
              </a:rPr>
              <a:t> uso de </a:t>
            </a:r>
            <a:r>
              <a:rPr lang="pt-BR" sz="3200" dirty="0" err="1">
                <a:solidFill>
                  <a:srgbClr val="FFC000"/>
                </a:solidFill>
              </a:rPr>
              <a:t>Gas</a:t>
            </a:r>
            <a:r>
              <a:rPr lang="pt-BR" sz="3200" dirty="0">
                <a:solidFill>
                  <a:srgbClr val="FFC000"/>
                </a:solidFill>
              </a:rPr>
              <a:t> LP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62075" y="5137150"/>
            <a:ext cx="1347788" cy="230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chemeClr val="bg1">
                    <a:lumMod val="50000"/>
                  </a:schemeClr>
                </a:solidFill>
              </a:rPr>
              <a:t>Energía para cocinar </a:t>
            </a:r>
            <a:endParaRPr lang="pt-B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59125" y="5137150"/>
            <a:ext cx="790575" cy="230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chemeClr val="bg1">
                    <a:lumMod val="50000"/>
                  </a:schemeClr>
                </a:solidFill>
              </a:rPr>
              <a:t>Otros usos</a:t>
            </a:r>
            <a:endParaRPr lang="pt-B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>
                <a:solidFill>
                  <a:schemeClr val="bg1"/>
                </a:solidFill>
                <a:latin typeface="Calibri"/>
              </a:rPr>
              <a:t>Fuente: </a:t>
            </a:r>
            <a:r>
              <a:rPr lang="es-CL" sz="900" kern="0" dirty="0" smtClean="0">
                <a:solidFill>
                  <a:schemeClr val="bg1"/>
                </a:solidFill>
                <a:latin typeface="Calibri"/>
              </a:rPr>
              <a:t>BEN  (</a:t>
            </a:r>
            <a:r>
              <a:rPr lang="es-CL" sz="900" kern="0" dirty="0" err="1" smtClean="0">
                <a:solidFill>
                  <a:schemeClr val="bg1"/>
                </a:solidFill>
                <a:latin typeface="Calibri"/>
              </a:rPr>
              <a:t>Balanço</a:t>
            </a:r>
            <a:r>
              <a:rPr lang="es-CL" sz="900" kern="0" dirty="0" smtClean="0">
                <a:solidFill>
                  <a:schemeClr val="bg1"/>
                </a:solidFill>
                <a:latin typeface="Calibri"/>
              </a:rPr>
              <a:t> Energético Nacional) 2008 </a:t>
            </a:r>
            <a:endParaRPr lang="pt-BR" sz="900" kern="0" dirty="0">
              <a:solidFill>
                <a:schemeClr val="bg1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/>
          <p:cNvSpPr txBox="1">
            <a:spLocks/>
          </p:cNvSpPr>
          <p:nvPr/>
        </p:nvSpPr>
        <p:spPr bwMode="auto">
          <a:xfrm>
            <a:off x="1619250" y="390525"/>
            <a:ext cx="542925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DESAFÍO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EN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BRASIL: SECTOR RESIDENCIAL</a:t>
            </a:r>
          </a:p>
        </p:txBody>
      </p:sp>
      <p:sp>
        <p:nvSpPr>
          <p:cNvPr id="13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>
                <a:solidFill>
                  <a:schemeClr val="bg1"/>
                </a:solidFill>
                <a:latin typeface="Calibri"/>
              </a:rPr>
              <a:t>Fuente: BC  e </a:t>
            </a:r>
            <a:r>
              <a:rPr lang="pt-BR" sz="900" kern="0" dirty="0" err="1">
                <a:solidFill>
                  <a:schemeClr val="bg1"/>
                </a:solidFill>
                <a:latin typeface="Calibri"/>
              </a:rPr>
              <a:t>Abecip</a:t>
            </a:r>
            <a:r>
              <a:rPr lang="pt-BR" sz="900" kern="0" dirty="0">
                <a:solidFill>
                  <a:schemeClr val="bg1"/>
                </a:solidFill>
                <a:latin typeface="Calibri"/>
              </a:rPr>
              <a:t>, Projeção (P)  Tendências Consultoria (dados até jan11).</a:t>
            </a:r>
          </a:p>
        </p:txBody>
      </p:sp>
      <p:sp>
        <p:nvSpPr>
          <p:cNvPr id="15" name="Retângulo 14"/>
          <p:cNvSpPr/>
          <p:nvPr/>
        </p:nvSpPr>
        <p:spPr bwMode="auto">
          <a:xfrm>
            <a:off x="881484" y="1109762"/>
            <a:ext cx="7381031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err="1">
                <a:latin typeface="Calibri" pitchFamily="34" charset="0"/>
                <a:cs typeface="Calibri" pitchFamily="34" charset="0"/>
              </a:rPr>
              <a:t>ESCENARIO</a:t>
            </a: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kern="0" dirty="0" err="1">
                <a:latin typeface="Calibri" pitchFamily="34" charset="0"/>
                <a:cs typeface="Calibri" pitchFamily="34" charset="0"/>
              </a:rPr>
              <a:t>INMOBILIARIO</a:t>
            </a:r>
            <a:endParaRPr lang="pt-BR" sz="24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750" y="1846263"/>
            <a:ext cx="40322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LIBERACIÓN DE FINANCIACIÓN CON RECURSOS DEL </a:t>
            </a:r>
            <a:r>
              <a:rPr lang="es-ES" b="1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SBPE</a:t>
            </a: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s-ES" b="1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FGTS</a:t>
            </a: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2011 (P)</a:t>
            </a:r>
            <a:r>
              <a:rPr lang="pt-BR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Recursos: US$ 66,4 mil millones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Viviendas: 1,19 Millones 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“MINHA </a:t>
            </a:r>
            <a:r>
              <a:rPr lang="pt-BR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CASA MINHA </a:t>
            </a:r>
            <a:r>
              <a:rPr lang="pt-BR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VIDA”:</a:t>
            </a:r>
            <a:endParaRPr lang="pt-BR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Gobierno</a:t>
            </a: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contrató</a:t>
            </a: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1 </a:t>
            </a:r>
            <a:r>
              <a:rPr lang="pt-BR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millón</a:t>
            </a: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de unidades entre 2009 e 2010;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Segundo semestre </a:t>
            </a:r>
            <a:r>
              <a:rPr lang="pt-BR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nueva</a:t>
            </a: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etapa </a:t>
            </a:r>
            <a:r>
              <a:rPr lang="pt-BR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del</a:t>
            </a: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programa, "Minha Casa, 2”:</a:t>
            </a:r>
          </a:p>
          <a:p>
            <a:pPr marL="639763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Meta de 2 millones de unidades en 4 años.</a:t>
            </a:r>
          </a:p>
        </p:txBody>
      </p:sp>
      <p:pic>
        <p:nvPicPr>
          <p:cNvPr id="28680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502150"/>
            <a:ext cx="914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17675"/>
            <a:ext cx="355123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2" name="Grupo 5"/>
          <p:cNvGrpSpPr>
            <a:grpSpLocks/>
          </p:cNvGrpSpPr>
          <p:nvPr/>
        </p:nvGrpSpPr>
        <p:grpSpPr bwMode="auto">
          <a:xfrm>
            <a:off x="5002213" y="1989138"/>
            <a:ext cx="1293812" cy="422275"/>
            <a:chOff x="7956376" y="1228725"/>
            <a:chExt cx="1293366" cy="422275"/>
          </a:xfrm>
        </p:grpSpPr>
        <p:sp>
          <p:nvSpPr>
            <p:cNvPr id="28683" name="Retângulo 20"/>
            <p:cNvSpPr>
              <a:spLocks noChangeArrowheads="1"/>
            </p:cNvSpPr>
            <p:nvPr/>
          </p:nvSpPr>
          <p:spPr bwMode="auto">
            <a:xfrm>
              <a:off x="8100392" y="1435100"/>
              <a:ext cx="11493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8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Unidades</a:t>
              </a:r>
            </a:p>
          </p:txBody>
        </p:sp>
        <p:sp>
          <p:nvSpPr>
            <p:cNvPr id="28684" name="Retângulo 20"/>
            <p:cNvSpPr>
              <a:spLocks noChangeArrowheads="1"/>
            </p:cNvSpPr>
            <p:nvPr/>
          </p:nvSpPr>
          <p:spPr bwMode="auto">
            <a:xfrm>
              <a:off x="8100392" y="1228725"/>
              <a:ext cx="11493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800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US$ M Millones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7956376" y="1543050"/>
              <a:ext cx="14441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7956376" y="1336675"/>
              <a:ext cx="144412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 txBox="1">
            <a:spLocks/>
          </p:cNvSpPr>
          <p:nvPr/>
        </p:nvSpPr>
        <p:spPr bwMode="auto">
          <a:xfrm>
            <a:off x="1619250" y="390525"/>
            <a:ext cx="542925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DESAFÍO </a:t>
            </a:r>
            <a:r>
              <a:rPr lang="es-CL" sz="2400" b="0" kern="0" dirty="0" smtClean="0">
                <a:solidFill>
                  <a:srgbClr val="FFFF00"/>
                </a:solidFill>
                <a:latin typeface="Calibri"/>
              </a:rPr>
              <a:t>EN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BRASIL: SECTOR RESIDENCIAL</a:t>
            </a:r>
          </a:p>
        </p:txBody>
      </p:sp>
      <p:sp>
        <p:nvSpPr>
          <p:cNvPr id="19" name="Obss"/>
          <p:cNvSpPr txBox="1">
            <a:spLocks noChangeArrowheads="1"/>
          </p:cNvSpPr>
          <p:nvPr/>
        </p:nvSpPr>
        <p:spPr bwMode="auto">
          <a:xfrm>
            <a:off x="1588" y="6623050"/>
            <a:ext cx="7666037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pt-BR" sz="900" kern="0" dirty="0">
                <a:solidFill>
                  <a:schemeClr val="bg1"/>
                </a:solidFill>
                <a:latin typeface="Calibri"/>
              </a:rPr>
              <a:t>Fuente: IBGE – PNAD (Cenário Regional de classe  de renda set/10) e Projeção (P) Tendências </a:t>
            </a:r>
            <a:r>
              <a:rPr lang="pt-BR" sz="900" kern="0" dirty="0" smtClean="0">
                <a:solidFill>
                  <a:schemeClr val="bg1"/>
                </a:solidFill>
                <a:latin typeface="Calibri"/>
              </a:rPr>
              <a:t>Consultoria.</a:t>
            </a:r>
            <a:endParaRPr lang="pt-BR" sz="9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881484" y="980728"/>
            <a:ext cx="7381031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POTENCIAL DEL </a:t>
            </a:r>
            <a:r>
              <a:rPr lang="pt-BR" sz="2400" b="1" kern="0" dirty="0" err="1">
                <a:latin typeface="Calibri" pitchFamily="34" charset="0"/>
                <a:cs typeface="Calibri" pitchFamily="34" charset="0"/>
              </a:rPr>
              <a:t>GAS</a:t>
            </a: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 LP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89812" y="1950348"/>
          <a:ext cx="6949208" cy="176784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6520"/>
                <a:gridCol w="1224497"/>
                <a:gridCol w="619000"/>
                <a:gridCol w="619000"/>
                <a:gridCol w="619000"/>
                <a:gridCol w="619000"/>
                <a:gridCol w="619000"/>
                <a:gridCol w="619000"/>
                <a:gridCol w="619000"/>
                <a:gridCol w="635191"/>
              </a:tblGrid>
              <a:tr h="470024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CLASSE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TOTAL DE FAMÍLIAS EM 2009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2005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2006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2007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2008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2009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2010 (P)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2011 (P)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MÉD. </a:t>
                      </a:r>
                    </a:p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11-14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</a:tr>
              <a:tr h="20842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D/E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35.122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824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(1.117)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(1.034)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(216)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80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(29)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(228)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20842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C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17.147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423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1.963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1.060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1.353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704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883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1.127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1.077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0842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B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6.824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416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187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498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606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267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489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466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589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20842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A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1.018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107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128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30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35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65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83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145</a:t>
                      </a:r>
                      <a:endParaRPr lang="pt-BR" sz="1000" b="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20842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TOTAL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60.111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1.781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1.161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553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1.751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1.087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1.503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1.510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accent6"/>
                          </a:solidFill>
                        </a:rPr>
                        <a:t>1.518</a:t>
                      </a:r>
                      <a:endParaRPr lang="pt-BR" sz="10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4" name="Chave direita 23"/>
          <p:cNvSpPr/>
          <p:nvPr/>
        </p:nvSpPr>
        <p:spPr>
          <a:xfrm>
            <a:off x="7672388" y="2492375"/>
            <a:ext cx="127000" cy="504825"/>
          </a:xfrm>
          <a:prstGeom prst="rightBrace">
            <a:avLst>
              <a:gd name="adj1" fmla="val 93200"/>
              <a:gd name="adj2" fmla="val 50717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25" name="Chave direita 24"/>
          <p:cNvSpPr/>
          <p:nvPr/>
        </p:nvSpPr>
        <p:spPr>
          <a:xfrm>
            <a:off x="7673975" y="2997200"/>
            <a:ext cx="127000" cy="503238"/>
          </a:xfrm>
          <a:prstGeom prst="rightBrace">
            <a:avLst>
              <a:gd name="adj1" fmla="val 93200"/>
              <a:gd name="adj2" fmla="val 50717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sz="1600"/>
          </a:p>
        </p:txBody>
      </p:sp>
      <p:sp>
        <p:nvSpPr>
          <p:cNvPr id="29706" name="Retângulo 9"/>
          <p:cNvSpPr>
            <a:spLocks noChangeArrowheads="1"/>
          </p:cNvSpPr>
          <p:nvPr/>
        </p:nvSpPr>
        <p:spPr bwMode="auto">
          <a:xfrm>
            <a:off x="7986713" y="2571750"/>
            <a:ext cx="976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Calibri" pitchFamily="34" charset="0"/>
                <a:ea typeface="Calibri" pitchFamily="34" charset="0"/>
                <a:cs typeface="Calibri" pitchFamily="34" charset="0"/>
              </a:rPr>
              <a:t> 1.000 aa </a:t>
            </a:r>
          </a:p>
        </p:txBody>
      </p: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388" y="2524125"/>
            <a:ext cx="3238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Retângulo 9"/>
          <p:cNvSpPr>
            <a:spLocks noChangeArrowheads="1"/>
          </p:cNvSpPr>
          <p:nvPr/>
        </p:nvSpPr>
        <p:spPr bwMode="auto">
          <a:xfrm>
            <a:off x="7988300" y="3098800"/>
            <a:ext cx="976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Calibri" pitchFamily="34" charset="0"/>
                <a:ea typeface="Calibri" pitchFamily="34" charset="0"/>
                <a:cs typeface="Calibri" pitchFamily="34" charset="0"/>
              </a:rPr>
              <a:t> 500 aa </a:t>
            </a:r>
          </a:p>
        </p:txBody>
      </p:sp>
      <p:pic>
        <p:nvPicPr>
          <p:cNvPr id="297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388" y="3051175"/>
            <a:ext cx="3238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etângulo 10"/>
          <p:cNvSpPr>
            <a:spLocks noChangeArrowheads="1"/>
          </p:cNvSpPr>
          <p:nvPr/>
        </p:nvSpPr>
        <p:spPr bwMode="auto">
          <a:xfrm>
            <a:off x="900113" y="4014788"/>
            <a:ext cx="5983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600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Aproximadamente 1,5 millón de familias formadas al año hasta 2014</a:t>
            </a:r>
            <a:endParaRPr lang="es-E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7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900" y="3725863"/>
            <a:ext cx="7127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tângulo 38"/>
          <p:cNvSpPr/>
          <p:nvPr/>
        </p:nvSpPr>
        <p:spPr>
          <a:xfrm>
            <a:off x="1019175" y="4513263"/>
            <a:ext cx="71056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POTENCIAL DO USO DEL GAS LP EN NUEVOS EMPRENDIMIENTOS:</a:t>
            </a: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240.000 toneladas al año;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Inversión de US$ 115 Millones al año para captura de 30% </a:t>
            </a:r>
            <a:r>
              <a:rPr lang="es-ES" sz="18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del potencial</a:t>
            </a:r>
            <a:r>
              <a:rPr lang="es-ES" sz="18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40" name="Retângulo 39"/>
          <p:cNvSpPr/>
          <p:nvPr/>
        </p:nvSpPr>
        <p:spPr bwMode="auto">
          <a:xfrm>
            <a:off x="881484" y="1351390"/>
            <a:ext cx="7381031" cy="349702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VARIACIÓN DEL NUMERO DE FAMILIAS POR </a:t>
            </a:r>
            <a:r>
              <a:rPr lang="es-CL" sz="18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CLASSE</a:t>
            </a:r>
            <a:r>
              <a:rPr lang="es-ES" sz="1800" b="1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DE RENTA (MIL):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/>
          <p:cNvSpPr txBox="1">
            <a:spLocks/>
          </p:cNvSpPr>
          <p:nvPr/>
        </p:nvSpPr>
        <p:spPr bwMode="auto">
          <a:xfrm>
            <a:off x="1619250" y="390525"/>
            <a:ext cx="215265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CONCLUSIONES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1484" y="1109762"/>
            <a:ext cx="7381031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 err="1">
                <a:latin typeface="Calibri" pitchFamily="34" charset="0"/>
                <a:cs typeface="Calibri" pitchFamily="34" charset="0"/>
              </a:rPr>
              <a:t>GAS</a:t>
            </a: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 LP </a:t>
            </a:r>
            <a:r>
              <a:rPr lang="pt-BR" sz="2400" b="1" kern="0" dirty="0" err="1">
                <a:latin typeface="Calibri" pitchFamily="34" charset="0"/>
                <a:cs typeface="Calibri" pitchFamily="34" charset="0"/>
              </a:rPr>
              <a:t>ENERGÍA</a:t>
            </a:r>
            <a:r>
              <a:rPr lang="pt-BR" sz="2400" b="1" kern="0" dirty="0">
                <a:latin typeface="Calibri" pitchFamily="34" charset="0"/>
                <a:cs typeface="Calibri" pitchFamily="34" charset="0"/>
              </a:rPr>
              <a:t> EXCEPCIONAL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000" y="2038350"/>
            <a:ext cx="4032250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CONTRIBUYE PARA EL DESENVOLVIMIENTO DE UN MODELO SUSTENTABLE DE ENERGÍA CON:</a:t>
            </a:r>
          </a:p>
          <a:p>
            <a:pPr marL="3175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Reducción del consumo de energía primaria en termoeléctricas;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Reducción de las emisiones de </a:t>
            </a:r>
            <a:r>
              <a:rPr lang="es-ES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s-ES" sz="1600" kern="0" baseline="-25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es-ES" sz="1600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NOx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(Termoeléctrica a GN);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Reducción adicional de las emisiones de CO, </a:t>
            </a:r>
            <a:r>
              <a:rPr lang="es-ES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s-ES" sz="1600" kern="0" baseline="-25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sz="1600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600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SOx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" sz="1600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NOx</a:t>
            </a: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y MP (Termoeléctrica a aceite combustible);</a:t>
            </a:r>
          </a:p>
          <a:p>
            <a:pPr marL="182563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Alivio en los sistemas de transmisión y distribución de energía eléctrica, incluso en los períodos de punta.</a:t>
            </a:r>
          </a:p>
        </p:txBody>
      </p:sp>
      <p:pic>
        <p:nvPicPr>
          <p:cNvPr id="30727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39913"/>
            <a:ext cx="23907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4"/>
          <p:cNvSpPr txBox="1">
            <a:spLocks/>
          </p:cNvSpPr>
          <p:nvPr/>
        </p:nvSpPr>
        <p:spPr bwMode="auto">
          <a:xfrm>
            <a:off x="1619250" y="204788"/>
            <a:ext cx="7138988" cy="8318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RAZONES HISTÓRICAS DEL USO DE ENERGÍA ELÉCTRICA </a:t>
            </a:r>
          </a:p>
          <a:p>
            <a:pPr algn="l">
              <a:defRPr/>
            </a:pPr>
            <a:r>
              <a:rPr lang="es-ES" sz="2400" b="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EN BRASIL</a:t>
            </a:r>
            <a:endParaRPr lang="es-ES" sz="2400" b="0" kern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876256" y="2038430"/>
            <a:ext cx="2079400" cy="2781137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latin typeface="Calibri" pitchFamily="34" charset="0"/>
                <a:cs typeface="Calibri" pitchFamily="34" charset="0"/>
              </a:rPr>
              <a:t>CRISIS DEL PETRÓLEO, EN 1973 E 1979: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>
                <a:latin typeface="Calibri" pitchFamily="34" charset="0"/>
                <a:cs typeface="Calibri" pitchFamily="34" charset="0"/>
              </a:rPr>
              <a:t>subida global de </a:t>
            </a:r>
            <a:r>
              <a:rPr lang="pt-BR" sz="1600" kern="0" dirty="0" err="1">
                <a:latin typeface="Calibri" pitchFamily="34" charset="0"/>
                <a:cs typeface="Calibri" pitchFamily="34" charset="0"/>
              </a:rPr>
              <a:t>precios</a:t>
            </a:r>
            <a:r>
              <a:rPr lang="pt-BR" sz="1600" kern="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kern="0" dirty="0">
                <a:latin typeface="Calibri" pitchFamily="34" charset="0"/>
                <a:cs typeface="Calibri" pitchFamily="34" charset="0"/>
              </a:rPr>
              <a:t>balance de pagos deficiente;</a:t>
            </a: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kern="0" dirty="0">
              <a:latin typeface="Calibri" pitchFamily="34" charset="0"/>
              <a:cs typeface="Calibri" pitchFamily="34" charset="0"/>
            </a:endParaRP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 err="1">
                <a:latin typeface="Calibri" pitchFamily="34" charset="0"/>
                <a:cs typeface="Calibri" pitchFamily="34" charset="0"/>
              </a:rPr>
              <a:t>DIRECTRIZ</a:t>
            </a:r>
            <a:r>
              <a:rPr lang="pt-BR" sz="1600" b="1" kern="0" dirty="0">
                <a:latin typeface="Calibri" pitchFamily="34" charset="0"/>
                <a:cs typeface="Calibri" pitchFamily="34" charset="0"/>
              </a:rPr>
              <a:t> DEL </a:t>
            </a:r>
            <a:r>
              <a:rPr lang="pt-BR" sz="1600" b="1" kern="0" dirty="0" err="1">
                <a:latin typeface="Calibri" pitchFamily="34" charset="0"/>
                <a:cs typeface="Calibri" pitchFamily="34" charset="0"/>
              </a:rPr>
              <a:t>GOBIERNO</a:t>
            </a:r>
            <a:r>
              <a:rPr lang="pt-BR" sz="1600" b="1" kern="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kern="0" dirty="0" err="1">
                <a:latin typeface="Calibri" pitchFamily="34" charset="0"/>
                <a:cs typeface="Calibri" pitchFamily="34" charset="0"/>
              </a:rPr>
              <a:t>Redución</a:t>
            </a:r>
            <a:r>
              <a:rPr lang="es-ES" sz="1600" kern="0" dirty="0">
                <a:latin typeface="Calibri" pitchFamily="34" charset="0"/>
                <a:cs typeface="Calibri" pitchFamily="34" charset="0"/>
              </a:rPr>
              <a:t> en el </a:t>
            </a:r>
            <a:r>
              <a:rPr lang="es-ES" sz="1600" kern="0" dirty="0" err="1">
                <a:latin typeface="Calibri" pitchFamily="34" charset="0"/>
                <a:cs typeface="Calibri" pitchFamily="34" charset="0"/>
              </a:rPr>
              <a:t>deficit</a:t>
            </a:r>
            <a:r>
              <a:rPr lang="es-ES" sz="1600" kern="0" dirty="0">
                <a:latin typeface="Calibri" pitchFamily="34" charset="0"/>
                <a:cs typeface="Calibri" pitchFamily="34" charset="0"/>
              </a:rPr>
              <a:t> del balance.</a:t>
            </a:r>
          </a:p>
        </p:txBody>
      </p:sp>
      <p:pic>
        <p:nvPicPr>
          <p:cNvPr id="4102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68388"/>
            <a:ext cx="5462588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m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550" y="4221163"/>
            <a:ext cx="5475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171987" y="3085970"/>
            <a:ext cx="95758" cy="227785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 type="triangl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2526738" y="3085970"/>
            <a:ext cx="416206" cy="1856708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 type="triangl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>
              <a:defRPr/>
            </a:pPr>
            <a:endParaRPr lang="pt-BR">
              <a:latin typeface="Arial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2181765" y="2870070"/>
            <a:ext cx="0" cy="215900"/>
          </a:xfrm>
          <a:prstGeom prst="line">
            <a:avLst/>
          </a:prstGeom>
          <a:ln w="28575" cap="rnd">
            <a:solidFill>
              <a:srgbClr val="00B0F0"/>
            </a:solidFill>
            <a:headEnd type="oval"/>
            <a:tailEnd type="oval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2542128" y="2752880"/>
            <a:ext cx="0" cy="321870"/>
          </a:xfrm>
          <a:prstGeom prst="line">
            <a:avLst/>
          </a:prstGeom>
          <a:ln w="28575" cap="rnd">
            <a:solidFill>
              <a:srgbClr val="00B0F0"/>
            </a:solidFill>
            <a:headEnd type="oval"/>
            <a:tailEnd type="oval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apa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 bwMode="auto">
          <a:xfrm>
            <a:off x="179513" y="499785"/>
            <a:ext cx="5112568" cy="1365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kern="0" dirty="0">
                <a:solidFill>
                  <a:srgbClr val="003F7E"/>
                </a:solidFill>
                <a:latin typeface="Calibri" pitchFamily="34" charset="0"/>
                <a:cs typeface="Calibri" pitchFamily="34" charset="0"/>
              </a:rPr>
              <a:t>AURELIO M. FERREIRA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003F7E"/>
                </a:solidFill>
                <a:latin typeface="Calibri" pitchFamily="34" charset="0"/>
                <a:cs typeface="Calibri" pitchFamily="34" charset="0"/>
              </a:rPr>
              <a:t>aurelio.ferreira@ultragaz.com.br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003F7E"/>
                </a:solidFill>
                <a:latin typeface="Calibri" pitchFamily="34" charset="0"/>
                <a:cs typeface="Calibri" pitchFamily="34" charset="0"/>
              </a:rPr>
              <a:t>+55 (11) 3177-6227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3813"/>
            <a:ext cx="9144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4"/>
          <p:cNvSpPr txBox="1">
            <a:spLocks/>
          </p:cNvSpPr>
          <p:nvPr/>
        </p:nvSpPr>
        <p:spPr bwMode="auto">
          <a:xfrm>
            <a:off x="1619250" y="390525"/>
            <a:ext cx="692150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CAMBIO DE LA POLÍTICA DE OFERTA DE ENERGÉTICOS</a:t>
            </a:r>
            <a:endParaRPr lang="es-ES" sz="2400" b="0" kern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158092" y="1728564"/>
            <a:ext cx="3446356" cy="29965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latin typeface="Calibri" pitchFamily="34" charset="0"/>
                <a:cs typeface="Calibri" pitchFamily="34" charset="0"/>
              </a:rPr>
              <a:t>IMPLANTACIÓN DE PROGRAMAS </a:t>
            </a:r>
          </a:p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latin typeface="Calibri" pitchFamily="34" charset="0"/>
                <a:cs typeface="Calibri" pitchFamily="34" charset="0"/>
              </a:rPr>
              <a:t>DE CONSERVACIÓN DE ENERGÍA</a:t>
            </a:r>
            <a:r>
              <a:rPr lang="pt-BR" sz="1800" b="1" kern="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kern="0" dirty="0">
              <a:latin typeface="Calibri" pitchFamily="34" charset="0"/>
              <a:cs typeface="Calibri" pitchFamily="34" charset="0"/>
            </a:endParaRP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 err="1">
                <a:latin typeface="Calibri" pitchFamily="34" charset="0"/>
                <a:cs typeface="Calibri" pitchFamily="34" charset="0"/>
              </a:rPr>
              <a:t>PBE</a:t>
            </a:r>
            <a:r>
              <a:rPr lang="es-ES" kern="0" dirty="0">
                <a:latin typeface="Calibri" pitchFamily="34" charset="0"/>
                <a:cs typeface="Calibri" pitchFamily="34" charset="0"/>
              </a:rPr>
              <a:t>: Programa Brasileño de Etiquetaje (1984);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 err="1">
                <a:latin typeface="Calibri" pitchFamily="34" charset="0"/>
                <a:cs typeface="Calibri" pitchFamily="34" charset="0"/>
              </a:rPr>
              <a:t>PROCEL</a:t>
            </a:r>
            <a:r>
              <a:rPr lang="es-ES" kern="0" dirty="0">
                <a:latin typeface="Calibri" pitchFamily="34" charset="0"/>
                <a:cs typeface="Calibri" pitchFamily="34" charset="0"/>
              </a:rPr>
              <a:t>: Programa de Conservación de Energía Eléctrica (1985);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 err="1">
                <a:latin typeface="Calibri" pitchFamily="34" charset="0"/>
                <a:cs typeface="Calibri" pitchFamily="34" charset="0"/>
              </a:rPr>
              <a:t>CONPET</a:t>
            </a:r>
            <a:r>
              <a:rPr lang="es-ES" kern="0" dirty="0">
                <a:latin typeface="Calibri" pitchFamily="34" charset="0"/>
                <a:cs typeface="Calibri" pitchFamily="34" charset="0"/>
              </a:rPr>
              <a:t>: Programa Nacional de Racionalización del Uso de Derivados de Petróleo e de Gas Natural (1991);</a:t>
            </a:r>
          </a:p>
          <a:p>
            <a:pPr marL="263525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 err="1">
                <a:latin typeface="Calibri" pitchFamily="34" charset="0"/>
                <a:cs typeface="Calibri" pitchFamily="34" charset="0"/>
              </a:rPr>
              <a:t>Lei</a:t>
            </a:r>
            <a:r>
              <a:rPr lang="es-ES" kern="0" dirty="0">
                <a:latin typeface="Calibri" pitchFamily="34" charset="0"/>
                <a:cs typeface="Calibri" pitchFamily="34" charset="0"/>
              </a:rPr>
              <a:t> 10.295 de Eficiencia Energética con la Política Nacional de Conservación y Uso Racional de Energía (2001).</a:t>
            </a:r>
          </a:p>
        </p:txBody>
      </p:sp>
      <p:grpSp>
        <p:nvGrpSpPr>
          <p:cNvPr id="5127" name="Grupo 1"/>
          <p:cNvGrpSpPr>
            <a:grpSpLocks/>
          </p:cNvGrpSpPr>
          <p:nvPr/>
        </p:nvGrpSpPr>
        <p:grpSpPr bwMode="auto">
          <a:xfrm>
            <a:off x="5013325" y="1035050"/>
            <a:ext cx="3662363" cy="449263"/>
            <a:chOff x="4027519" y="1184846"/>
            <a:chExt cx="5077686" cy="624443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 bwMode="auto">
            <a:xfrm>
              <a:off x="7043551" y="1184846"/>
              <a:ext cx="2061654" cy="6244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 bwMode="auto">
            <a:xfrm>
              <a:off x="4027519" y="1184846"/>
              <a:ext cx="1833806" cy="6244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/>
            </a:blip>
            <a:stretch>
              <a:fillRect/>
            </a:stretch>
          </p:blipFill>
          <p:spPr bwMode="auto">
            <a:xfrm>
              <a:off x="5936317" y="1184846"/>
              <a:ext cx="1032242" cy="6244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5128" name="Grupo 7"/>
          <p:cNvGrpSpPr>
            <a:grpSpLocks/>
          </p:cNvGrpSpPr>
          <p:nvPr/>
        </p:nvGrpSpPr>
        <p:grpSpPr bwMode="auto">
          <a:xfrm>
            <a:off x="576263" y="1824038"/>
            <a:ext cx="3913187" cy="695325"/>
            <a:chOff x="1583667" y="1464705"/>
            <a:chExt cx="3912639" cy="695343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905884" y="1475817"/>
              <a:ext cx="2801546" cy="3698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err="1">
                  <a:latin typeface="Calibri" pitchFamily="34" charset="0"/>
                </a:rPr>
                <a:t>Intensificación</a:t>
              </a:r>
              <a:r>
                <a:rPr lang="pt-BR" sz="2400" b="1" kern="0" dirty="0">
                  <a:latin typeface="Calibri" pitchFamily="34" charset="0"/>
                </a:rPr>
                <a:t> de </a:t>
              </a:r>
              <a:r>
                <a:rPr lang="pt-BR" sz="2400" b="1" kern="0" dirty="0" err="1">
                  <a:latin typeface="Calibri" pitchFamily="34" charset="0"/>
                </a:rPr>
                <a:t>la</a:t>
              </a:r>
              <a:r>
                <a:rPr lang="pt-BR" sz="2400" b="1" kern="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1583667" y="1464705"/>
              <a:ext cx="620625" cy="6778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400" b="1" kern="0" dirty="0">
                  <a:solidFill>
                    <a:srgbClr val="00B0F0"/>
                  </a:solidFill>
                  <a:latin typeface="Calibri" pitchFamily="34" charset="0"/>
                </a:rPr>
                <a:t>1.</a:t>
              </a:r>
            </a:p>
          </p:txBody>
        </p:sp>
        <p:sp>
          <p:nvSpPr>
            <p:cNvPr id="38" name="Retângulo 4"/>
            <p:cNvSpPr>
              <a:spLocks noChangeArrowheads="1"/>
            </p:cNvSpPr>
            <p:nvPr/>
          </p:nvSpPr>
          <p:spPr bwMode="auto">
            <a:xfrm>
              <a:off x="2124928" y="1698073"/>
              <a:ext cx="3371378" cy="461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err="1">
                  <a:latin typeface="Calibri" pitchFamily="34" charset="0"/>
                </a:rPr>
                <a:t>prospección</a:t>
              </a:r>
              <a:r>
                <a:rPr lang="pt-BR" sz="2400" b="1" kern="0" dirty="0">
                  <a:latin typeface="Calibri" pitchFamily="34" charset="0"/>
                </a:rPr>
                <a:t> de petróleo</a:t>
              </a:r>
            </a:p>
          </p:txBody>
        </p:sp>
      </p:grpSp>
      <p:grpSp>
        <p:nvGrpSpPr>
          <p:cNvPr id="5129" name="Grupo 7"/>
          <p:cNvGrpSpPr>
            <a:grpSpLocks/>
          </p:cNvGrpSpPr>
          <p:nvPr/>
        </p:nvGrpSpPr>
        <p:grpSpPr bwMode="auto">
          <a:xfrm>
            <a:off x="1520825" y="2870200"/>
            <a:ext cx="3008313" cy="695325"/>
            <a:chOff x="1583667" y="1464705"/>
            <a:chExt cx="3008015" cy="695343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905898" y="1475818"/>
              <a:ext cx="2685784" cy="3698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latin typeface="Calibri" pitchFamily="34" charset="0"/>
                </a:rPr>
                <a:t>Programa Nacional </a:t>
              </a: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1583667" y="1464705"/>
              <a:ext cx="620652" cy="6778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400" b="1" kern="0" dirty="0">
                  <a:solidFill>
                    <a:srgbClr val="00B0F0"/>
                  </a:solidFill>
                  <a:latin typeface="Calibri" pitchFamily="34" charset="0"/>
                </a:rPr>
                <a:t>2.</a:t>
              </a:r>
            </a:p>
          </p:txBody>
        </p:sp>
        <p:sp>
          <p:nvSpPr>
            <p:cNvPr id="42" name="Retângulo 4"/>
            <p:cNvSpPr>
              <a:spLocks noChangeArrowheads="1"/>
            </p:cNvSpPr>
            <p:nvPr/>
          </p:nvSpPr>
          <p:spPr bwMode="auto">
            <a:xfrm>
              <a:off x="2124951" y="1698074"/>
              <a:ext cx="1609566" cy="4619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 err="1">
                  <a:latin typeface="Calibri" pitchFamily="34" charset="0"/>
                </a:rPr>
                <a:t>del</a:t>
              </a:r>
              <a:r>
                <a:rPr lang="pt-BR" sz="2400" b="1" kern="0" dirty="0">
                  <a:latin typeface="Calibri" pitchFamily="34" charset="0"/>
                </a:rPr>
                <a:t> </a:t>
              </a:r>
              <a:r>
                <a:rPr lang="pt-BR" sz="2400" b="1" kern="0" dirty="0" err="1">
                  <a:latin typeface="Calibri" pitchFamily="34" charset="0"/>
                </a:rPr>
                <a:t>Alcohol</a:t>
              </a:r>
              <a:endParaRPr lang="pt-BR" sz="2400" b="1" kern="0" dirty="0">
                <a:latin typeface="Calibri" pitchFamily="34" charset="0"/>
              </a:endParaRPr>
            </a:p>
          </p:txBody>
        </p:sp>
      </p:grpSp>
      <p:grpSp>
        <p:nvGrpSpPr>
          <p:cNvPr id="5130" name="Grupo 7"/>
          <p:cNvGrpSpPr>
            <a:grpSpLocks/>
          </p:cNvGrpSpPr>
          <p:nvPr/>
        </p:nvGrpSpPr>
        <p:grpSpPr bwMode="auto">
          <a:xfrm>
            <a:off x="211138" y="3884613"/>
            <a:ext cx="4887912" cy="677862"/>
            <a:chOff x="210857" y="3452615"/>
            <a:chExt cx="4888345" cy="677068"/>
          </a:xfrm>
        </p:grpSpPr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533148" y="3463714"/>
              <a:ext cx="4566054" cy="3694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kern="0" dirty="0">
                  <a:latin typeface="Calibri" pitchFamily="34" charset="0"/>
                </a:rPr>
                <a:t>Aumento de </a:t>
              </a:r>
              <a:r>
                <a:rPr lang="pt-BR" sz="2400" b="1" kern="0" dirty="0" err="1">
                  <a:latin typeface="Calibri" pitchFamily="34" charset="0"/>
                </a:rPr>
                <a:t>la</a:t>
              </a:r>
              <a:r>
                <a:rPr lang="pt-BR" sz="2400" b="1" kern="0" dirty="0">
                  <a:latin typeface="Calibri" pitchFamily="34" charset="0"/>
                </a:rPr>
                <a:t> base </a:t>
              </a:r>
              <a:r>
                <a:rPr lang="pt-BR" sz="2400" b="1" kern="0" dirty="0" err="1">
                  <a:latin typeface="Calibri" pitchFamily="34" charset="0"/>
                </a:rPr>
                <a:t>hidroeléctrica</a:t>
              </a:r>
              <a:endParaRPr lang="pt-BR" sz="2400" b="1" kern="0" dirty="0">
                <a:latin typeface="Calibri" pitchFamily="34" charset="0"/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210857" y="3452615"/>
              <a:ext cx="620767" cy="6770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t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400" b="1" kern="0" dirty="0">
                  <a:solidFill>
                    <a:srgbClr val="00B0F0"/>
                  </a:solidFill>
                  <a:latin typeface="Calibri" pitchFamily="34" charset="0"/>
                </a:rPr>
                <a:t>3.</a:t>
              </a:r>
            </a:p>
          </p:txBody>
        </p:sp>
        <p:sp>
          <p:nvSpPr>
            <p:cNvPr id="5133" name="Rectangle 5"/>
            <p:cNvSpPr>
              <a:spLocks noChangeArrowheads="1"/>
            </p:cNvSpPr>
            <p:nvPr/>
          </p:nvSpPr>
          <p:spPr bwMode="auto">
            <a:xfrm>
              <a:off x="1009616" y="3817787"/>
              <a:ext cx="37064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 bIns="0" anchor="ctr">
              <a:spAutoFit/>
            </a:bodyPr>
            <a:lstStyle/>
            <a:p>
              <a:pPr algn="ctr"/>
              <a:r>
                <a:rPr lang="pt-BR" sz="1600" b="1">
                  <a:solidFill>
                    <a:srgbClr val="00B0F0"/>
                  </a:solidFill>
                  <a:latin typeface="Calibri" pitchFamily="34" charset="0"/>
                </a:rPr>
                <a:t>↑ 5 veces potencia instalada 1973 e 2005</a:t>
              </a:r>
              <a:endParaRPr lang="pt-BR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 bwMode="auto">
          <a:xfrm>
            <a:off x="1619250" y="390525"/>
            <a:ext cx="5138738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CL" sz="2400" b="0" kern="0" smtClean="0">
                <a:solidFill>
                  <a:srgbClr val="FFFF00"/>
                </a:solidFill>
                <a:latin typeface="Calibri"/>
              </a:rPr>
              <a:t>REGLAMENTO DE EDIFICIOS EFICIENTES</a:t>
            </a:r>
            <a:endParaRPr lang="es-CL" sz="2400" b="0" kern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223417" y="1447566"/>
            <a:ext cx="6697166" cy="9037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latin typeface="Calibri" pitchFamily="34" charset="0"/>
                <a:cs typeface="Calibri" pitchFamily="34" charset="0"/>
              </a:rPr>
              <a:t>EN 2009 O MINISTERIO DE MINAS Y ENERGÍA LANZA EL PROGRAMA DE ETIQUETAJE DE EFICIENCIA ENERGÉTICA DE EDIFICACIONES COMERCIALES, DE SERVICIOS Y </a:t>
            </a:r>
            <a:r>
              <a:rPr lang="es-CL" sz="1800" b="1" kern="0" dirty="0">
                <a:latin typeface="Calibri" pitchFamily="34" charset="0"/>
                <a:cs typeface="Calibri" pitchFamily="34" charset="0"/>
              </a:rPr>
              <a:t>PUBLICOS</a:t>
            </a:r>
            <a:r>
              <a:rPr lang="pt-BR" sz="1800" b="1" kern="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pic>
        <p:nvPicPr>
          <p:cNvPr id="9" name="Imagem 8" descr="Procel Edifica.bmp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5004048" y="2675514"/>
            <a:ext cx="2778702" cy="3015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1223963" y="2813050"/>
            <a:ext cx="2879725" cy="2740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parte del PBE en asociación con </a:t>
            </a:r>
            <a:r>
              <a:rPr lang="es-ES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Eletrobrás</a:t>
            </a: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por intermedio del </a:t>
            </a:r>
            <a:r>
              <a:rPr lang="es-ES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Procel</a:t>
            </a:r>
            <a:r>
              <a:rPr lang="pt-BR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3175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lang="es-ES" b="1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Etiqueta evalúa el rendimiento energético: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2009 - edificios comerciales, de servicios y </a:t>
            </a:r>
            <a:r>
              <a:rPr lang="es-CL" kern="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publicos</a:t>
            </a: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; 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2010 - edificios residenciales.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1575"/>
            <a:ext cx="55149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 bwMode="auto">
          <a:xfrm>
            <a:off x="1619250" y="390525"/>
            <a:ext cx="5724525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 err="1" smtClean="0">
                <a:solidFill>
                  <a:srgbClr val="FFFF00"/>
                </a:solidFill>
                <a:latin typeface="Calibri"/>
              </a:rPr>
              <a:t>REGLAMENTO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 DE </a:t>
            </a:r>
            <a:r>
              <a:rPr lang="pt-BR" sz="2400" b="0" kern="0" dirty="0" err="1" smtClean="0">
                <a:solidFill>
                  <a:srgbClr val="FFFF00"/>
                </a:solidFill>
                <a:latin typeface="Calibri"/>
              </a:rPr>
              <a:t>EDIFICIOS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 EFICIENTES	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757487" y="1412776"/>
            <a:ext cx="5617045" cy="114992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lIns="36000" tIns="36000" rIns="36000" bIns="36000" anchor="ctr">
            <a:spAutoFit/>
          </a:bodyPr>
          <a:lstStyle/>
          <a:p>
            <a:pPr marL="841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latin typeface="Calibri" pitchFamily="34" charset="0"/>
                <a:cs typeface="Calibri" pitchFamily="34" charset="0"/>
              </a:rPr>
              <a:t>SINDICATO NACIONAL DE LAS EMPRESAS DISTRIBUIDORAS DE GAS LICUADO DE PETRÓLEO (</a:t>
            </a:r>
            <a:r>
              <a:rPr lang="es-ES" b="1" kern="0" dirty="0" err="1">
                <a:latin typeface="Calibri" pitchFamily="34" charset="0"/>
                <a:cs typeface="Calibri" pitchFamily="34" charset="0"/>
              </a:rPr>
              <a:t>SINDIGÁS</a:t>
            </a:r>
            <a:r>
              <a:rPr lang="es-ES" b="1" kern="0" dirty="0">
                <a:latin typeface="Calibri" pitchFamily="34" charset="0"/>
                <a:cs typeface="Calibri" pitchFamily="34" charset="0"/>
              </a:rPr>
              <a:t>) Y EL INSTITUTO DE ELECTROTÉCNICA Y ENERGÍA DE LA UNIVERSIDAD DE SÃO PAULO (</a:t>
            </a:r>
            <a:r>
              <a:rPr lang="es-ES" b="1" kern="0" dirty="0" err="1">
                <a:latin typeface="Calibri" pitchFamily="34" charset="0"/>
                <a:cs typeface="Calibri" pitchFamily="34" charset="0"/>
              </a:rPr>
              <a:t>IEE</a:t>
            </a:r>
            <a:r>
              <a:rPr lang="es-ES" b="1" kern="0" dirty="0">
                <a:latin typeface="Calibri" pitchFamily="34" charset="0"/>
                <a:cs typeface="Calibri" pitchFamily="34" charset="0"/>
              </a:rPr>
              <a:t>/</a:t>
            </a:r>
            <a:r>
              <a:rPr lang="es-ES" b="1" kern="0" dirty="0" err="1">
                <a:latin typeface="Calibri" pitchFamily="34" charset="0"/>
                <a:cs typeface="Calibri" pitchFamily="34" charset="0"/>
              </a:rPr>
              <a:t>USP</a:t>
            </a:r>
            <a:r>
              <a:rPr lang="es-ES" b="1" kern="0" dirty="0">
                <a:latin typeface="Calibri" pitchFamily="34" charset="0"/>
                <a:cs typeface="Calibri" pitchFamily="34" charset="0"/>
              </a:rPr>
              <a:t>) TRABAJAN EN ASOCIACIÓN CON OBJETIVO DE EVALUAR MEJORES PRACTICAS INTERNACIONALES Y COLABORAR PARA EL REGLAMENTO</a:t>
            </a:r>
            <a:r>
              <a:rPr lang="pt-BR" b="1" kern="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99100" y="2970213"/>
            <a:ext cx="287972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Conceptualizar eficiencia, transformación de energía “final” en energía “útil”;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Eficiencia Amplia: considera energía primaria;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Utilización de Gases combustible en lugar de la energía eléctrica en Brasil;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Emisiones de </a:t>
            </a:r>
            <a:r>
              <a:rPr lang="es-ES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es-ES" kern="0" baseline="-25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/>
          <p:cNvSpPr txBox="1">
            <a:spLocks/>
          </p:cNvSpPr>
          <p:nvPr/>
        </p:nvSpPr>
        <p:spPr bwMode="auto">
          <a:xfrm>
            <a:off x="1619250" y="390525"/>
            <a:ext cx="5240338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CL" sz="2400" b="0" kern="0" dirty="0" smtClean="0">
                <a:solidFill>
                  <a:srgbClr val="FFFF00"/>
                </a:solidFill>
                <a:latin typeface="Calibri"/>
              </a:rPr>
              <a:t>EFICIENCIA</a:t>
            </a:r>
            <a:r>
              <a:rPr lang="pt-BR" sz="2400" b="0" kern="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AMPLIA: TERMOELÉCTRICAS </a:t>
            </a:r>
          </a:p>
        </p:txBody>
      </p:sp>
      <p:pic>
        <p:nvPicPr>
          <p:cNvPr id="8195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1536700"/>
            <a:ext cx="3295651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Imagem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1536700"/>
            <a:ext cx="32956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m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488" y="1536700"/>
            <a:ext cx="32956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tângulo 30"/>
          <p:cNvSpPr/>
          <p:nvPr/>
        </p:nvSpPr>
        <p:spPr bwMode="auto">
          <a:xfrm>
            <a:off x="517957" y="3819932"/>
            <a:ext cx="2092167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PERDIDAS</a:t>
            </a:r>
          </a:p>
        </p:txBody>
      </p:sp>
      <p:sp>
        <p:nvSpPr>
          <p:cNvPr id="32" name="Retângulo 31"/>
          <p:cNvSpPr/>
          <p:nvPr/>
        </p:nvSpPr>
        <p:spPr bwMode="auto">
          <a:xfrm>
            <a:off x="3525917" y="3819932"/>
            <a:ext cx="2092167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PERDIDAS</a:t>
            </a:r>
          </a:p>
        </p:txBody>
      </p:sp>
      <p:sp>
        <p:nvSpPr>
          <p:cNvPr id="33" name="Retângulo 32"/>
          <p:cNvSpPr/>
          <p:nvPr/>
        </p:nvSpPr>
        <p:spPr bwMode="auto">
          <a:xfrm>
            <a:off x="6533878" y="3819932"/>
            <a:ext cx="2092167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PERDIDAS</a:t>
            </a:r>
          </a:p>
        </p:txBody>
      </p:sp>
      <p:sp>
        <p:nvSpPr>
          <p:cNvPr id="34" name="Retângulo 33"/>
          <p:cNvSpPr/>
          <p:nvPr/>
        </p:nvSpPr>
        <p:spPr bwMode="auto">
          <a:xfrm>
            <a:off x="388915" y="1412776"/>
            <a:ext cx="2350250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Generación</a:t>
            </a:r>
            <a:r>
              <a:rPr lang="pt-BR" sz="1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pt-BR" sz="1600" b="1" kern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eletricidad</a:t>
            </a:r>
            <a:endParaRPr lang="pt-BR" sz="16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tângulo 35"/>
          <p:cNvSpPr/>
          <p:nvPr/>
        </p:nvSpPr>
        <p:spPr bwMode="auto">
          <a:xfrm>
            <a:off x="3424928" y="1412776"/>
            <a:ext cx="2294145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Transporte y </a:t>
            </a:r>
            <a:r>
              <a:rPr lang="pt-BR" sz="1600" b="1" kern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distribución</a:t>
            </a:r>
            <a:endParaRPr lang="pt-BR" sz="16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tângulo 36"/>
          <p:cNvSpPr/>
          <p:nvPr/>
        </p:nvSpPr>
        <p:spPr bwMode="auto">
          <a:xfrm>
            <a:off x="6394418" y="1412776"/>
            <a:ext cx="2371089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Uso final (ducha eléctrica)</a:t>
            </a:r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2325028" y="4941168"/>
            <a:ext cx="4493944" cy="774658"/>
          </a:xfrm>
          <a:prstGeom prst="rightArrow">
            <a:avLst>
              <a:gd name="adj1" fmla="val 100000"/>
              <a:gd name="adj2" fmla="val 51572"/>
            </a:avLst>
          </a:prstGeom>
          <a:solidFill>
            <a:srgbClr val="278BC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 err="1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ENERGÍA</a:t>
            </a:r>
            <a:endParaRPr lang="pt-BR" sz="4400" b="1" kern="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179282" y="5715826"/>
            <a:ext cx="4648956" cy="56514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wrap="none"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L" sz="320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Eficiencia acumulada: 36%</a:t>
            </a:r>
            <a:endParaRPr lang="es-CL" sz="32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219824" y="1731700"/>
            <a:ext cx="2672656" cy="2849428"/>
          </a:xfrm>
          <a:prstGeom prst="roundRect">
            <a:avLst>
              <a:gd name="adj" fmla="val 2880"/>
            </a:avLst>
          </a:prstGeom>
          <a:ln/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Título 4"/>
          <p:cNvSpPr txBox="1">
            <a:spLocks/>
          </p:cNvSpPr>
          <p:nvPr/>
        </p:nvSpPr>
        <p:spPr bwMode="auto">
          <a:xfrm>
            <a:off x="1619250" y="390525"/>
            <a:ext cx="7491413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s-ES" sz="2400" b="0" kern="0" dirty="0">
                <a:solidFill>
                  <a:srgbClr val="FFFF00"/>
                </a:solidFill>
                <a:latin typeface="Calibri"/>
              </a:rPr>
              <a:t>EFICIENCIA AMPLIA: CALEFACCIÓN DE AGUA CON GAS LP</a:t>
            </a:r>
          </a:p>
        </p:txBody>
      </p:sp>
      <p:pic>
        <p:nvPicPr>
          <p:cNvPr id="9222" name="Imagem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1536700"/>
            <a:ext cx="3295651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m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1536700"/>
            <a:ext cx="32956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 bwMode="auto">
          <a:xfrm>
            <a:off x="517957" y="3819932"/>
            <a:ext cx="2092167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PERDIDAS</a:t>
            </a:r>
          </a:p>
        </p:txBody>
      </p:sp>
      <p:sp>
        <p:nvSpPr>
          <p:cNvPr id="29" name="Retângulo 28"/>
          <p:cNvSpPr/>
          <p:nvPr/>
        </p:nvSpPr>
        <p:spPr bwMode="auto">
          <a:xfrm>
            <a:off x="3525917" y="3819932"/>
            <a:ext cx="2092167" cy="62670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PERDIDAS</a:t>
            </a:r>
          </a:p>
        </p:txBody>
      </p:sp>
      <p:sp>
        <p:nvSpPr>
          <p:cNvPr id="30" name="Retângulo 29"/>
          <p:cNvSpPr/>
          <p:nvPr/>
        </p:nvSpPr>
        <p:spPr bwMode="auto">
          <a:xfrm>
            <a:off x="6297671" y="2381399"/>
            <a:ext cx="2516962" cy="155003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GAS</a:t>
            </a:r>
            <a:r>
              <a:rPr lang="pt-BR" sz="32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LP </a:t>
            </a:r>
          </a:p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ENERGÍA</a:t>
            </a:r>
            <a:r>
              <a:rPr lang="pt-BR" sz="32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EXCEPCIONAL</a:t>
            </a:r>
          </a:p>
        </p:txBody>
      </p:sp>
      <p:sp>
        <p:nvSpPr>
          <p:cNvPr id="32" name="Retângulo 31"/>
          <p:cNvSpPr/>
          <p:nvPr/>
        </p:nvSpPr>
        <p:spPr bwMode="auto">
          <a:xfrm>
            <a:off x="-39888" y="1412776"/>
            <a:ext cx="3207857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Procesamiento y transporte de </a:t>
            </a:r>
            <a:r>
              <a:rPr lang="es-ES" sz="1600" b="1" kern="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GLP</a:t>
            </a:r>
            <a:endParaRPr lang="es-ES" sz="16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3318329" y="1412776"/>
            <a:ext cx="2507345" cy="31892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marL="84137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Uso final (calefacción a gas)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2325028" y="4941168"/>
            <a:ext cx="4493944" cy="774658"/>
          </a:xfrm>
          <a:prstGeom prst="rightArrow">
            <a:avLst>
              <a:gd name="adj1" fmla="val 100000"/>
              <a:gd name="adj2" fmla="val 51572"/>
            </a:avLst>
          </a:prstGeom>
          <a:solidFill>
            <a:srgbClr val="278BC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kern="0" dirty="0" err="1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ENERGÍA</a:t>
            </a:r>
            <a:endParaRPr lang="pt-BR" sz="4400" b="1" kern="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2179282" y="5715826"/>
            <a:ext cx="4648957" cy="565146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>
            <a:softEdge rad="31750"/>
          </a:effectLst>
          <a:extLst/>
        </p:spPr>
        <p:txBody>
          <a:bodyPr wrap="none" lIns="36000" tIns="36000" rIns="36000" bIns="36000" anchor="ctr">
            <a:spAutoFit/>
          </a:bodyPr>
          <a:lstStyle>
            <a:defPPr>
              <a:defRPr lang="pt-BR"/>
            </a:defPPr>
            <a:lvl1pPr marL="84137" marR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3600" b="1" ker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s-CL" sz="3200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Eficiencia</a:t>
            </a:r>
            <a:r>
              <a:rPr lang="pt-BR" sz="3200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pt-BR" sz="3200" dirty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acumulada: 72%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7"/>
          <p:cNvPicPr>
            <a:picLocks noChangeAspect="1"/>
          </p:cNvPicPr>
          <p:nvPr/>
        </p:nvPicPr>
        <p:blipFill>
          <a:blip r:embed="rId3" cstate="print"/>
          <a:srcRect l="3185"/>
          <a:stretch>
            <a:fillRect/>
          </a:stretch>
        </p:blipFill>
        <p:spPr bwMode="auto">
          <a:xfrm>
            <a:off x="0" y="1196975"/>
            <a:ext cx="65976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 txBox="1">
            <a:spLocks/>
          </p:cNvSpPr>
          <p:nvPr/>
        </p:nvSpPr>
        <p:spPr bwMode="auto">
          <a:xfrm>
            <a:off x="1619250" y="390525"/>
            <a:ext cx="6680200" cy="4603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PANORAMA INTERNACIONAL: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MEJORES</a:t>
            </a:r>
            <a:r>
              <a:rPr lang="pt-BR" sz="2400" b="0" kern="0" dirty="0">
                <a:solidFill>
                  <a:srgbClr val="FFFF00"/>
                </a:solidFill>
                <a:latin typeface="Calibri"/>
              </a:rPr>
              <a:t> </a:t>
            </a:r>
            <a:r>
              <a:rPr lang="pt-BR" sz="2400" b="0" kern="0" dirty="0" err="1">
                <a:solidFill>
                  <a:srgbClr val="FFFF00"/>
                </a:solidFill>
                <a:latin typeface="Calibri"/>
              </a:rPr>
              <a:t>PRACTICAS</a:t>
            </a:r>
            <a:endParaRPr lang="pt-BR" sz="2400" b="0" kern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1617452" y="1525434"/>
            <a:ext cx="329184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kern="0">
                <a:latin typeface="Calibri" pitchFamily="34" charset="0"/>
                <a:cs typeface="Calibri" pitchFamily="34" charset="0"/>
              </a:rPr>
              <a:t>País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2780483" y="1525434"/>
            <a:ext cx="84535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kern="0">
                <a:latin typeface="Calibri" pitchFamily="34" charset="0"/>
                <a:cs typeface="Calibri" pitchFamily="34" charset="0"/>
              </a:rPr>
              <a:t>Reglamento</a:t>
            </a:r>
          </a:p>
        </p:txBody>
      </p:sp>
      <p:sp>
        <p:nvSpPr>
          <p:cNvPr id="11" name="Retângulo 10"/>
          <p:cNvSpPr/>
          <p:nvPr/>
        </p:nvSpPr>
        <p:spPr bwMode="auto">
          <a:xfrm>
            <a:off x="3943506" y="1433100"/>
            <a:ext cx="941532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kern="0">
                <a:latin typeface="Calibri" pitchFamily="34" charset="0"/>
                <a:cs typeface="Calibri" pitchFamily="34" charset="0"/>
              </a:rPr>
              <a:t>Gases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kern="0">
                <a:latin typeface="Calibri" pitchFamily="34" charset="0"/>
                <a:cs typeface="Calibri" pitchFamily="34" charset="0"/>
              </a:rPr>
              <a:t>Combustibles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128644" y="1433101"/>
            <a:ext cx="616122" cy="44203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kern="0">
                <a:latin typeface="Calibri" pitchFamily="34" charset="0"/>
                <a:cs typeface="Calibri" pitchFamily="34" charset="0"/>
              </a:rPr>
              <a:t>Energía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b="1" kern="0">
                <a:latin typeface="Calibri" pitchFamily="34" charset="0"/>
                <a:cs typeface="Calibri" pitchFamily="34" charset="0"/>
              </a:rPr>
              <a:t>Primaria</a:t>
            </a:r>
          </a:p>
        </p:txBody>
      </p:sp>
      <p:sp>
        <p:nvSpPr>
          <p:cNvPr id="13" name="Retângulo 12"/>
          <p:cNvSpPr/>
          <p:nvPr/>
        </p:nvSpPr>
        <p:spPr bwMode="auto">
          <a:xfrm>
            <a:off x="1241484" y="1936434"/>
            <a:ext cx="1132289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EE.UU. (ASHARE)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2843000" y="1940512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5" name="Retângulo 14"/>
          <p:cNvSpPr/>
          <p:nvPr/>
        </p:nvSpPr>
        <p:spPr bwMode="auto">
          <a:xfrm>
            <a:off x="4325021" y="1944590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6" name="Retângulo 15"/>
          <p:cNvSpPr/>
          <p:nvPr/>
        </p:nvSpPr>
        <p:spPr bwMode="auto">
          <a:xfrm>
            <a:off x="5309783" y="1948668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tângulo 78"/>
          <p:cNvSpPr/>
          <p:nvPr/>
        </p:nvSpPr>
        <p:spPr bwMode="auto">
          <a:xfrm>
            <a:off x="1280758" y="2239799"/>
            <a:ext cx="1053742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EE.UU. (Energy)</a:t>
            </a:r>
          </a:p>
        </p:txBody>
      </p:sp>
      <p:sp>
        <p:nvSpPr>
          <p:cNvPr id="80" name="Retângulo 79"/>
          <p:cNvSpPr/>
          <p:nvPr/>
        </p:nvSpPr>
        <p:spPr bwMode="auto">
          <a:xfrm>
            <a:off x="2760445" y="2243877"/>
            <a:ext cx="88542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Voluntariado</a:t>
            </a:r>
          </a:p>
        </p:txBody>
      </p:sp>
      <p:sp>
        <p:nvSpPr>
          <p:cNvPr id="81" name="Retângulo 80"/>
          <p:cNvSpPr/>
          <p:nvPr/>
        </p:nvSpPr>
        <p:spPr bwMode="auto">
          <a:xfrm>
            <a:off x="4325021" y="2247955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82" name="Retângulo 81"/>
          <p:cNvSpPr/>
          <p:nvPr/>
        </p:nvSpPr>
        <p:spPr bwMode="auto">
          <a:xfrm>
            <a:off x="5347453" y="2252033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84" name="Retângulo 83"/>
          <p:cNvSpPr/>
          <p:nvPr/>
        </p:nvSpPr>
        <p:spPr bwMode="auto">
          <a:xfrm>
            <a:off x="1539641" y="2515455"/>
            <a:ext cx="53597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Canada</a:t>
            </a:r>
          </a:p>
        </p:txBody>
      </p:sp>
      <p:sp>
        <p:nvSpPr>
          <p:cNvPr id="85" name="Retângulo 84"/>
          <p:cNvSpPr/>
          <p:nvPr/>
        </p:nvSpPr>
        <p:spPr bwMode="auto">
          <a:xfrm>
            <a:off x="2760445" y="2519533"/>
            <a:ext cx="88542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Voluntariado</a:t>
            </a:r>
          </a:p>
        </p:txBody>
      </p:sp>
      <p:sp>
        <p:nvSpPr>
          <p:cNvPr id="86" name="Retângulo 85"/>
          <p:cNvSpPr/>
          <p:nvPr/>
        </p:nvSpPr>
        <p:spPr bwMode="auto">
          <a:xfrm>
            <a:off x="4324059" y="2523611"/>
            <a:ext cx="180425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	</a:t>
            </a:r>
          </a:p>
        </p:txBody>
      </p:sp>
      <p:sp>
        <p:nvSpPr>
          <p:cNvPr id="87" name="Retângulo 86"/>
          <p:cNvSpPr/>
          <p:nvPr/>
        </p:nvSpPr>
        <p:spPr bwMode="auto">
          <a:xfrm>
            <a:off x="5347453" y="2527689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89" name="Retângulo 88"/>
          <p:cNvSpPr/>
          <p:nvPr/>
        </p:nvSpPr>
        <p:spPr bwMode="auto">
          <a:xfrm>
            <a:off x="1477124" y="2791111"/>
            <a:ext cx="66100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Alemania</a:t>
            </a:r>
          </a:p>
        </p:txBody>
      </p:sp>
      <p:sp>
        <p:nvSpPr>
          <p:cNvPr id="90" name="Retângulo 89"/>
          <p:cNvSpPr/>
          <p:nvPr/>
        </p:nvSpPr>
        <p:spPr bwMode="auto">
          <a:xfrm>
            <a:off x="2843000" y="2795189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91" name="Retângulo 90"/>
          <p:cNvSpPr/>
          <p:nvPr/>
        </p:nvSpPr>
        <p:spPr bwMode="auto">
          <a:xfrm>
            <a:off x="4325021" y="2799267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92" name="Retângulo 91"/>
          <p:cNvSpPr/>
          <p:nvPr/>
        </p:nvSpPr>
        <p:spPr bwMode="auto">
          <a:xfrm>
            <a:off x="5347453" y="2803345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94" name="Retângulo 93"/>
          <p:cNvSpPr/>
          <p:nvPr/>
        </p:nvSpPr>
        <p:spPr bwMode="auto">
          <a:xfrm>
            <a:off x="1545253" y="3066767"/>
            <a:ext cx="52475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Francia</a:t>
            </a:r>
          </a:p>
        </p:txBody>
      </p:sp>
      <p:sp>
        <p:nvSpPr>
          <p:cNvPr id="95" name="Retângulo 94"/>
          <p:cNvSpPr/>
          <p:nvPr/>
        </p:nvSpPr>
        <p:spPr bwMode="auto">
          <a:xfrm>
            <a:off x="2843000" y="3070845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96" name="Retângulo 95"/>
          <p:cNvSpPr/>
          <p:nvPr/>
        </p:nvSpPr>
        <p:spPr bwMode="auto">
          <a:xfrm>
            <a:off x="4325021" y="3074923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97" name="Retângulo 96"/>
          <p:cNvSpPr/>
          <p:nvPr/>
        </p:nvSpPr>
        <p:spPr bwMode="auto">
          <a:xfrm>
            <a:off x="5347453" y="3079001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99" name="Retângulo 98"/>
          <p:cNvSpPr/>
          <p:nvPr/>
        </p:nvSpPr>
        <p:spPr bwMode="auto">
          <a:xfrm>
            <a:off x="1386555" y="3342423"/>
            <a:ext cx="84214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Reino Unido</a:t>
            </a:r>
          </a:p>
        </p:txBody>
      </p:sp>
      <p:sp>
        <p:nvSpPr>
          <p:cNvPr id="100" name="Retângulo 99"/>
          <p:cNvSpPr/>
          <p:nvPr/>
        </p:nvSpPr>
        <p:spPr bwMode="auto">
          <a:xfrm>
            <a:off x="2843000" y="3346501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01" name="Retângulo 100"/>
          <p:cNvSpPr/>
          <p:nvPr/>
        </p:nvSpPr>
        <p:spPr bwMode="auto">
          <a:xfrm>
            <a:off x="4325021" y="3350579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02" name="Retângulo 101"/>
          <p:cNvSpPr/>
          <p:nvPr/>
        </p:nvSpPr>
        <p:spPr bwMode="auto">
          <a:xfrm>
            <a:off x="5347453" y="3354657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04" name="Retângulo 103"/>
          <p:cNvSpPr/>
          <p:nvPr/>
        </p:nvSpPr>
        <p:spPr bwMode="auto">
          <a:xfrm>
            <a:off x="1549260" y="3631727"/>
            <a:ext cx="516735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España</a:t>
            </a:r>
          </a:p>
        </p:txBody>
      </p:sp>
      <p:sp>
        <p:nvSpPr>
          <p:cNvPr id="105" name="Retângulo 104"/>
          <p:cNvSpPr/>
          <p:nvPr/>
        </p:nvSpPr>
        <p:spPr bwMode="auto">
          <a:xfrm>
            <a:off x="2843000" y="3635805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06" name="Retângulo 105"/>
          <p:cNvSpPr/>
          <p:nvPr/>
        </p:nvSpPr>
        <p:spPr bwMode="auto">
          <a:xfrm>
            <a:off x="4325021" y="3639883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07" name="Retângulo 106"/>
          <p:cNvSpPr/>
          <p:nvPr/>
        </p:nvSpPr>
        <p:spPr bwMode="auto">
          <a:xfrm>
            <a:off x="5347453" y="3643961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09" name="Retângulo 108"/>
          <p:cNvSpPr/>
          <p:nvPr/>
        </p:nvSpPr>
        <p:spPr bwMode="auto">
          <a:xfrm>
            <a:off x="1507583" y="3907383"/>
            <a:ext cx="600092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Portugal</a:t>
            </a:r>
          </a:p>
        </p:txBody>
      </p:sp>
      <p:sp>
        <p:nvSpPr>
          <p:cNvPr id="110" name="Retângulo 109"/>
          <p:cNvSpPr/>
          <p:nvPr/>
        </p:nvSpPr>
        <p:spPr bwMode="auto">
          <a:xfrm>
            <a:off x="2843000" y="3911461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11" name="Retângulo 110"/>
          <p:cNvSpPr/>
          <p:nvPr/>
        </p:nvSpPr>
        <p:spPr bwMode="auto">
          <a:xfrm>
            <a:off x="4325021" y="3915539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12" name="Retângulo 111"/>
          <p:cNvSpPr/>
          <p:nvPr/>
        </p:nvSpPr>
        <p:spPr bwMode="auto">
          <a:xfrm>
            <a:off x="5347453" y="3919617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14" name="Retângulo 113"/>
          <p:cNvSpPr/>
          <p:nvPr/>
        </p:nvSpPr>
        <p:spPr bwMode="auto">
          <a:xfrm>
            <a:off x="1532429" y="4183039"/>
            <a:ext cx="550398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Turquia</a:t>
            </a:r>
          </a:p>
        </p:txBody>
      </p:sp>
      <p:sp>
        <p:nvSpPr>
          <p:cNvPr id="115" name="Retângulo 114"/>
          <p:cNvSpPr/>
          <p:nvPr/>
        </p:nvSpPr>
        <p:spPr bwMode="auto">
          <a:xfrm>
            <a:off x="2843000" y="4187117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16" name="Retângulo 115"/>
          <p:cNvSpPr/>
          <p:nvPr/>
        </p:nvSpPr>
        <p:spPr bwMode="auto">
          <a:xfrm>
            <a:off x="4287351" y="4191195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etângulo 116"/>
          <p:cNvSpPr/>
          <p:nvPr/>
        </p:nvSpPr>
        <p:spPr bwMode="auto">
          <a:xfrm>
            <a:off x="5309782" y="4195273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etângulo 118"/>
          <p:cNvSpPr/>
          <p:nvPr/>
        </p:nvSpPr>
        <p:spPr bwMode="auto">
          <a:xfrm>
            <a:off x="1588533" y="4458695"/>
            <a:ext cx="438189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Japón</a:t>
            </a:r>
          </a:p>
        </p:txBody>
      </p:sp>
      <p:sp>
        <p:nvSpPr>
          <p:cNvPr id="120" name="Retângulo 119"/>
          <p:cNvSpPr/>
          <p:nvPr/>
        </p:nvSpPr>
        <p:spPr bwMode="auto">
          <a:xfrm>
            <a:off x="2760445" y="4462773"/>
            <a:ext cx="88542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Voluntariado</a:t>
            </a:r>
          </a:p>
        </p:txBody>
      </p:sp>
      <p:sp>
        <p:nvSpPr>
          <p:cNvPr id="121" name="Retângulo 120"/>
          <p:cNvSpPr/>
          <p:nvPr/>
        </p:nvSpPr>
        <p:spPr bwMode="auto">
          <a:xfrm>
            <a:off x="4325021" y="4466851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22" name="Retângulo 121"/>
          <p:cNvSpPr/>
          <p:nvPr/>
        </p:nvSpPr>
        <p:spPr bwMode="auto">
          <a:xfrm>
            <a:off x="5347453" y="4470929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24" name="Retângulo 123"/>
          <p:cNvSpPr/>
          <p:nvPr/>
        </p:nvSpPr>
        <p:spPr bwMode="auto">
          <a:xfrm>
            <a:off x="1595747" y="4734351"/>
            <a:ext cx="42376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China</a:t>
            </a:r>
          </a:p>
        </p:txBody>
      </p:sp>
      <p:sp>
        <p:nvSpPr>
          <p:cNvPr id="125" name="Retângulo 124"/>
          <p:cNvSpPr/>
          <p:nvPr/>
        </p:nvSpPr>
        <p:spPr bwMode="auto">
          <a:xfrm>
            <a:off x="2843000" y="4738429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26" name="Retângulo 125"/>
          <p:cNvSpPr/>
          <p:nvPr/>
        </p:nvSpPr>
        <p:spPr bwMode="auto">
          <a:xfrm>
            <a:off x="4325021" y="4742507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27" name="Retângulo 126"/>
          <p:cNvSpPr/>
          <p:nvPr/>
        </p:nvSpPr>
        <p:spPr bwMode="auto">
          <a:xfrm>
            <a:off x="5347453" y="4746585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29" name="Retângulo 128"/>
          <p:cNvSpPr/>
          <p:nvPr/>
        </p:nvSpPr>
        <p:spPr bwMode="auto">
          <a:xfrm>
            <a:off x="1617388" y="5010007"/>
            <a:ext cx="38048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India</a:t>
            </a:r>
          </a:p>
        </p:txBody>
      </p:sp>
      <p:sp>
        <p:nvSpPr>
          <p:cNvPr id="130" name="Retângulo 129"/>
          <p:cNvSpPr/>
          <p:nvPr/>
        </p:nvSpPr>
        <p:spPr bwMode="auto">
          <a:xfrm>
            <a:off x="2843000" y="5014085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31" name="Retângulo 130"/>
          <p:cNvSpPr/>
          <p:nvPr/>
        </p:nvSpPr>
        <p:spPr bwMode="auto">
          <a:xfrm>
            <a:off x="4325021" y="5018163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32" name="Retângulo 131"/>
          <p:cNvSpPr/>
          <p:nvPr/>
        </p:nvSpPr>
        <p:spPr bwMode="auto">
          <a:xfrm>
            <a:off x="5347453" y="5022241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34" name="Retângulo 133"/>
          <p:cNvSpPr/>
          <p:nvPr/>
        </p:nvSpPr>
        <p:spPr bwMode="auto">
          <a:xfrm>
            <a:off x="1465103" y="5285663"/>
            <a:ext cx="685050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Argentina</a:t>
            </a:r>
          </a:p>
        </p:txBody>
      </p:sp>
      <p:sp>
        <p:nvSpPr>
          <p:cNvPr id="135" name="Retângulo 134"/>
          <p:cNvSpPr/>
          <p:nvPr/>
        </p:nvSpPr>
        <p:spPr bwMode="auto">
          <a:xfrm>
            <a:off x="2760445" y="5289741"/>
            <a:ext cx="88542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Voluntariado</a:t>
            </a:r>
          </a:p>
        </p:txBody>
      </p:sp>
      <p:sp>
        <p:nvSpPr>
          <p:cNvPr id="136" name="Retângulo 135"/>
          <p:cNvSpPr/>
          <p:nvPr/>
        </p:nvSpPr>
        <p:spPr bwMode="auto">
          <a:xfrm>
            <a:off x="4325021" y="5293819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37" name="Retângulo 136"/>
          <p:cNvSpPr/>
          <p:nvPr/>
        </p:nvSpPr>
        <p:spPr bwMode="auto">
          <a:xfrm>
            <a:off x="5309782" y="5297897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Retângulo 138"/>
          <p:cNvSpPr/>
          <p:nvPr/>
        </p:nvSpPr>
        <p:spPr bwMode="auto">
          <a:xfrm>
            <a:off x="1616586" y="5561319"/>
            <a:ext cx="38208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Chile</a:t>
            </a:r>
          </a:p>
        </p:txBody>
      </p:sp>
      <p:sp>
        <p:nvSpPr>
          <p:cNvPr id="140" name="Retângulo 139"/>
          <p:cNvSpPr/>
          <p:nvPr/>
        </p:nvSpPr>
        <p:spPr bwMode="auto">
          <a:xfrm>
            <a:off x="2843000" y="5565397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41" name="Retângulo 140"/>
          <p:cNvSpPr/>
          <p:nvPr/>
        </p:nvSpPr>
        <p:spPr bwMode="auto">
          <a:xfrm>
            <a:off x="4325021" y="5569475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42" name="Retângulo 141"/>
          <p:cNvSpPr/>
          <p:nvPr/>
        </p:nvSpPr>
        <p:spPr bwMode="auto">
          <a:xfrm>
            <a:off x="5347453" y="5573553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44" name="Retângulo 143"/>
          <p:cNvSpPr/>
          <p:nvPr/>
        </p:nvSpPr>
        <p:spPr bwMode="auto">
          <a:xfrm>
            <a:off x="1626203" y="5836975"/>
            <a:ext cx="362847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Perú</a:t>
            </a:r>
          </a:p>
        </p:txBody>
      </p:sp>
      <p:sp>
        <p:nvSpPr>
          <p:cNvPr id="145" name="Retângulo 144"/>
          <p:cNvSpPr/>
          <p:nvPr/>
        </p:nvSpPr>
        <p:spPr bwMode="auto">
          <a:xfrm>
            <a:off x="2760445" y="5841053"/>
            <a:ext cx="88542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Voluntariado</a:t>
            </a:r>
          </a:p>
        </p:txBody>
      </p:sp>
      <p:sp>
        <p:nvSpPr>
          <p:cNvPr id="146" name="Retângulo 145"/>
          <p:cNvSpPr/>
          <p:nvPr/>
        </p:nvSpPr>
        <p:spPr bwMode="auto">
          <a:xfrm>
            <a:off x="4325021" y="5845131"/>
            <a:ext cx="178501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Sí</a:t>
            </a:r>
          </a:p>
        </p:txBody>
      </p:sp>
      <p:sp>
        <p:nvSpPr>
          <p:cNvPr id="147" name="Retângulo 146"/>
          <p:cNvSpPr/>
          <p:nvPr/>
        </p:nvSpPr>
        <p:spPr bwMode="auto">
          <a:xfrm>
            <a:off x="5309782" y="5849209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Retângulo 148"/>
          <p:cNvSpPr/>
          <p:nvPr/>
        </p:nvSpPr>
        <p:spPr bwMode="auto">
          <a:xfrm>
            <a:off x="1542047" y="6139929"/>
            <a:ext cx="531162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México</a:t>
            </a:r>
          </a:p>
        </p:txBody>
      </p:sp>
      <p:sp>
        <p:nvSpPr>
          <p:cNvPr id="150" name="Retângulo 149"/>
          <p:cNvSpPr/>
          <p:nvPr/>
        </p:nvSpPr>
        <p:spPr bwMode="auto">
          <a:xfrm>
            <a:off x="2843000" y="6144007"/>
            <a:ext cx="720316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Requerido</a:t>
            </a:r>
          </a:p>
        </p:txBody>
      </p:sp>
      <p:sp>
        <p:nvSpPr>
          <p:cNvPr id="151" name="Retângulo 150"/>
          <p:cNvSpPr/>
          <p:nvPr/>
        </p:nvSpPr>
        <p:spPr bwMode="auto">
          <a:xfrm>
            <a:off x="4287351" y="6148085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Retângulo 151"/>
          <p:cNvSpPr/>
          <p:nvPr/>
        </p:nvSpPr>
        <p:spPr bwMode="auto">
          <a:xfrm>
            <a:off x="5309782" y="6152163"/>
            <a:ext cx="253843" cy="257369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softEdge rad="31750"/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s-CL" sz="12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Retângulo 152"/>
          <p:cNvSpPr/>
          <p:nvPr/>
        </p:nvSpPr>
        <p:spPr>
          <a:xfrm>
            <a:off x="6107113" y="2527300"/>
            <a:ext cx="287972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Incluyen gases combustibles;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Consideran energía primaria;</a:t>
            </a:r>
          </a:p>
          <a:p>
            <a:pPr marL="182563" indent="-179388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Metodología basada en diversas variables: </a:t>
            </a:r>
          </a:p>
          <a:p>
            <a:pPr marL="639763" lvl="1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kern="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Confort, eficiencia de los equipamientos/sistemas, región, clima, uso de edificación.</a:t>
            </a:r>
            <a:endParaRPr lang="pt-BR" kern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8140</TotalTime>
  <Words>1770</Words>
  <Application>Microsoft Office PowerPoint</Application>
  <PresentationFormat>Presentación en pantalla (4:3)</PresentationFormat>
  <Paragraphs>442</Paragraphs>
  <Slides>30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Design padrão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vilacriativa.com.br</dc:creator>
  <cp:keywords>Apresentação;Sindigás;Ultragaz;Aurélio;Chile</cp:keywords>
  <cp:lastModifiedBy>STR05</cp:lastModifiedBy>
  <cp:revision>409</cp:revision>
  <dcterms:created xsi:type="dcterms:W3CDTF">2008-04-18T01:03:41Z</dcterms:created>
  <dcterms:modified xsi:type="dcterms:W3CDTF">2011-04-07T22:43:27Z</dcterms:modified>
</cp:coreProperties>
</file>