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89" r:id="rId3"/>
    <p:sldId id="271" r:id="rId4"/>
    <p:sldId id="272" r:id="rId5"/>
    <p:sldId id="273" r:id="rId6"/>
    <p:sldId id="274" r:id="rId7"/>
    <p:sldId id="302" r:id="rId8"/>
    <p:sldId id="306" r:id="rId9"/>
    <p:sldId id="296" r:id="rId10"/>
    <p:sldId id="297" r:id="rId11"/>
    <p:sldId id="301" r:id="rId12"/>
    <p:sldId id="299" r:id="rId13"/>
    <p:sldId id="303" r:id="rId14"/>
    <p:sldId id="305" r:id="rId15"/>
    <p:sldId id="304" r:id="rId16"/>
    <p:sldId id="294" r:id="rId17"/>
  </p:sldIdLst>
  <p:sldSz cx="9144000" cy="6858000" type="screen4x3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5C2A"/>
    <a:srgbClr val="CC3300"/>
    <a:srgbClr val="FF9933"/>
    <a:srgbClr val="596FCF"/>
    <a:srgbClr val="E11919"/>
    <a:srgbClr val="FF6600"/>
    <a:srgbClr val="FF3300"/>
    <a:srgbClr val="666633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127" autoAdjust="0"/>
  </p:normalViewPr>
  <p:slideViewPr>
    <p:cSldViewPr>
      <p:cViewPr varScale="1">
        <p:scale>
          <a:sx n="72" d="100"/>
          <a:sy n="7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2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758573928258978"/>
          <c:y val="4.5955621873456913E-2"/>
          <c:w val="0.58939337270341252"/>
          <c:h val="0.87916711395467051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RECICLAJE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COMPUESTO</c:v>
                </c:pt>
                <c:pt idx="1">
                  <c:v>ALUMINIO</c:v>
                </c:pt>
                <c:pt idx="2">
                  <c:v>ACERO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DE MATERIAL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COMPUESTO</c:v>
                </c:pt>
                <c:pt idx="1">
                  <c:v>ALUMINIO</c:v>
                </c:pt>
                <c:pt idx="2">
                  <c:v>ACERO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gapWidth val="75"/>
        <c:gapDepth val="75"/>
        <c:shape val="cylinder"/>
        <c:axId val="114534656"/>
        <c:axId val="114561024"/>
        <c:axId val="0"/>
      </c:bar3DChart>
      <c:catAx>
        <c:axId val="114534656"/>
        <c:scaling>
          <c:orientation val="minMax"/>
        </c:scaling>
        <c:axPos val="b"/>
        <c:majorTickMark val="none"/>
        <c:tickLblPos val="nextTo"/>
        <c:spPr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FF0000"/>
            </a:outerShdw>
          </a:effectLst>
        </c:spPr>
        <c:txPr>
          <a:bodyPr rot="0" vert="horz" anchor="t" anchorCtr="1"/>
          <a:lstStyle/>
          <a:p>
            <a:pPr>
              <a:defRPr/>
            </a:pPr>
            <a:endParaRPr lang="th-TH"/>
          </a:p>
        </c:txPr>
        <c:crossAx val="114561024"/>
        <c:crosses val="autoZero"/>
        <c:auto val="1"/>
        <c:lblAlgn val="ctr"/>
        <c:lblOffset val="100"/>
      </c:catAx>
      <c:valAx>
        <c:axId val="114561024"/>
        <c:scaling>
          <c:orientation val="minMax"/>
        </c:scaling>
        <c:axPos val="l"/>
        <c:majorGridlines/>
        <c:min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s-ES" sz="2000" dirty="0" smtClean="0">
                    <a:solidFill>
                      <a:srgbClr val="FF0000"/>
                    </a:solidFill>
                    <a:latin typeface="Aharoni" pitchFamily="2" charset="-79"/>
                    <a:cs typeface="Aharoni" pitchFamily="2" charset="-79"/>
                  </a:rPr>
                  <a:t>COSTO</a:t>
                </a:r>
                <a:r>
                  <a:rPr lang="es-ES" dirty="0" smtClean="0"/>
                  <a:t> 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8.082895888014012E-4"/>
              <c:y val="7.6770187002168505E-2"/>
            </c:manualLayout>
          </c:layout>
        </c:title>
        <c:numFmt formatCode="General" sourceLinked="1"/>
        <c:tickLblPos val="nextTo"/>
        <c:crossAx val="114534656"/>
        <c:crosses val="autoZero"/>
        <c:crossBetween val="between"/>
      </c:valAx>
    </c:plotArea>
    <c:legend>
      <c:legendPos val="t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0" y="-1268760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 flipH="1">
          <a:off x="0" y="-1268760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Straight Connector 9"/>
        <cdr:cNvSpPr/>
      </cdr:nvSpPr>
      <cdr:spPr>
        <a:xfrm xmlns:a="http://schemas.openxmlformats.org/drawingml/2006/main">
          <a:off x="0" y="-1268760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25356-637C-4245-8035-29C734F0813C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07B3-08AA-4B41-8621-67499B686D7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Mapa </a:t>
            </a:r>
            <a:r>
              <a:rPr lang="es-ES" smtClean="0"/>
              <a:t>de Tailandia </a:t>
            </a:r>
            <a:r>
              <a:rPr lang="es-ES" dirty="0" smtClean="0"/>
              <a:t>estructurado</a:t>
            </a:r>
          </a:p>
          <a:p>
            <a:r>
              <a:rPr lang="es-ES" dirty="0" smtClean="0"/>
              <a:t>Producimos 3 tipos</a:t>
            </a:r>
            <a:r>
              <a:rPr lang="es-ES" baseline="0" dirty="0" smtClean="0"/>
              <a:t> diferentes de productos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Fabricantes</a:t>
            </a:r>
            <a:r>
              <a:rPr lang="es-ES" baseline="0" dirty="0" smtClean="0"/>
              <a:t> de equipamiento Original</a:t>
            </a:r>
          </a:p>
          <a:p>
            <a:r>
              <a:rPr lang="es-ES" baseline="0" dirty="0" smtClean="0"/>
              <a:t>Incluir AC y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Reform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Cilindro</a:t>
            </a:r>
            <a:r>
              <a:rPr lang="es-ES" baseline="0" dirty="0" smtClean="0"/>
              <a:t> compuesto tipo 3 llamado recipiente de aluminio sin costuras de alta presión reforzado con una capa de fibra de carbono</a:t>
            </a:r>
          </a:p>
          <a:p>
            <a:r>
              <a:rPr lang="es-ES" baseline="0" dirty="0" smtClean="0"/>
              <a:t>Con un cilindro de 108 </a:t>
            </a:r>
            <a:r>
              <a:rPr lang="es-ES" baseline="0" dirty="0" err="1" smtClean="0"/>
              <a:t>kgs</a:t>
            </a:r>
            <a:r>
              <a:rPr lang="es-ES" baseline="0" dirty="0" smtClean="0"/>
              <a:t> de Acero, con este material estaríamos consiguiendo un cilindro de solamente 30 </a:t>
            </a:r>
            <a:r>
              <a:rPr lang="es-ES" baseline="0" dirty="0" err="1" smtClean="0"/>
              <a:t>Kgs.</a:t>
            </a:r>
            <a:r>
              <a:rPr lang="es-ES" baseline="0" dirty="0" smtClean="0"/>
              <a:t> Cuantos por turno de trabajo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800" dirty="0" smtClean="0"/>
              <a:t>TEREFLATO DE POLIETILENO . Cuantos por 8 horas de producción</a:t>
            </a:r>
          </a:p>
          <a:p>
            <a:pPr>
              <a:buNone/>
            </a:pPr>
            <a:r>
              <a:rPr lang="es-ES" sz="1800" dirty="0" smtClean="0"/>
              <a:t>POLIETILENO DE ALTA DENSIDAD . Foto a la bobina de fibra</a:t>
            </a:r>
            <a:r>
              <a:rPr lang="es-ES" sz="1800" baseline="0" dirty="0" smtClean="0"/>
              <a:t> de vidrio</a:t>
            </a:r>
            <a:endParaRPr lang="es-E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Foto de Cilindro Corroído y de aluminio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A presión atmosférica y temperatura ambiente (1 atmósfera y 20°C), el gas licuado de petróleo se encuentra en estado gaseoso.</a:t>
            </a:r>
            <a:br>
              <a:rPr lang="es-ES" sz="1200" dirty="0" smtClean="0"/>
            </a:br>
            <a:r>
              <a:rPr lang="es-ES" sz="1200" dirty="0" smtClean="0"/>
              <a:t>Para obtener líquido a presión atmosférica, la temperatura del butano debe ser inferior a -0,5°C y la del propano a -42,2°C. En cambio, para obtener líquido a temperatura ambiente, se debe someter al G.L.P. a presión. Para el butano, la presión debe ser de más de 2 atmósferas. Para el propano, la presión debe ser de más de 8 atmósferas.</a:t>
            </a:r>
            <a:br>
              <a:rPr lang="es-ES" sz="1200" dirty="0" smtClean="0"/>
            </a:br>
            <a:r>
              <a:rPr lang="es-ES" sz="1200" dirty="0" smtClean="0"/>
              <a:t>Un litro de líquido se transforma en 272,6 litros de gas para el propano y 237,8 litros de gas para el butano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•  Menor Gaste Energético</a:t>
            </a:r>
          </a:p>
          <a:p>
            <a:r>
              <a:rPr lang="es-ES" sz="1800" dirty="0" smtClean="0"/>
              <a:t>•  Mayor Rendimiento 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07B3-08AA-4B41-8621-67499B686D71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CAEE5D-8F26-4CE8-B7BA-4E618F36B231}" type="datetimeFigureOut">
              <a:rPr lang="th-TH" smtClean="0"/>
              <a:pPr/>
              <a:t>06/03/56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16E95A-000B-4029-9A4E-CE69277816F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8.jpeg"/><Relationship Id="rId4" Type="http://schemas.openxmlformats.org/officeDocument/2006/relationships/image" Target="../media/image6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6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Cilindro%20sin%20costuras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itadmin\Desktop\Cilindro%20sin%20costuras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tadmin\Desktop\New Picture (6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2102107" y="2386643"/>
            <a:ext cx="6573464" cy="236925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640960" cy="1752600"/>
          </a:xfrm>
        </p:spPr>
        <p:txBody>
          <a:bodyPr/>
          <a:lstStyle/>
          <a:p>
            <a:pPr algn="r"/>
            <a:endParaRPr lang="es-ES" sz="1600" dirty="0" smtClean="0"/>
          </a:p>
          <a:p>
            <a:endParaRPr lang="th-TH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 prstMaterial="powder">
              <a:bevelT w="38100" h="38100" prst="relaxedInset"/>
              <a:bevelB w="38100" h="38100" prst="relaxedInset"/>
              <a:extrusionClr>
                <a:srgbClr val="596FCF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s-ES" sz="5400" dirty="0" smtClean="0">
                <a:ln cap="rnd" cmpd="dbl">
                  <a:solidFill>
                    <a:schemeClr val="tx1"/>
                  </a:solidFill>
                  <a:bevel/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 </a:t>
            </a:r>
            <a:r>
              <a:rPr lang="es-ES" sz="4400" dirty="0" smtClean="0">
                <a:ln cap="rnd" cmpd="dbl">
                  <a:solidFill>
                    <a:srgbClr val="FFFF00"/>
                  </a:solidFill>
                  <a:bevel/>
                </a:ln>
                <a:solidFill>
                  <a:srgbClr val="596FC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CILINDRO DE ALUMINIO   </a:t>
            </a:r>
          </a:p>
          <a:p>
            <a:pPr algn="ctr"/>
            <a:r>
              <a:rPr lang="es-ES" sz="4400" dirty="0" smtClean="0">
                <a:ln cap="rnd" cmpd="dbl">
                  <a:solidFill>
                    <a:srgbClr val="FFFF00"/>
                  </a:solidFill>
                  <a:bevel/>
                </a:ln>
                <a:solidFill>
                  <a:srgbClr val="596FC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     SIN COSTURAS</a:t>
            </a:r>
            <a:endParaRPr lang="th-TH" sz="4400" dirty="0">
              <a:ln cap="rnd" cmpd="dbl">
                <a:solidFill>
                  <a:srgbClr val="FFFF00"/>
                </a:solidFill>
                <a:bevel/>
              </a:ln>
              <a:solidFill>
                <a:srgbClr val="596FC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9704" y="6334780"/>
            <a:ext cx="2664296" cy="523220"/>
          </a:xfrm>
          <a:prstGeom prst="rect">
            <a:avLst/>
          </a:prstGeom>
          <a:noFill/>
        </p:spPr>
        <p:txBody>
          <a:bodyPr wrap="square" rtlCol="0" anchor="b" anchorCtr="0">
            <a:normAutofit/>
            <a:scene3d>
              <a:camera prst="perspectiveBelow"/>
              <a:lightRig rig="sunset" dir="t"/>
            </a:scene3d>
            <a:sp3d extrusionH="57150">
              <a:bevelT w="38100" h="38100" prst="convex"/>
              <a:bevelB w="38100" h="38100" prst="convex"/>
            </a:sp3d>
          </a:bodyPr>
          <a:lstStyle/>
          <a:p>
            <a:pPr algn="r"/>
            <a:r>
              <a:rPr lang="es-ES" sz="2400" dirty="0" smtClean="0">
                <a:ln w="6350" cap="rnd" cmpd="dbl">
                  <a:solidFill>
                    <a:srgbClr val="596FCF"/>
                  </a:solidFill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Gerardo Vila</a:t>
            </a:r>
            <a:endParaRPr lang="th-TH" sz="2400" dirty="0">
              <a:ln w="6350" cap="rnd" cmpd="dbl">
                <a:solidFill>
                  <a:srgbClr val="596FCF"/>
                </a:solidFill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</a:endParaRPr>
          </a:p>
        </p:txBody>
      </p:sp>
      <p:pic>
        <p:nvPicPr>
          <p:cNvPr id="4099" name="Picture 3" descr="C:\Users\itadmin\Desktop\New Picture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92896"/>
            <a:ext cx="6078537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itadmin\Desktop\Oxido pictures\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13057" y="2285873"/>
            <a:ext cx="4104455" cy="3078341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/>
          <p:nvPr/>
        </p:nvCxnSpPr>
        <p:spPr>
          <a:xfrm flipH="1">
            <a:off x="2123728" y="1916832"/>
            <a:ext cx="2304256" cy="1296144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123728" y="3717032"/>
            <a:ext cx="2520280" cy="648072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35696" y="1916832"/>
            <a:ext cx="936104" cy="1296144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0" y="548680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VENTAJAS - CORROSIÓN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96752"/>
            <a:ext cx="867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 H. RELATIVA DE 75</a:t>
            </a:r>
            <a:r>
              <a:rPr lang="en-US" b="1" dirty="0" smtClean="0"/>
              <a:t>% EN EL AMBIENTE</a:t>
            </a:r>
            <a:endParaRPr lang="th-TH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90059" y="1988840"/>
            <a:ext cx="43989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s-ES" sz="2400" b="1" dirty="0" smtClean="0"/>
              <a:t>EL </a:t>
            </a:r>
            <a:r>
              <a:rPr lang="es-ES" sz="2400" b="1" u="sng" dirty="0" smtClean="0"/>
              <a:t>ACERO</a:t>
            </a:r>
            <a:r>
              <a:rPr lang="es-ES" sz="2400" b="1" dirty="0" smtClean="0"/>
              <a:t> SE OXIDA Y</a:t>
            </a:r>
          </a:p>
          <a:p>
            <a:pPr algn="ctr"/>
            <a:r>
              <a:rPr lang="es-ES" sz="2400" b="1" dirty="0" smtClean="0"/>
              <a:t>SE CORROE RÁPIDO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691680" y="5965448"/>
            <a:ext cx="74523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          </a:t>
            </a:r>
            <a:r>
              <a:rPr lang="es-ES" sz="2400" b="1" dirty="0" smtClean="0"/>
              <a:t>EL ALUMINIO RESISTE LA CORROSIÓN</a:t>
            </a:r>
          </a:p>
          <a:p>
            <a:r>
              <a:rPr lang="es-ES" sz="2400" b="1" dirty="0" smtClean="0"/>
              <a:t>                         </a:t>
            </a:r>
            <a:r>
              <a:rPr lang="es-ES" b="1" u="sng" dirty="0" smtClean="0"/>
              <a:t>200</a:t>
            </a:r>
            <a:r>
              <a:rPr lang="es-ES" sz="2400" b="1" u="sng" dirty="0" smtClean="0"/>
              <a:t> VECES MÁS QUE EL ACERO</a:t>
            </a:r>
            <a:endParaRPr lang="th-TH" sz="2400" b="1" u="sng" dirty="0"/>
          </a:p>
        </p:txBody>
      </p:sp>
      <p:pic>
        <p:nvPicPr>
          <p:cNvPr id="11" name="Picture 10" descr="C:\Users\itadmin\Desktop\imagesCA1FUS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63253" y="2049315"/>
            <a:ext cx="3289302" cy="2016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21" name="Straight Connector 20"/>
          <p:cNvCxnSpPr/>
          <p:nvPr/>
        </p:nvCxnSpPr>
        <p:spPr>
          <a:xfrm flipH="1" flipV="1">
            <a:off x="1835696" y="3717032"/>
            <a:ext cx="864096" cy="648072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835696" y="3212976"/>
            <a:ext cx="288032" cy="50405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639" y="2924944"/>
            <a:ext cx="2843361" cy="25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Striped Right Arrow 73"/>
          <p:cNvSpPr/>
          <p:nvPr/>
        </p:nvSpPr>
        <p:spPr>
          <a:xfrm>
            <a:off x="4644008" y="2204864"/>
            <a:ext cx="288032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Striped Right Arrow 74"/>
          <p:cNvSpPr/>
          <p:nvPr/>
        </p:nvSpPr>
        <p:spPr>
          <a:xfrm rot="16200000">
            <a:off x="7362310" y="5535234"/>
            <a:ext cx="288032" cy="3960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รูปภาพ 6" descr="MTM-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80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VENTAJAS – CONDUCTIVIDAD TÉRMICA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700808"/>
            <a:ext cx="9144001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itadmin\Desktop\imagesCARC4SD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844824"/>
            <a:ext cx="1224136" cy="1218696"/>
          </a:xfrm>
          <a:prstGeom prst="rect">
            <a:avLst/>
          </a:prstGeom>
          <a:noFill/>
        </p:spPr>
      </p:pic>
      <p:sp>
        <p:nvSpPr>
          <p:cNvPr id="18" name="Curved Right Arrow 17"/>
          <p:cNvSpPr/>
          <p:nvPr/>
        </p:nvSpPr>
        <p:spPr>
          <a:xfrm>
            <a:off x="2627784" y="3645024"/>
            <a:ext cx="576064" cy="543352"/>
          </a:xfrm>
          <a:prstGeom prst="curved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0800000">
            <a:off x="395536" y="3573016"/>
            <a:ext cx="576064" cy="502286"/>
          </a:xfrm>
          <a:prstGeom prst="curved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716016" y="3933056"/>
            <a:ext cx="288032" cy="288032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580112" y="3933056"/>
            <a:ext cx="144016" cy="288032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076056" y="3933056"/>
            <a:ext cx="288032" cy="288032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10800000">
            <a:off x="6444208" y="3933056"/>
            <a:ext cx="144016" cy="288032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0800000">
            <a:off x="7020272" y="3933056"/>
            <a:ext cx="288032" cy="288032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0800000">
            <a:off x="7380312" y="3933056"/>
            <a:ext cx="288032" cy="288032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 rot="10800000">
            <a:off x="6660232" y="3933056"/>
            <a:ext cx="144016" cy="288032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796136" y="3933056"/>
            <a:ext cx="144016" cy="288032"/>
          </a:xfrm>
          <a:prstGeom prst="chevr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7" name="รูปภาพ 6" descr="MTM-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10800000">
            <a:off x="2483768" y="1700808"/>
            <a:ext cx="1080120" cy="1584176"/>
          </a:xfrm>
          <a:prstGeom prst="arc">
            <a:avLst>
              <a:gd name="adj1" fmla="val 16200000"/>
              <a:gd name="adj2" fmla="val 21476471"/>
            </a:avLst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Arc 28"/>
          <p:cNvSpPr/>
          <p:nvPr/>
        </p:nvSpPr>
        <p:spPr>
          <a:xfrm rot="10800000">
            <a:off x="2915816" y="1412776"/>
            <a:ext cx="1080120" cy="1584176"/>
          </a:xfrm>
          <a:prstGeom prst="arc">
            <a:avLst>
              <a:gd name="adj1" fmla="val 16200000"/>
              <a:gd name="adj2" fmla="val 2147647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Arc 29"/>
          <p:cNvSpPr/>
          <p:nvPr/>
        </p:nvSpPr>
        <p:spPr>
          <a:xfrm rot="3492081">
            <a:off x="3765581" y="1929115"/>
            <a:ext cx="1080120" cy="1584176"/>
          </a:xfrm>
          <a:prstGeom prst="arc">
            <a:avLst>
              <a:gd name="adj1" fmla="val 16200000"/>
              <a:gd name="adj2" fmla="val 21476471"/>
            </a:avLst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Arc 30"/>
          <p:cNvSpPr/>
          <p:nvPr/>
        </p:nvSpPr>
        <p:spPr>
          <a:xfrm rot="3768140">
            <a:off x="4191203" y="2111141"/>
            <a:ext cx="1080120" cy="1584176"/>
          </a:xfrm>
          <a:prstGeom prst="arc">
            <a:avLst>
              <a:gd name="adj1" fmla="val 16200000"/>
              <a:gd name="adj2" fmla="val 21476471"/>
            </a:avLst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3419872" y="335699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CALOR</a:t>
            </a:r>
            <a:endParaRPr lang="th-TH" sz="2400" b="1" dirty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itadmin\Desktop\New Picture (7) copy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073119" cy="3816424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23528" y="6093296"/>
            <a:ext cx="8568952" cy="576064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 SOLDADURA REDUCE UN </a:t>
            </a:r>
            <a:r>
              <a:rPr lang="es-E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50</a:t>
            </a:r>
            <a:r>
              <a:rPr lang="es-ES_tradnl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% </a:t>
            </a:r>
            <a:r>
              <a:rPr lang="es-ES_tradnl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LAS PROPIEDADES DEL MATERIAL DEL CILINDRO</a:t>
            </a:r>
            <a:endParaRPr lang="th-TH" sz="2400" dirty="0">
              <a:solidFill>
                <a:schemeClr val="tx1"/>
              </a:solidFill>
              <a:latin typeface="Aharoni" pitchFamily="2" charset="-79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0" y="548680"/>
            <a:ext cx="9144000" cy="719137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VENTAJAS – </a:t>
            </a:r>
            <a:r>
              <a:rPr lang="es-ES" sz="3600" b="1" dirty="0" smtClean="0">
                <a:solidFill>
                  <a:schemeClr val="bg1"/>
                </a:solidFill>
              </a:rPr>
              <a:t>COSTURA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27784" y="3861048"/>
            <a:ext cx="216024" cy="7200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627784" y="3933056"/>
            <a:ext cx="216024" cy="7200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27784" y="3717032"/>
            <a:ext cx="197110" cy="21602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3933056"/>
            <a:ext cx="216024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27784" y="3789040"/>
            <a:ext cx="216024" cy="144016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411760" y="3501008"/>
            <a:ext cx="648072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763688" y="2348880"/>
            <a:ext cx="144016" cy="21602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19672" y="2348880"/>
            <a:ext cx="144016" cy="21602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763688" y="2276872"/>
            <a:ext cx="72008" cy="288032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619672" y="2420888"/>
            <a:ext cx="144016" cy="144016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91680" y="2276872"/>
            <a:ext cx="72008" cy="216024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403648" y="2132856"/>
            <a:ext cx="648072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TextBox 72"/>
          <p:cNvSpPr txBox="1"/>
          <p:nvPr/>
        </p:nvSpPr>
        <p:spPr>
          <a:xfrm>
            <a:off x="1763688" y="2852936"/>
            <a:ext cx="135806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FUGAS</a:t>
            </a:r>
            <a:endParaRPr lang="th-TH" b="1" dirty="0">
              <a:solidFill>
                <a:schemeClr val="bg1"/>
              </a:solidFill>
              <a:latin typeface="Aharoni" pitchFamily="2" charset="-79"/>
            </a:endParaRPr>
          </a:p>
        </p:txBody>
      </p:sp>
      <p:pic>
        <p:nvPicPr>
          <p:cNvPr id="21" name="รูปภาพ 6" descr="MTM-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  <p:pic>
        <p:nvPicPr>
          <p:cNvPr id="22" name="Picture 3" descr="C:\Users\itadmin\Desktop\New Picture (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42540"/>
            <a:ext cx="2016224" cy="396851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860032" y="4922004"/>
            <a:ext cx="216024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NO FUGAS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620688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VENTAJAS – PRECIO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รูปภาพ 6" descr="MTM-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admin\Desktop\New Picture (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1388112" cy="372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71600" y="4149080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dirty="0" smtClean="0"/>
          </a:p>
          <a:p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3076" name="AutoShape 4" descr="data:image/jpeg;base64,/9j/4AAQSkZJRgABAQAAAQABAAD/2wCEAAkGBxISEhUUEBEQFhUUGBUYFBgVFB0XFxEUFxcYFhUUFRQZHSogGBolHBUVITEiJSorLi4uGiEzODMsNygtLisBCgoKDg0NFxAQGiwkHxwsLywsLCwtLCwsLCwsLDQsLCssLCwsLCw3NywrLCw3LywsLCwsLSw3Mjc4NzcsKyssK//AABEIAOAA4AMBIgACEQEDEQH/xAAcAAEAAgIDAQAAAAAAAAAAAAAABgcEBQECCAP/xABNEAACAQIDAwcGCAkKBwAAAAAAAQIDEQQSIQUxQQYHEyJRYXEygZGhscEUFUJic5Kz0SMkJTQ1UnKCxDNDU3STorLC0vAWRFSjw9Pi/8QAFwEBAQEBAAAAAAAAAAAAAAAAAAECA//EACERAQEAAQQBBQEAAAAAAAAAAAABAhESITFBEzJRYfAD/9oADAMBAAIRAxEAPwC8QAAAAAAAAAABxKVt5pMfyrwtK/4TO1wpdf1+SvOwN4CDYzl3U3UcK7vc6k/bCK95iw27tGrvSh9GlFW8Z5n7DUxtZ3RYZ8K2Mpwg5ynBQW+Tkklrbf46EPwlOu9Z1a1/pZW9tjJhs2LgqbV4K7y5nlu3duyeurLsqb4ltwmaaNJuLjKU2mmmnJu6ejRl4ak4xUYXjFbkrWS7NxnbVmWrPB80pdqOVJ8V6HcjTuDoqqva+vZxO4AAAAAAAAAAAAAAAAAAAY20MdToU5Va01CEFeUnuS3ed3aVu8g20uciEm44R0kv6Sq/XGktfrNeBPcVhoVYShVhGcJK0oyScZJ8Gno0aSfIrZ7/AOUpL9m8f8LQEBr7Yp1v5fEzrvsb6nmpq0F6LnMcRTbWWlJ27ZJejsJs+QWA4UZLwqT/ANR9qfIzBx3U5fXl95v1LOpGdkRTD46MNehjfvqIzKe2fm0f7aOnjobPa/JPDRUZqG6pTUtzvGUlCWrTeid/MdeUfJuhSwmIqQi1KFGrKO611BtcO4nqZLsxYEttq2+gn9PH2GThNuwjG8sj+d0qd36LFV7NbaTsrvf6re8sfY2D/Eam+7437OHgJ/S02YtxS5VYb5vmqRM2nymoeH70f9RX2P2VFYSdS2toa7+2/u9BX+Ir5btRjdZmtOxN+4zcvpqYx6IhygoPXOvrRfskZENrUX/OQ+svvNBsrkvGVGnKVareUIN2UOMU7daL0Ouy+TVGq6k3KpaNWcYtZItqnaDu4wXyoz8TOt+DhJni6TXlQa8Uzp0sfkVEu56r715maatyJws/K6b69vYjFnzc4F7/AIR5q8l7GXlEjeOUf5S0V+snePdd74+dW7zMIpQ5AYSD6ssYvDFVVf0SJJgsLGlCNOGbLFWWaTnK3fKTbfnZR9wAAAAAAAAAAAAAAAAAAAAGu27RqzpSjS6PWMr5r3WmjjbjftNLteriauArTk8P0dTD1JO0ZKSjKk27atXs9xvdsYKFam4VXVy730VSpTn1ddJUmpPwW/sK8+LcN8ExEpSx6nTWIik3X6OORSyZ4tZYLLlupWXaBBNlzSjeObz2+8tDk/KTwU0ku67Ku2ZJ5Os6fmyf5SzdiZfgU7yqW18nNp9Xh6hFa7adSfwGd0rdRaPXjuXH0lYYlRd+tPdP5C/Vl84sXFV4SwVTLKV04rrSbjx35ur6SucZKTWiou6np1OEX2MmQv8AwmMxNHCwlKhh8tOlFtvESXVhBNtrodHZbjYbAo1IUYxqRipWu7SvmnK8ptqyt1m+0iWL2hQlh6cPhOLvUdGElKM1Fxk49LbNTtK0M70vuJrs1LInGdSalqpT8pp+KVvCxJeUZQANAAAAAAAAAAAAAAAAAAAAAAAAAQDl1TrYXD4iUHiK8MRTqKpaFNKk8mTpKjSTcWrK0VfTeT8wts7NhiaFWhUzZKsJQlldpJSVm4vgyUectjY+M2qUILO7pJKV7rVrV9z7C1Nk9PDCThKFVTdrRjkzSTvuTdrecim0ubbFbPmq2FbxEIO6cVatDvcN0vNv7EYUuWtdQcYTu3d3nTWaGV6q7Wj03MzctHSY6thtDE1KOHq0q1OtFycZJSinFxvKzbhJtPT1Mr2WOpzeVRTcsySjm+VFx4+JKae16+IhkqOU5TaSUV13bNZRUVfjLd2m12LzQTryzYhTw0NN0s1SV76RV2ocNXfwG7UskTDkHHE46hh8TXqyjGk59B1IWqrL0amopdWNnKOut7tWVr2CkYuydnww1GnQpK0KUIwgnq8sVZXfF6asyzUjmAAoAAAAAAAAAAAAAAAAAAAAAAAAAADixS3KuhGW3qylTptdA98U7/i02m7rfdepF1FNcqIv4+qOzs6LS72sNJtf3l6SVce2PzQQj8b4i0Yq2Fi1ZWs26N2uzey7LFJczjvtau9bPCRtpa9pUFpcu4Qy7AAVAAAAAAAAAAAAAAAAAAAAAAAAAAAAAAKZ5Uzl8fVVfRUm13N4WSb/ALq9BcxS3Kp229W+h/hpkrWPbE5l6ahtWtGOkVhNFdu150JPf3tl6FGczk/yvV78Iv8AwF5iJl2AAqAAAAAAAAAAAAAAAAAAAAAAAAAAAAAAUryu/T1X6D+HqF1FH8r6v5er24UP4ST95K1j2+HM+7bZqd+F/wDQXuUFzQzfx1L+rSXqo/cX4mImXbkAFQAAAAAAAAAAAAAAAAAAAAAAAAAAAAARblXy5w2AkqdTNOq4qXRxsrRbajKUm0km4y3Xem4qDG7XqYzHzxUKEevCUHGMs2VOk6UXKeiTs09UkannE2v8L2lXm1aNOcqMU3woNxd/GSb/AHjX8lq8oYujGDsq0lSqRt5VOpJU3F+Zt+YunCy8rN2ZsL4uhLadOdKrWjTyuhTlHLllli3nbu2vK3a2suDJLzS4+VbCuVatVqVpSk5RqKSVNJ2yxurN3d3a+9Lgio9sUJRw1N8LzV/nJ6k05sdrwVWjaom5p0pxvqnLVPL+1FelmPLrzts/cLkABpxAAAAAAAAAAAAAAAAAAAAAAAAAAAAAHlDaGWpiMVe1qlerUTT0jnnKVlJb9JWfeje8iNiKEqmJk4v4PGU07NvOlaC3drXEjmOruGKxLSu+nr/ayJ7sHGy+Lq8lN6y6OSVsst7vGSSbXiRvGIxjqSeEUl8mbzdV8d2vEc3DjHH4ed5ufTU1bJ1EnLLrO+j6z0sa/aEJqmoqcmpNySzPho9L7zL5q1fa2EvwnL7OZGq9Ro5OEcmnIAAAAAAAAAAAAAAAAAAAAAAAAAAAAAeSdpL8cxP9Yr/ayJ7g/wBFy/aj7zFjyIhXq163wiUXKviG1kUkvw092qJY+S6pYB0pYhKLcZZuifmSinqNtamUVTtBaUPH/ObPmup32zQ7qlR/9uofXlhsT4LHDWqqop3aajl0vGSe9/rHTmrk/jihbjOo33RVOp73H0meq3eXpgAGnIAAAAAAAAAAAAAAAAAAAAAAAAAAAAAVFsqpZz031a/29Ql06aq0ck4prT5XZuZE9iJvM0pP8JV3bnerUvwJhBSyLSXn09x18Iq/nYhb4IlwlNaO6STpqxpuaipbatBaazn4u1Kq7eGj/wB2N3zsr81urdaftpml5oYr41oNvrXqJLgk6VRt970t6Tjl7nWe16TQAK5gAAAAAAAAAAAAAAAAAAAAAAAAAAAADyTXqyjiq+WUo/h63kya/nJdhPMLjqvxfKXTVM2da9JLNa26972IDX/OK3fWrfaSJth/0bL6RexmXWRGNsYic40uknOW/wAqTl8rvZteZ2m3tWi7aLpPrdFUSt5nL1dpptoLqU/3v8RveZtflWl4T+zmRcunpAAG3EAAAAAAAAAAAAAAAAAAAAAAAAANbtrbuHwkVLEVFDNfKrNynbflitXvXpQGyOlWrGKcpNKMU3Jt2UUtW2+CKx5Qc7EYJrC0XfhKo/WqcXr52Vht7b+Mx35zXqOD+QnaGjuuorRevcJytmjSSqRdWclKNpVJtO+9Sk2n6yY4fFRWzpJzgm6kbLMrtWeqRDMTgtVa/oRsamy5rDq9arZu+T5LfB27RpGpbfDpjK0MkG5R0T0TV974G/5oKkVtOi3OGudLrK7bpzSSRmcjObSeIyzxdV04LyabjmlJfOV+on6fAtunyHwiilGlRglu6OjTj63FsmkLlfKUJnJpKeEr4dWpTdSC3RqNu3hPevDVLgkdqW34p2r06lJ9rWaH1lu86RdWdG5B0pVYyScWmnuad0/Bo7hAAAAAAAAAAAAAAAAAAAAAAK751OTmNxcqUsNSp1IU4y0U8lWM5NXy5rRaaUeK3cSxASzVZdHl/H7ExdJt1sJiYvtdKTX10res1jxdnZqz7Ho/Qes7Hyq4aEvKhB+MU/aWcFrzVsOhTrzipylFX3pX9pLtrqjhJro5RqtJWzWWXwSb17y3XsTC3u8Nh79vRQv6bHxxHJrBz8vC4eXjTi/cLy1MtFS4Dl9KMkuhhbuqf/JvcTzoSp6Qw8J+NRr2RZOFyS2f/wBDhP7GP3H0/wCGcFxweFdu2jB+1GdKtylV2+dqu9FhaKfC85P3I5lyg2ridIww8E/6OKnK3mc2vQiz6OzqMPIo0o/swivYjJsNt+U3TxGs5N0Jww8I1I5ZJa63vxbfe22bQA0wAAAAAAAAAAD/2Q=="/>
          <p:cNvSpPr>
            <a:spLocks noChangeAspect="1" noChangeArrowheads="1"/>
          </p:cNvSpPr>
          <p:nvPr/>
        </p:nvSpPr>
        <p:spPr bwMode="auto">
          <a:xfrm>
            <a:off x="98425" y="-22701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78" name="AutoShape 6" descr="data:image/jpeg;base64,/9j/4AAQSkZJRgABAQAAAQABAAD/2wCEAAkGBxISEhUUEBEQFhUUGBUYFBgVFB0XFxEUFxcYFhUUFRQZHSogGBolHBUVITEiJSorLi4uGiEzODMsNygtLisBCgoKDg0NFxAQGiwkHxwsLywsLCwtLCwsLCwsLDQsLCssLCwsLCw3NywrLCw3LywsLCwsLSw3Mjc4NzcsKyssK//AABEIAOAA4AMBIgACEQEDEQH/xAAcAAEAAgIDAQAAAAAAAAAAAAAABgcEBQECCAP/xABNEAACAQIDAwcGCAkKBwAAAAAAAQIDEQQSIQUxQQYHEyJRYXEygZGhscEUFUJic5Kz0SMkJTQ1UnKCxDNDU3STorLC0vAWRFSjw9Pi/8QAFwEBAQEBAAAAAAAAAAAAAAAAAAECA//EACERAQEAAQQBBQEAAAAAAAAAAAABAhESITFBEzJRYfAD/9oADAMBAAIRAxEAPwC8QAAAAAAAAAABxKVt5pMfyrwtK/4TO1wpdf1+SvOwN4CDYzl3U3UcK7vc6k/bCK95iw27tGrvSh9GlFW8Z5n7DUxtZ3RYZ8K2Mpwg5ynBQW+Tkklrbf46EPwlOu9Z1a1/pZW9tjJhs2LgqbV4K7y5nlu3duyeurLsqb4ltwmaaNJuLjKU2mmmnJu6ejRl4ak4xUYXjFbkrWS7NxnbVmWrPB80pdqOVJ8V6HcjTuDoqqva+vZxO4AAAAAAAAAAAAAAAAAAAY20MdToU5Va01CEFeUnuS3ed3aVu8g20uciEm44R0kv6Sq/XGktfrNeBPcVhoVYShVhGcJK0oyScZJ8Gno0aSfIrZ7/AOUpL9m8f8LQEBr7Yp1v5fEzrvsb6nmpq0F6LnMcRTbWWlJ27ZJejsJs+QWA4UZLwqT/ANR9qfIzBx3U5fXl95v1LOpGdkRTD46MNehjfvqIzKe2fm0f7aOnjobPa/JPDRUZqG6pTUtzvGUlCWrTeid/MdeUfJuhSwmIqQi1KFGrKO611BtcO4nqZLsxYEttq2+gn9PH2GThNuwjG8sj+d0qd36LFV7NbaTsrvf6re8sfY2D/Eam+7437OHgJ/S02YtxS5VYb5vmqRM2nymoeH70f9RX2P2VFYSdS2toa7+2/u9BX+Ir5btRjdZmtOxN+4zcvpqYx6IhygoPXOvrRfskZENrUX/OQ+svvNBsrkvGVGnKVareUIN2UOMU7daL0Ouy+TVGq6k3KpaNWcYtZItqnaDu4wXyoz8TOt+DhJni6TXlQa8Uzp0sfkVEu56r715maatyJws/K6b69vYjFnzc4F7/AIR5q8l7GXlEjeOUf5S0V+snePdd74+dW7zMIpQ5AYSD6ssYvDFVVf0SJJgsLGlCNOGbLFWWaTnK3fKTbfnZR9wAAAAAAAAAAAAAAAAAAAAGu27RqzpSjS6PWMr5r3WmjjbjftNLteriauArTk8P0dTD1JO0ZKSjKk27atXs9xvdsYKFam4VXVy730VSpTn1ddJUmpPwW/sK8+LcN8ExEpSx6nTWIik3X6OORSyZ4tZYLLlupWXaBBNlzSjeObz2+8tDk/KTwU0ku67Ku2ZJ5Os6fmyf5SzdiZfgU7yqW18nNp9Xh6hFa7adSfwGd0rdRaPXjuXH0lYYlRd+tPdP5C/Vl84sXFV4SwVTLKV04rrSbjx35ur6SucZKTWiou6np1OEX2MmQv8AwmMxNHCwlKhh8tOlFtvESXVhBNtrodHZbjYbAo1IUYxqRipWu7SvmnK8ptqyt1m+0iWL2hQlh6cPhOLvUdGElKM1Fxk49LbNTtK0M70vuJrs1LInGdSalqpT8pp+KVvCxJeUZQANAAAAAAAAAAAAAAAAAAAAAAAAAQDl1TrYXD4iUHiK8MRTqKpaFNKk8mTpKjSTcWrK0VfTeT8wts7NhiaFWhUzZKsJQlldpJSVm4vgyUectjY+M2qUILO7pJKV7rVrV9z7C1Nk9PDCThKFVTdrRjkzSTvuTdrecim0ubbFbPmq2FbxEIO6cVatDvcN0vNv7EYUuWtdQcYTu3d3nTWaGV6q7Wj03MzctHSY6thtDE1KOHq0q1OtFycZJSinFxvKzbhJtPT1Mr2WOpzeVRTcsySjm+VFx4+JKae16+IhkqOU5TaSUV13bNZRUVfjLd2m12LzQTryzYhTw0NN0s1SV76RV2ocNXfwG7UskTDkHHE46hh8TXqyjGk59B1IWqrL0amopdWNnKOut7tWVr2CkYuydnww1GnQpK0KUIwgnq8sVZXfF6asyzUjmAAoAAAAAAAAAAAAAAAAAAAAAAAAAADixS3KuhGW3qylTptdA98U7/i02m7rfdepF1FNcqIv4+qOzs6LS72sNJtf3l6SVce2PzQQj8b4i0Yq2Fi1ZWs26N2uzey7LFJczjvtau9bPCRtpa9pUFpcu4Qy7AAVAAAAAAAAAAAAAAAAAAAAAAAAAAAAAAKZ5Uzl8fVVfRUm13N4WSb/ALq9BcxS3Kp229W+h/hpkrWPbE5l6ahtWtGOkVhNFdu150JPf3tl6FGczk/yvV78Iv8AwF5iJl2AAqAAAAAAAAAAAAAAAAAAAAAAAAAAAAAAUryu/T1X6D+HqF1FH8r6v5er24UP4ST95K1j2+HM+7bZqd+F/wDQXuUFzQzfx1L+rSXqo/cX4mImXbkAFQAAAAAAAAAAAAAAAAAAAAAAAAAAAAARblXy5w2AkqdTNOq4qXRxsrRbajKUm0km4y3Xem4qDG7XqYzHzxUKEevCUHGMs2VOk6UXKeiTs09UkannE2v8L2lXm1aNOcqMU3woNxd/GSb/AHjX8lq8oYujGDsq0lSqRt5VOpJU3F+Zt+YunCy8rN2ZsL4uhLadOdKrWjTyuhTlHLllli3nbu2vK3a2suDJLzS4+VbCuVatVqVpSk5RqKSVNJ2yxurN3d3a+9Lgio9sUJRw1N8LzV/nJ6k05sdrwVWjaom5p0pxvqnLVPL+1FelmPLrzts/cLkABpxAAAAAAAAAAAAAAAAAAAAAAAAAAAAAHlDaGWpiMVe1qlerUTT0jnnKVlJb9JWfeje8iNiKEqmJk4v4PGU07NvOlaC3drXEjmOruGKxLSu+nr/ayJ7sHGy+Lq8lN6y6OSVsst7vGSSbXiRvGIxjqSeEUl8mbzdV8d2vEc3DjHH4ed5ufTU1bJ1EnLLrO+j6z0sa/aEJqmoqcmpNySzPho9L7zL5q1fa2EvwnL7OZGq9Ro5OEcmnIAAAAAAAAAAAAAAAAAAAAAAAAAAAAAeSdpL8cxP9Yr/ayJ7g/wBFy/aj7zFjyIhXq163wiUXKviG1kUkvw092qJY+S6pYB0pYhKLcZZuifmSinqNtamUVTtBaUPH/ObPmup32zQ7qlR/9uofXlhsT4LHDWqqop3aajl0vGSe9/rHTmrk/jihbjOo33RVOp73H0meq3eXpgAGnIAAAAAAAAAAAAAAAAAAAAAAAAAAAAAVFsqpZz031a/29Ql06aq0ck4prT5XZuZE9iJvM0pP8JV3bnerUvwJhBSyLSXn09x18Iq/nYhb4IlwlNaO6STpqxpuaipbatBaazn4u1Kq7eGj/wB2N3zsr81urdaftpml5oYr41oNvrXqJLgk6VRt970t6Tjl7nWe16TQAK5gAAAAAAAAAAAAAAAAAAAAAAAAAAAADyTXqyjiq+WUo/h63kya/nJdhPMLjqvxfKXTVM2da9JLNa26972IDX/OK3fWrfaSJth/0bL6RexmXWRGNsYic40uknOW/wAqTl8rvZteZ2m3tWi7aLpPrdFUSt5nL1dpptoLqU/3v8RveZtflWl4T+zmRcunpAAG3EAAAAAAAAAAAAAAAAAAAAAAAAANbtrbuHwkVLEVFDNfKrNynbflitXvXpQGyOlWrGKcpNKMU3Jt2UUtW2+CKx5Qc7EYJrC0XfhKo/WqcXr52Vht7b+Mx35zXqOD+QnaGjuuorRevcJytmjSSqRdWclKNpVJtO+9Sk2n6yY4fFRWzpJzgm6kbLMrtWeqRDMTgtVa/oRsamy5rDq9arZu+T5LfB27RpGpbfDpjK0MkG5R0T0TV974G/5oKkVtOi3OGudLrK7bpzSSRmcjObSeIyzxdV04LyabjmlJfOV+on6fAtunyHwiilGlRglu6OjTj63FsmkLlfKUJnJpKeEr4dWpTdSC3RqNu3hPevDVLgkdqW34p2r06lJ9rWaH1lu86RdWdG5B0pVYyScWmnuad0/Bo7hAAAAAAAAAAAAAAAAAAAAAAK751OTmNxcqUsNSp1IU4y0U8lWM5NXy5rRaaUeK3cSxASzVZdHl/H7ExdJt1sJiYvtdKTX10res1jxdnZqz7Ho/Qes7Hyq4aEvKhB+MU/aWcFrzVsOhTrzipylFX3pX9pLtrqjhJro5RqtJWzWWXwSb17y3XsTC3u8Nh79vRQv6bHxxHJrBz8vC4eXjTi/cLy1MtFS4Dl9KMkuhhbuqf/JvcTzoSp6Qw8J+NRr2RZOFyS2f/wBDhP7GP3H0/wCGcFxweFdu2jB+1GdKtylV2+dqu9FhaKfC85P3I5lyg2ridIww8E/6OKnK3mc2vQiz6OzqMPIo0o/swivYjJsNt+U3TxGs5N0Jww8I1I5ZJa63vxbfe22bQA0wAAAAAAAAAAD/2Q=="/>
          <p:cNvSpPr>
            <a:spLocks noChangeAspect="1" noChangeArrowheads="1"/>
          </p:cNvSpPr>
          <p:nvPr/>
        </p:nvSpPr>
        <p:spPr bwMode="auto">
          <a:xfrm>
            <a:off x="98425" y="-22701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รูปภาพ 6" descr="MTM-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 fontScale="90000"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bg1"/>
                </a:solidFill>
              </a:rPr>
              <a:t/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 APLICACIONES Y REFERENCIAS</a:t>
            </a: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itadmin\Desktop\20130302_10564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719">
            <a:off x="638416" y="2854035"/>
            <a:ext cx="3190886" cy="425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 descr="C:\Users\itadmin\Desktop\New Picture (8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06816"/>
            <a:ext cx="1296144" cy="255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C:\Users\itadmin\Desktop\New Picture (6)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619672" y="5723091"/>
            <a:ext cx="3153388" cy="1134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0" y="14847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 </a:t>
            </a:r>
            <a:r>
              <a:rPr lang="es-ES" sz="3200" b="1" dirty="0" smtClean="0">
                <a:latin typeface="Aharoni" pitchFamily="2" charset="-79"/>
                <a:cs typeface="Aharoni" pitchFamily="2" charset="-79"/>
              </a:rPr>
              <a:t>JAPON, KOREA, PANAMA Y AUSTRALIA</a:t>
            </a:r>
            <a:endParaRPr lang="th-TH" sz="3200" b="1" dirty="0">
              <a:latin typeface="Aharoni" pitchFamily="2" charset="-79"/>
            </a:endParaRPr>
          </a:p>
        </p:txBody>
      </p:sp>
      <p:pic>
        <p:nvPicPr>
          <p:cNvPr id="6" name="Picture 6" descr="http://t1.gstatic.com/images?q=tbn:ANd9GcTgIDvEVdk2lzufG8RDKthJJs8tivHFl8fCQXKFGnv_F7XwcU-JM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933056"/>
            <a:ext cx="2736304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80" name="AutoShape 8" descr="data:image/jpeg;base64,/9j/4AAQSkZJRgABAQAAAQABAAD/2wCEAAkGBhQSERUUEhQWFRUVGBgYGBcXGBobGhcaFRgXGBcYGhgYHCYeGBkjGhUUHy8gIycpLCwsFx4xNTAqNSYsLCkBCQoKDgwOGg8PGiwkHyQsLCkpLCwpLCwsLCwsLCwsLCwsLCwsLCwsKSwsLCwsLCksLCksLCwsLCwpKSwpLCw1LP/AABEIAMIBAwMBIgACEQEDEQH/xAAbAAABBQEBAAAAAAAAAAAAAAAFAAIDBAYBB//EAEMQAAEDAgMFBQYEAwcCBwAAAAECAxEAIQQSMQUGQVFhEyJxgZEHMqGxwfBCUtHhFGKSFSMzcoKi8UOyFiREU2OD0v/EABkBAAMBAQEAAAAAAAAAAAAAAAECAwAEBf/EACURAAICAgICAgMBAQEAAAAAAAABAhEhMQMSQVEiYQQTMoFxQv/aAAwDAQACEQMRAD8AppchJPKw86LbDwa1CRYc+Q4mhDbWZSUn3RBV1nQVqNqY8JQGWvd4nnXbl4OaqLOzFdq8kD3ECB4DU+d6LLezOLPAhJHgJFC9mJyNCPfe7qeieJoq6iFRyA+FRm7sMlSHJc61JPWqgRfjTj41BMRNk6lRS7Q86hIrgSazYbZN2vWl2551ERIpAefGh2A2yYPE8dbU9K7Gb+B4/Wq4jn9+FSZDWsKsek3/AHpw1501Jp6aahjpFNM0s9cKxwo2ESwa4TTS6JiaclyaWwDQ75U8K6U0m9dFYx0muGa5XPOsEWX41XdWOM/Op1q8fCq6m4nvEcRpQYkisUTMfpw+NUcS2FXlNrXEXq6pwR7wH+m/wqgWhc6hVx986RsQpOrseHQH1qFUDiZN71dJEiUGeNr35WtUT+AM3SocgR8KnZiqQpQ+cVCsxM1ZVhwDcEVGEpJuTwvGnP60AFZRt+tcKQRYD1qVbSCTlUTGg6VxbEaTppYigYrKjrSqdJMaf7RSpQWxmDXBKuXzqbDDOoTxNVlCAE+Zq4wIHU17T0X8mj2a5K1On3G05U+lvPjRJpWYBXMTQlwZW22RqoyrzoqlQSkeECueerM9EgpFqmpNv+aeHKgjJHMhrikdKeHhTw6KNGpFYQOGlSC/ECpSelRrSOVLQOoik01JjhTiK6L86xqEL05Ik2mrGEUoKsJv46i1Q7QI7Tik8fHiflWsOlYgydYt1pOoAEghXQCKjL6ouZH73pknhQsDYkqnh1vzroSYmP2poWeN6TbyQYve4pkBMehB8vGurV42pjriREmKiOLH5qIbJ0Hp60lRzAqq7ihFwTFPSLXAgj8R/WszWSyCYEE1AqJBki1rj609a4gCBVVeJ94gSBY3tMwYpG6FbEq0lROhiI8AaoJw4AhVxE2EX8jrUpOeEFdtRFQloc1QJ9fpUmxWyv8AwqolMgGbTe3Gmfw64ntBIm16mdUCmErMjnVNLh0PDj+gpe1AOF1YOoI8Z+dJSF3BFuMEfSuIXxUnT751G6CRZJjwoWYd/DkQeBHIT8aplBmxjy19ONWFlRHEedNbQbk/IH6UL9BI/wDV8D+lKuhA5j0NKtZsELIzKvRfZjGdwToLnwFDcOmE9TRXBPBKFATmVbpFe01gsXcM52jylnQaUE9oW1VtLa7NRSUjNbqY+laPAoyISk8bn5ViPaKqcRB/ImPjSJ1bA/BPszfZ8LSlSgoHmL+orQ7T317EpAbzlRSkDMQZUCRHpXmGzMTlWkK4caMbbxslKkqAUChSSdAptWYA8pmKKaY1I3OD37Kn+wOEPa37hcyqsJ/EI0vrRcbwp7ZDL+FWwpYOUqUCFZYBgxBjMnjxrxzereQ4lTauyyOJJlYVMjgJERBkg9aMM72PPtNIeUnOw4FBc95YylIFtdbnjApJdRrXo9LZxyi640fw5SjqD+9WlpOh16ms2xthP8Q2sEEmUEcwf3rVuKmITfiTHEVzc2JE2hzaYUOPKeNtPWatYaFADQi5n0iqo1GnPz5jhFdxzeQBV4Pz+/lUw6LjxSkEzfkPhHWRQrEuSoqVqdRTe115zea4sz41tiOV6GrM+HCuDS1ppjio/WkEqOlxS9kISAHgRT8vOmnDOASRY+NNCjyNPY2ti/hRM6+NShAGgjyqI2E5vKKd2nKsqCmdIi8+tQrcQbEifvnTi6eMU1kAKnumZsevI8KDaFvIlPJgQmYppwyiNMoN+Hyqx2h1MeQPLSmjECCT01FzS7CqBm0NjlKSpKwSADEQetx10qgvG5RAJI4wZj10rRnE90nyA8ZobjMGHNBw15VOWNAdAVzGAgg5gPCa5JURChHMgA1xYU2qAdKkWgk5SEqkTy1qdg0cdwgmy/EED1605OGXMJUpVpsTaNdRAtTeyBETcHSf1rq3CDbWNII+VqNoCKLzRmFH1j504N5YByHzP0qX+LJsoCeZ+tq4Sk8Ez986BiBT8W7P0JpVJ/Z89Okj9aVC36Ma3ZO4yFAFxw/5Rr50Wd3Ja/ApST1uKHbP9quz1oCu0CCdUkXB+o6ijuE3pwrl0PoV5ivUfc7MAnaGylNkKIkAajT9qwPtI2dAYfH/AFApJHVFx8D8K9lbfStMpUFJPEGQawPtVwmXBslRHcetFpCkq+NGLvAkoqjxZ6alZckCdOP1puMcBtxE/pUbKu7Qg3Ro0gwnD4eVQtXGBBPgZi/hTcRhkJSSlSyQREpgEGZvQxDkGRV1GHeUPdcKTpZRFr0xW0/AR3ZeP8U1JtmFe4DKokRHLnfn8a8K2W0tt5CilQhQuQRXuiVIURlOqQZ1m1Q5MyJvR1rCX7syOFPx7cNQbG09b6eNVziSBmzBJEnzOo041Wxm01LTBIIIH2anhE3JJFYKImB4/fnVhl6B3gDrE/GqiFnRJ15+v0p5xKiACQU8+V/gbfCkTJRdBJrFogApgC1r6+NPGVPeSEqFrCZ9DQRTmsc6ehRBudaPZBXIX8S6pxRkxqbzHpVVDKjpaOvHpU+G2kUReRxBvVsbVaN1Igi2nxo78jYeyj/Zquab9agebIJuDFquF+VGWwRcg3FvuKqPsCT01+ZpJAaXgapB4imZBrpHWuoAKba+PP7HpXSkqMSB14CBwAoNiUSJYMTmHkZ1PGudobyeNv1qFt1QPG4uJF4IMdb1wiZ7ptrHDxodl4ZrHk9ZnTx501aDlFwCZi1NFrpEdac6ytfdSSJ93T4+dL2Cig80VApVobyLiRpY+PxoIuUG/D7saMKxJFlAn74VUxCQSCDlngrSfpU3nKAhq3m8hiQTrMGDzqFt9KrRfoY+dTrYbJ7ycschAPWRUDuEbOho2YhxBBsBHjNcUFFPvJjkamGzQfxWOh/5pzmxwI7/AIzFbJiu3i1gRlSY4zSqX+yhwcT6Cu03yNaPNMPuu6sTAHib+lVTh3GVGCUqHIx8q3zvcRIrKbWcCj4ca64ydHpzilou7r74PtKyLdWUE8zY/pWi3u2kp7B3WowoKufdypIGvjUO5vs9GMwqn0ujOkkBAE94XAXxSD4G16H7a3V2iA6XGylowCMySkZdIv8AHjVITd3ZzyRkFIWpPvTUCUL5ijr+BSgABYMC+tA8QMsyJBBym4i+ooKQqVsSXXEiQoxMSOdXMNtzEykB9y+gClfrRXDJQnY7ziveXiG0J8EJJUfUiswy2pcQNOI4VWXxin7CvRrWsG86W4xHbZ5kJUpRQU3KVhQEKibX0Ne5bvNpbZauZLaePMA/M15FuilpSWw4QD3m3riVJWUhpaZj+9Qsm2sEcjXoGM31wjCQHC7mA0KUpkpABgaajhXPnkljwUnDqkHNpgJHduKF9pWfwntXYc/xEKROuih+tGGd4MK/AZcQFHgTBM+I1mlnxS2c04NidcjhTe161EvaTc5QtBPRQNPbbzGBBqPV+jnaZFiNqJQUhR9+QJ0JAJAnrFC1Y3GuH+7CW08CvWOg5Vc3p2GVYeFAAF1hIM6do823I/rrOjYmLZeWzh8W26tvVpSoUNDcG3EceNWhFpfZeC+IWXgMaoXxkdEptWZ28/i8O92YfK+4lc6e8pQj/b8aKubS2k17+GChzSQfkaCbT3lKnMz+FUFZQIzEd0E9Opp05p5Y8U7yNb3xxrZGZRUBw4Vs9395C+jvJym1+BzWTY8TXn7e3GgSU4YTrKlqMeVq3G7BQssvYrENNoSApDCAYBHuZyRFtQm+goy+SpoacY1k2B2crKYEwdR0tTHMMpIynxvHC5vy/SuObx4RII7bUC/Th01pN4ht8ZmX0r4e9e3DwqLg0QaXgjDWsiY+/OuIk8SAfKf1qZ/DrTaFW87cKYlkGB3jzPLnapCtCYxhSkpgEEycwvIEc64vEToY6ARTYAI8x0JjnzruHWb+h56c6FhzohXh5vaCYBNgY+VUsSwlPvAcfA0RywJnSeP186ZlClZSBBjW0HnN7c6WkbYMaCViACI66fGquLay6yOU1adwpQZ+IPOuKdOirjrSvIAew+RbUetWRiiBYoPSINPdwiT/AIZAPHlVFxI0WCDz4UbawbBeTjhHD786VVU4dMcfQ0q2fQhldu7QEwk+NZjFPVPj8Tc1RSyVCYMc67T05yNr7KtuljGto/A9DSh/mPdPiFR5E17Xi8CFIIICm1Agg6EGxmvGPZRsLtsaFE/4Ce18SCEp8Lmf9Ne5MrgZVGx5ddaXPYlJYPBt6dzHMK+VXXh7LzTdKMwSQRrIKkieooDi8VhCbILgkyCopUIi4JkR+lem+1fHt4bsfxlQdgSNDlHeF5EwfLXn5Vh1pfeKlJSDxyjKAB0HGuiMW2r8iXSDGN2hhmW22lslSLuJQXCMpVzKU963QVBhNt4VSghGDZBNpcdcA81ZkgUL29tVpRSpslSyIXmSISQSISZ7wiL240JGKJ1geAAq3PJXS8YDCzW4bHKMuHsJS7CoUCtXdSJyz32wUhWYcSedbtO6H9opQ/iX1ZEAoQhCRIQIJGY2nNN4NoryDAvXAgAXH9QjWvWN0N9mWWG2nyoFRzA/hAIAM8vd+NcEnLtg6JO4WMxfsqbTBw75mQCl1IIgm908QL9YoHjvZli25CChyORgnrCgK37u+GDMjtBY6Qb+FQ/+NsLcBSiRbLET1EmnS5Ecvc8dxmGxOFWUuJUgjjqDNxChY2q5g98XUcSfhXo72+mFKSFMqKTzUPSI61lt4sVhMUpIawoaXNym2YcBCeJ+lVgpPIO6eyBreZzEMKKgZCm85zWUEOIWgX0Mj4CrW3N7l4ZstNtJaW4FFRBzFSXktnvKInOMokcyKG4shtP8OlIGdxuQDOWFJmdSTW12ju226844tOdWckA+6ICRoP8AKKLdR72PBZqgNs7G5UtrxIBbQgZkyQbgCSqDxMmqG+uPwLgSrDBSFQpKkg5gU2IVfqqI8eVXN6NlYjKENIEKBCo1jgL6aUCY3fLbK+0SJCVGZuO7pYRFSbvI8Y9QI2B61p8HHZoNz3RbyrNtpBPSb+E3r0X/AMKjsk9gokBIgL/EIsZFWbSojKDkZ/FPpyRA0Pl50PwrjjSg40pST/KYt4cadtrDLaUQtJSoESDx5eRius7RSoXGXn160ySZDrRp9ke0t9sgOgOJ4lNiPLQ1rNnbx4XFe45kcP4VWmvK+xSbiolM8RPjp8aRwT2FS8HsmKwS0jTMOabioA4InkdJPLWOQrz3Yu/GKw4Cc4WkcF3t461sNnb64XEd11JaXz4Hz0qEuC/5NYQQ7e0Aac/2riRoNJ4/DhV44Ii7RDibEc7eGtV3MV3hCEoUD1ses6VzSi44kbZUxqoSUkEn9D60ODhEEacjRjsApRzkaG/DjF+JJEVRxuBU2dCEngrUT8qk01kNFcEHSx6VA/PH11/epyxPA+X7VGUHmFeP3atsUYlZix/3ClUJSPyn1rtaw0jzrZex1Yhcqsga9egreYTBpSjKEjLyi1UsDhwgAJEAUXw1xXar2djYQ3Lw6MNjApAhDw7NY5EmUKHSRBH808Kw29e8OJRin2y4pOR1SYBIEJNoE8RHrW1atWP9pGzHFOHFRIWEhZHBQATPnAPjXRxS2hJZow+0cepwgrUpUcyfscKmwisjZPFw/AfrVVLOYgdb+FWlYZxau4hZjSEk2HgKaEmrmxuRaiiEbGe17FyOeRUfKqjzZSSCCD1EEVoE7PxyhZt6OcKGvVVOw+5eMeJUUTEyStOqTBBk6giKi2tmwZ/CKorjFf3TR5Zh9a0LPsuxBgqW0idBJJvHSoN6d0HsIygKIWM/vJmBM68qm8tUOn8QYwuYudPlVh1yOED7mqLWGjx8anZy3EiePjzp1kRhBOKStkpUQSPd53NPwmLDaFL/AB2Qk/lB40MUpCbx986rY7Ed4wbRpwtMU70Ths1eAW3/AAriwAVgpKr3IzpIjoYrfYN7tpWg91cqHmTryNorx7Yj2d5pu8LcQkjgQVC3hWm2hvGvDYp9lspCW3XEpBGgBkCePK9Oo3xtL2Pfys9HAIACgL6HiaEb1obRhnSTdTawkc1lBCPLNF6xOL3zxCwkFZFtQADHK1OwWELpC31mOUyT66UOmDXmwRsnY63XAkWuJNzAm+k17BgGktoQk2SkBN+Q8KBYTaDTKAlACR01PUnUmuP7wi8m1bq3tmcl4Rc372I3iMO6oKHatJzJI4jUjqI9DXkbQA+/jW4xG3CsEA2gjyi9YSPhQi6bS0T5VhNllD8aGrjOLkQfH9qFrk6UU2Pslb/uxHFR0H61WyKi3osLw4ULRNQFggXE0XU3hcMf7xxTiuQgfAfU1AvevDzCcNm8VG/pQ6sb9dDtlbwPsH+7WUj8uo9DWy2d7QmnBlxTeU/nAkfqKxQ3iwx9/BqHUOKHzBqQbTwC/wD3mj1yrH0NZwk1TVoHT0z1phIcQCw4kpMGJF7zrxPjVTG7LWoKlKpvcmZOs8tK86weHUnvYPEpPHKDlPmlWtaTZ2/7rasmLbM/mSOGl0nz0PGubk4U8ZQ1PySrBbiFXI0B06HypqcTrI845cjwo0yzhcUAWVjN4380kTQ7HbDdbvBIHEXHw+tccuOUBaIAFcB8KVQIwzpEhE0qmLSB7YEVaZqk1V1qvROwtpFXMMlKu6sApJuFCQfGaqN6VaY+FYAWY3eZ1S22AOSQKsLSEjppH09aE4neV1mQWO0SLShQzG3FBj4GoBvSVJzDDYieALcSeUzAqUm0TULYRexQIIMRwtPzqlskBOIeQoghWV1IPAL7q4jkpA/qFBcSvFBtTqlLQUpKljK0UiASQMxmOE9Kx+D2liFrzdobzK80ZErIvb3UTlt0pIxbTyVcT2QYBKvwzF5B51U2hhWFpU2oJuO8CSbGhuxE44Zm3HWSUfynMQR3VGIHA+lSr2e8ontXcw/KhASDPPNmmt3rIi47dXg8xxu7fZYhxtUlABy3gwod06cDqOMdaz2IdSw4pBBVxzAgG40uDpXre8e7RcbBaUrtEHulRJkfiBgXFY/ZTWHeg4ggDMpJjWUgEzawg8eIIq3HyKSLdbVgfZOHS+2pSoSsyEngmCL+dx51RxGwnSpUZSEJUokGB3bkX40U27isKziHG2FnsZGW8kSkTJ4wZ8oqDa+J/wDL65SchTBusGZPhl+dVbVUKkQblMZtoYUf/Kn4X+lVt4sTmxmJVOrzn/caK+zFAO1MPP4SpX9KT+tZ3Fu5nXDzWs+qiapdcf8Aon/v/CZjGkHSY51dTtNZ4xQsaVawyZrnc2VSRec2gswMxp6XlK94mo22bU8L4UjY6LrDoAPgflQkMkRIIHXnVzDu+8eQJ9BVRvFF3U3IEDkEkx86eGCHOngY6oREwa2Wx3YwKks3WlBgcZj561m8Ju7iHpyNOKFtEmDyuaPq3axeCY/iCgoCVQtOYEwSMq4BMawRz8atOcUti8UWYnEOkmVE/WrWwkS5PIGPE0ff2UxjBnaKUO3lJMJJ5j8prW+zDdjK3ikYlod9TacqxqEJUrMmL37Qd4cq0prq2zThSpGWDkHKbg38fKkvDIXJKU+EDQeFbTa/s2V3lYZWcD/pqPeHQK4jxisNi1djmS4MjgJ7psoQJgDjapxlZBReiF3YqdUEoPwqzh9rvsjK6A631vbnzFR4HaPaozCYmASIJjU09xzMkiIgEGeNVXI1h5/6ZNp0EBhA4A9hVERcpB7w5wRr4UW2R7QX2BDg7RA8ldehrP7quKS7Am+vrY1d3qwgS4CmwImBzFjSTpNVplZRxdaN01v3gFgKVAJ1BQZnrSrynKrhFdpaRGzTtnlV7DiheGka0VwqudA6i43Ujar0wVzN1omDOBfgEHWR9YqdYnzofgniII1FvI1aKlkG0+UeNc/JHJrokU6IhQtxqricIzkW2EJCV+9AAkxEnna1LFPJE5loSnSSsAD40PXtrCJHfxLYMXyyo+UWqSg/A3a0P2PjFlJQq72F7ijN3G47h80xf8ya0JEpzTYiQbXB4iawmL3uwyMU0604TmCmne6UynVCpI1Ch8RXcT7Rm2e620HEqAIlUZTfMnTTQ+dP0d6M9Wax8pTErieE+94R56Vjt5tjIwjxxgaQ6093HW1TlBWCO0iZJJiTOtV1+1FUyGkjkJt601e9CscnsVtlKXCAVpEhGYgZpMABJ73+mmhGUXYVJas832ps4oUTHdUZBGgE6Xp7bCnSlCe8pRCRewjQT6dK3L+AZXs9aVkDEMPFCwPxtkA5k9OIPUVbwezZw+RpCQ5h4IAAlS8P3kqPMrZXM8Sg1TlmopMaEHIyexmsTg8UkjKlaCEkqEgBYGtpiFCoxuotTpQpQbWTISvjJvlULKFbXZaEYl/FuXKFNIF9ZWEgjoUkfAVq3thsYhBDgmZIgwUHgUqFwRVZuuOP2TX9Ozy1Xs4xcHJkVHDNB8pqNG5GNFi2B/qFelYPGLwy0sYvvJUYZxERngSG1xo5A8+HIGl7RQYBRIPE1ytzXgt8TzDZ3s/xKx3loTF4mflWiwXsvQBLriif5YA+RrdYUJNwEgdBFSlwKkJInwmoucn5GT9GdwW5OEamGsx/mJV87UVwezWW4SG0CdAEAWEdOtJ/BuT3VelqWHhFlrBXfjJ5xFL8vZthRIGgAj5Vlvadjcuz1J/O42jyGZZ/7RRbG7YDaZt63NeX727afxzobZzKQngB3Qq4tzMcTXbxfjzlUnok+RIzW0dnu4ZaQ4MilISsCROVU5SY0mJjqKKbJ34xDMQrMORoDjmVJcUhc5kHKZMwU2im5LV6HTBByaZv177tP3d7VtZABW2qJjQkHUidTQzH7BYxJlO0IkzDjUH+pJMnrWPk8BPT/mtDuvsFOII7VXYosQSe84J/AIjzNRcYp0sFIzbWTTu7AYSQWX2wmLpJMJ5ZdSR43qBzYrWq8QgD+UGjLfsrw5/9Q6OhCf0oLvluWxg228rrji1qVqQAEpE6DjJrncknlmUIt4WSVva2EwwIalajxOpNC8ZtIvKzKtyHIUNZCEhJECTN+g+/SodoPEJzJ1EfOqKmLyt/yXwUi1KhDeMXAsB460qf9f2c5rsJIsTPWiuGcFBcNbTQWqwMVlqJ1GhC6aU0Hb2p1qdW0bUQBhhUpVBgkETyJEA+RryDHbfdKlBx5xRBIMqUbgkGthjdqOo7yFBIHPT0rJbZxCX21qU2lJTBC0iMxJ0PPiaK1kVqwadq9CaYvaxGifWqGb9K4t0k3M8PLkKW2L0RbXtBSvAQfSp8FiCpRzGbUMBqVg94eIop+TOK8GgTtNSR3SEx+VKQeOpAk60z+MJAlSiY61FlropiSYb3RcYL7iMUVw4koTl/CqAQsqVYAacdaPje0tIU+lhlJBCBLqs6wkwFJRPeSMx73iOFYZILbyVRBBStJN7iFIVB1EhNulenbv4pD6CspQFqUo5cuhWoqWkJ1jMpQ8alPk6rVndCNomeZfRhHnghtLxfQmGE5gQCDnB0WYUT6UEwmFWtCuy/i3ElSirvobGY6ykGQa2m6XZnAYduyG1qWZJiUoBCSmbzIb9etBsZiMMF528T2Cssk5T37xlIJE8Lm9Sf5fI1TYy4UngAO7KBsvCvn/7Z089aWHxClrKC66ziEe6VCz6U3BUnTtgLHLZYEi8yRXvEwqArt3J0ypMKPTn8aftDYj+LaKGcKpgEpKXXVJQpJSoKCgB3rRV4fsj8pSr/AEWXXVBPZG2cQWwFJBcBypiwWCJkTwiiLW0sRoVNpnkJI+Q+FZXdfbaS8pD6pdQChCgYbWBIUtI62nl51oXsWhOgtz1+kxUudwc8IMOyQewLSHB/eqJ4kqMJAEEmAAOFU3MeyB2qoDQWpIAEFQSJB8SY8Kzm1drw1kSbrN/AX8rxWcxeNcxB7JskIRdSuCQqJAP5lR8K6vw+FNd2T55v+S6vFO7QxCWEKhGYIUrkDJIHob+HOtbgdlt4ZORsABJ14mDck1nty30Mr0v2SCmOYc708yRaetFtv7QDbDzhtKFxfioEAeMmurkba+iCWfs8i2hiu0ecc/OtSv6lE0wm3pULetSqFFKkkCWW2RKWQbAVuNxXS6hbTozoSBAI90nlxFR7tbhDEsJdUspKiqAADYHKD6g1sNmbsDDIIb1JvOqoFvrXNyuEW+xaF1gHP4h7B95JLjHFKveR58qzG9O8wxDwyzkSnKJ9TXpBwGZEm82KT11HW1eVby7J7B9SRdNinwOg+nlXLanLHgssZKWJBAQYMSQkkWJ5T50xSyAdDGt48q9M2NsNpzANtOpkKGeeIUqbg8CPpXnu8Oxl4Z3s13GqVfmHA+I4119euDlnK2C3CpRnn4UqkCTzPkf3pUeqJ90GcHvalSspRAjWfnSd2oCdQBWQQvKOqvgKWYmuay/Y2De0BwIpx2rWRQ6RpVprF1g2aVzHoIGaLUM3ldztpDQ7oJKso48JjhrUTrAWIBg/OqjAW2u0gz5fuKKdZNvADpIMKoxtXBpQ5bRYzAeOo9aGvMGj19CdslhDE3prxTmTl14+tQtNLNhPKphs5Q4XnhRdsLaCZN6QNcCDyNOCdRIB9flWIVk9KV7NW3cEy6i7qm21gSTmzoCsscNTBqXZ+JawWJZxLacuHxCFNqSBdl5uCpMHTMW0rj+VdUT7VeyabbZas22hvMo3IQkC8dRWP2lvC4oOJKgEvLS4Uj8KkklJHIyTUKbOuEvs9K2oXXdl4ZtCEEoSp0xbKGyrKhJGiykmDa6b61Wx2EawDBUx2boW4ZL8FQzNpUgIV4Bc/c4bGbfW9hm8sgtylwJJFlmQoj8sz4TFCdp7zLVAJzQZE8IAHxFTnxtSVPBZTTRssT7SVqb7L+GQUgR3iYHEERGXyoJiN78Wtrsy5DcmBJMdCrUiso7tZauIE8hVVb5OpNOuOPon2NPi9tKCEthSE9mrOkgd7NHvE9dCOIrm0dpvPhC21rIWcpQCe45F0/5SO8DykcKz2Dw6lqypEk/c+FaBpacMnKFDOvKFKvlF+Q4CSeetdPFwqWZaJvladImSvsE5Aczq4zKmY6eA+NFhicmFLSVd0rCz1UYGY8zAHhWbU2UqcSsgqStSSQZBykiQeVpqZGKOUpPMV1R5031SpE3xurYY2XtPsnAo3EEEdD+8VHtja63z3zbgngB98aGF3lTlPE6mbAeQsBVmu0Sd0ystmLimFJq3RPdvZvaYhMmyTmPlp8aTq/A3ZPZ63uRs0HCNISR3W0iZ4x3v900VxGAKL8qDJ2qUJlJ0ieFpg1Bi9urJgqAAkH5j1Fcs4ZyiqnaLjyjeD1tXnu9iUuYgj8qQPMX+tE9sbyBIUltRUvVJmwB4HmdazmFwynXhFwTKgT1k08YZVIW2s2eg4SzSEjRKQB6UG3v2V22HNu8iVIPEQLjzHyophu5IGk2voPu3pUeKxdo+4q0otok3m2ePkdAaVWtppyvOJy2CjHhNvhSrj7lK+jOk1ImoU60/NU9ARJNdSqoxThWMFP4hMAnWKvYbFhQvFBHjZJ6fWkw5B9KBRMI7TQ2opuTE6etUwgCO7MaTT8RCSbz+9Q4585xk7ogX4z+I+tHv4Flxy2WzKeQq7gtjurulBIPG4FWdzNnNqzOLla02AVcCfxX41uG5jSYqb5VZlx3szeF3FdVdS0pHmTVxW5rDcFwqN4PAedrcaPJdIPeFhz0/4rBb1bzqfUUJPcn+o8/Cp/snLCGcIoj21jWAMuHSO6qcxuDyF9RNZrE4kkyoyamdVA8aouGqJB1oP7ttBf8AhrCXkzCVe44k6oPjpUO2dglOZxCSAPfbPvN//pvkr1oG28UnMkwaPYXfJ4AAkKtFxNjqPCuyMoSj1lv2K+y0AAOQojhdhqIlw9mnmdT4DWiOD2mXDlR2bZ4WCZPIGNTQ3aLroVDgKT1/XSilxxzsHyZdXj0tJyMiJ1UdVeP6UKddJ1piTanBBJAAkmpz5HMFUXMK9eOYB8xb6CrguKplgIXEzAAPjqRVvNUW6eDpUXWRCpguowJrhFdMPyHpkJ8NZRZSqiWy9sFmYSDMX8OFBW3oqUvTXT+xSI1WzTr3ucIgBI9TQ7F7bdX7yzBtAtE8bUJLlPYGY6xzNakwp0yfCJU53QCTP/N/WtbsjB9mEkXXHe6xp9aEYV5LYgf81ZG1IoySUTW28BtnFEEp+vjp8KgxeMoM7tTrVDGbZn3dRXPLmUVSCodnYM2tiszzhAkZjfwtSqgFniRNKubqP+z6B3GkaVKlYp1Jpw+lKlWRiw97iPviagRrSpVhzmLP94rx+gqdX4fOlSqb2Vlo0W5h77ngPnW8Rw8qVKuaX9MC0C9uLPZrufdPyNebL4UqVPxaYHojxGtVV0qVdCAyE1w1ylTBJRrWm3fVnSoK7wAsDcDyNKlWC9A7GtAKgAAX0FXGEgMrIEGDcWPrSpV18n8Eo7BjfD75VbTSpVwPZ6D0iynWuV2lWZJbZG5rUU3NdpVbjObl2Iqqdg/fpSpV1HPHZYzHnUi1mNTSpVDm8FuMpPqNNf8A8M+XzpUqitlWdwg7grtKlVjkP//Z"/>
          <p:cNvSpPr>
            <a:spLocks noChangeAspect="1" noChangeArrowheads="1"/>
          </p:cNvSpPr>
          <p:nvPr/>
        </p:nvSpPr>
        <p:spPr bwMode="auto">
          <a:xfrm>
            <a:off x="98425" y="-22701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82" name="AutoShape 10" descr="data:image/jpeg;base64,/9j/4AAQSkZJRgABAQAAAQABAAD/2wCEAAkGBhQSERUUEhQWFRUVGBgYGBcXGBobGhcaFRgXGBcYGhgYHCYeGBkjGhUUHy8gIycpLCwsFx4xNTAqNSYsLCkBCQoKDgwOGg8PGiwkHyQsLCkpLCwpLCwsLCwsLCwsLCwsLCwsLCwsKSwsLCwsLCksLCksLCwsLCwpKSwpLCw1LP/AABEIAMIBAwMBIgACEQEDEQH/xAAbAAABBQEBAAAAAAAAAAAAAAAFAAIDBAYBB//EAEMQAAEDAgMFBQYEAwcCBwAAAAECAxEAIQQSMQUGQVFhEyJxgZEHMqGxwfBCUtHhFGKSFSMzcoKi8UOyFiREU2OD0v/EABkBAAMBAQEAAAAAAAAAAAAAAAECAwAEBf/EACURAAICAgICAgMBAQEAAAAAAAABAhEhMQMSQVEiYQQTMoFxQv/aAAwDAQACEQMRAD8AppchJPKw86LbDwa1CRYc+Q4mhDbWZSUn3RBV1nQVqNqY8JQGWvd4nnXbl4OaqLOzFdq8kD3ECB4DU+d6LLezOLPAhJHgJFC9mJyNCPfe7qeieJoq6iFRyA+FRm7sMlSHJc61JPWqgRfjTj41BMRNk6lRS7Q86hIrgSazYbZN2vWl2551ERIpAefGh2A2yYPE8dbU9K7Gb+B4/Wq4jn9+FSZDWsKsek3/AHpw1501Jp6aahjpFNM0s9cKxwo2ESwa4TTS6JiaclyaWwDQ75U8K6U0m9dFYx0muGa5XPOsEWX41XdWOM/Op1q8fCq6m4nvEcRpQYkisUTMfpw+NUcS2FXlNrXEXq6pwR7wH+m/wqgWhc6hVx986RsQpOrseHQH1qFUDiZN71dJEiUGeNr35WtUT+AM3SocgR8KnZiqQpQ+cVCsxM1ZVhwDcEVGEpJuTwvGnP60AFZRt+tcKQRYD1qVbSCTlUTGg6VxbEaTppYigYrKjrSqdJMaf7RSpQWxmDXBKuXzqbDDOoTxNVlCAE+Zq4wIHU17T0X8mj2a5K1On3G05U+lvPjRJpWYBXMTQlwZW22RqoyrzoqlQSkeECueerM9EgpFqmpNv+aeHKgjJHMhrikdKeHhTw6KNGpFYQOGlSC/ECpSelRrSOVLQOoik01JjhTiK6L86xqEL05Ik2mrGEUoKsJv46i1Q7QI7Tik8fHiflWsOlYgydYt1pOoAEghXQCKjL6ouZH73pknhQsDYkqnh1vzroSYmP2poWeN6TbyQYve4pkBMehB8vGurV42pjriREmKiOLH5qIbJ0Hp60lRzAqq7ihFwTFPSLXAgj8R/WszWSyCYEE1AqJBki1rj609a4gCBVVeJ94gSBY3tMwYpG6FbEq0lROhiI8AaoJw4AhVxE2EX8jrUpOeEFdtRFQloc1QJ9fpUmxWyv8AwqolMgGbTe3Gmfw64ntBIm16mdUCmErMjnVNLh0PDj+gpe1AOF1YOoI8Z+dJSF3BFuMEfSuIXxUnT751G6CRZJjwoWYd/DkQeBHIT8aplBmxjy19ONWFlRHEedNbQbk/IH6UL9BI/wDV8D+lKuhA5j0NKtZsELIzKvRfZjGdwToLnwFDcOmE9TRXBPBKFATmVbpFe01gsXcM52jylnQaUE9oW1VtLa7NRSUjNbqY+laPAoyISk8bn5ViPaKqcRB/ImPjSJ1bA/BPszfZ8LSlSgoHmL+orQ7T317EpAbzlRSkDMQZUCRHpXmGzMTlWkK4caMbbxslKkqAUChSSdAptWYA8pmKKaY1I3OD37Kn+wOEPa37hcyqsJ/EI0vrRcbwp7ZDL+FWwpYOUqUCFZYBgxBjMnjxrxzereQ4lTauyyOJJlYVMjgJERBkg9aMM72PPtNIeUnOw4FBc95YylIFtdbnjApJdRrXo9LZxyi640fw5SjqD+9WlpOh16ms2xthP8Q2sEEmUEcwf3rVuKmITfiTHEVzc2JE2hzaYUOPKeNtPWatYaFADQi5n0iqo1GnPz5jhFdxzeQBV4Pz+/lUw6LjxSkEzfkPhHWRQrEuSoqVqdRTe115zea4sz41tiOV6GrM+HCuDS1ppjio/WkEqOlxS9kISAHgRT8vOmnDOASRY+NNCjyNPY2ti/hRM6+NShAGgjyqI2E5vKKd2nKsqCmdIi8+tQrcQbEifvnTi6eMU1kAKnumZsevI8KDaFvIlPJgQmYppwyiNMoN+Hyqx2h1MeQPLSmjECCT01FzS7CqBm0NjlKSpKwSADEQetx10qgvG5RAJI4wZj10rRnE90nyA8ZobjMGHNBw15VOWNAdAVzGAgg5gPCa5JURChHMgA1xYU2qAdKkWgk5SEqkTy1qdg0cdwgmy/EED1605OGXMJUpVpsTaNdRAtTeyBETcHSf1rq3CDbWNII+VqNoCKLzRmFH1j504N5YByHzP0qX+LJsoCeZ+tq4Sk8Ez986BiBT8W7P0JpVJ/Z89Okj9aVC36Ma3ZO4yFAFxw/5Rr50Wd3Ja/ApST1uKHbP9quz1oCu0CCdUkXB+o6ijuE3pwrl0PoV5ivUfc7MAnaGylNkKIkAajT9qwPtI2dAYfH/AFApJHVFx8D8K9lbfStMpUFJPEGQawPtVwmXBslRHcetFpCkq+NGLvAkoqjxZ6alZckCdOP1puMcBtxE/pUbKu7Qg3Ro0gwnD4eVQtXGBBPgZi/hTcRhkJSSlSyQREpgEGZvQxDkGRV1GHeUPdcKTpZRFr0xW0/AR3ZeP8U1JtmFe4DKokRHLnfn8a8K2W0tt5CilQhQuQRXuiVIURlOqQZ1m1Q5MyJvR1rCX7syOFPx7cNQbG09b6eNVziSBmzBJEnzOo041Wxm01LTBIIIH2anhE3JJFYKImB4/fnVhl6B3gDrE/GqiFnRJ15+v0p5xKiACQU8+V/gbfCkTJRdBJrFogApgC1r6+NPGVPeSEqFrCZ9DQRTmsc6ehRBudaPZBXIX8S6pxRkxqbzHpVVDKjpaOvHpU+G2kUReRxBvVsbVaN1Igi2nxo78jYeyj/Zquab9agebIJuDFquF+VGWwRcg3FvuKqPsCT01+ZpJAaXgapB4imZBrpHWuoAKba+PP7HpXSkqMSB14CBwAoNiUSJYMTmHkZ1PGudobyeNv1qFt1QPG4uJF4IMdb1wiZ7ptrHDxodl4ZrHk9ZnTx501aDlFwCZi1NFrpEdac6ytfdSSJ93T4+dL2Cig80VApVobyLiRpY+PxoIuUG/D7saMKxJFlAn74VUxCQSCDlngrSfpU3nKAhq3m8hiQTrMGDzqFt9KrRfoY+dTrYbJ7ycschAPWRUDuEbOho2YhxBBsBHjNcUFFPvJjkamGzQfxWOh/5pzmxwI7/AIzFbJiu3i1gRlSY4zSqX+yhwcT6Cu03yNaPNMPuu6sTAHib+lVTh3GVGCUqHIx8q3zvcRIrKbWcCj4ca64ydHpzilou7r74PtKyLdWUE8zY/pWi3u2kp7B3WowoKufdypIGvjUO5vs9GMwqn0ujOkkBAE94XAXxSD4G16H7a3V2iA6XGylowCMySkZdIv8AHjVITd3ZzyRkFIWpPvTUCUL5ijr+BSgABYMC+tA8QMsyJBBym4i+ooKQqVsSXXEiQoxMSOdXMNtzEykB9y+gClfrRXDJQnY7ziveXiG0J8EJJUfUiswy2pcQNOI4VWXxin7CvRrWsG86W4xHbZ5kJUpRQU3KVhQEKibX0Ne5bvNpbZauZLaePMA/M15FuilpSWw4QD3m3riVJWUhpaZj+9Qsm2sEcjXoGM31wjCQHC7mA0KUpkpABgaajhXPnkljwUnDqkHNpgJHduKF9pWfwntXYc/xEKROuih+tGGd4MK/AZcQFHgTBM+I1mlnxS2c04NidcjhTe161EvaTc5QtBPRQNPbbzGBBqPV+jnaZFiNqJQUhR9+QJ0JAJAnrFC1Y3GuH+7CW08CvWOg5Vc3p2GVYeFAAF1hIM6do823I/rrOjYmLZeWzh8W26tvVpSoUNDcG3EceNWhFpfZeC+IWXgMaoXxkdEptWZ28/i8O92YfK+4lc6e8pQj/b8aKubS2k17+GChzSQfkaCbT3lKnMz+FUFZQIzEd0E9Opp05p5Y8U7yNb3xxrZGZRUBw4Vs9395C+jvJym1+BzWTY8TXn7e3GgSU4YTrKlqMeVq3G7BQssvYrENNoSApDCAYBHuZyRFtQm+goy+SpoacY1k2B2crKYEwdR0tTHMMpIynxvHC5vy/SuObx4RII7bUC/Th01pN4ht8ZmX0r4e9e3DwqLg0QaXgjDWsiY+/OuIk8SAfKf1qZ/DrTaFW87cKYlkGB3jzPLnapCtCYxhSkpgEEycwvIEc64vEToY6ARTYAI8x0JjnzruHWb+h56c6FhzohXh5vaCYBNgY+VUsSwlPvAcfA0RywJnSeP186ZlClZSBBjW0HnN7c6WkbYMaCViACI66fGquLay6yOU1adwpQZ+IPOuKdOirjrSvIAew+RbUetWRiiBYoPSINPdwiT/AIZAPHlVFxI0WCDz4UbawbBeTjhHD786VVU4dMcfQ0q2fQhldu7QEwk+NZjFPVPj8Tc1RSyVCYMc67T05yNr7KtuljGto/A9DSh/mPdPiFR5E17Xi8CFIIICm1Agg6EGxmvGPZRsLtsaFE/4Ce18SCEp8Lmf9Ne5MrgZVGx5ddaXPYlJYPBt6dzHMK+VXXh7LzTdKMwSQRrIKkieooDi8VhCbILgkyCopUIi4JkR+lem+1fHt4bsfxlQdgSNDlHeF5EwfLXn5Vh1pfeKlJSDxyjKAB0HGuiMW2r8iXSDGN2hhmW22lslSLuJQXCMpVzKU963QVBhNt4VSghGDZBNpcdcA81ZkgUL29tVpRSpslSyIXmSISQSISZ7wiL240JGKJ1geAAq3PJXS8YDCzW4bHKMuHsJS7CoUCtXdSJyz32wUhWYcSedbtO6H9opQ/iX1ZEAoQhCRIQIJGY2nNN4NoryDAvXAgAXH9QjWvWN0N9mWWG2nyoFRzA/hAIAM8vd+NcEnLtg6JO4WMxfsqbTBw75mQCl1IIgm908QL9YoHjvZli25CChyORgnrCgK37u+GDMjtBY6Qb+FQ/+NsLcBSiRbLET1EmnS5Ecvc8dxmGxOFWUuJUgjjqDNxChY2q5g98XUcSfhXo72+mFKSFMqKTzUPSI61lt4sVhMUpIawoaXNym2YcBCeJ+lVgpPIO6eyBreZzEMKKgZCm85zWUEOIWgX0Mj4CrW3N7l4ZstNtJaW4FFRBzFSXktnvKInOMokcyKG4shtP8OlIGdxuQDOWFJmdSTW12ju226844tOdWckA+6ICRoP8AKKLdR72PBZqgNs7G5UtrxIBbQgZkyQbgCSqDxMmqG+uPwLgSrDBSFQpKkg5gU2IVfqqI8eVXN6NlYjKENIEKBCo1jgL6aUCY3fLbK+0SJCVGZuO7pYRFSbvI8Y9QI2B61p8HHZoNz3RbyrNtpBPSb+E3r0X/AMKjsk9gokBIgL/EIsZFWbSojKDkZ/FPpyRA0Pl50PwrjjSg40pST/KYt4cadtrDLaUQtJSoESDx5eRius7RSoXGXn160ySZDrRp9ke0t9sgOgOJ4lNiPLQ1rNnbx4XFe45kcP4VWmvK+xSbiolM8RPjp8aRwT2FS8HsmKwS0jTMOabioA4InkdJPLWOQrz3Yu/GKw4Cc4WkcF3t461sNnb64XEd11JaXz4Hz0qEuC/5NYQQ7e0Aac/2riRoNJ4/DhV44Ii7RDibEc7eGtV3MV3hCEoUD1ses6VzSi44kbZUxqoSUkEn9D60ODhEEacjRjsApRzkaG/DjF+JJEVRxuBU2dCEngrUT8qk01kNFcEHSx6VA/PH11/epyxPA+X7VGUHmFeP3atsUYlZix/3ClUJSPyn1rtaw0jzrZex1Yhcqsga9egreYTBpSjKEjLyi1UsDhwgAJEAUXw1xXar2djYQ3Lw6MNjApAhDw7NY5EmUKHSRBH808Kw29e8OJRin2y4pOR1SYBIEJNoE8RHrW1atWP9pGzHFOHFRIWEhZHBQATPnAPjXRxS2hJZow+0cepwgrUpUcyfscKmwisjZPFw/AfrVVLOYgdb+FWlYZxau4hZjSEk2HgKaEmrmxuRaiiEbGe17FyOeRUfKqjzZSSCCD1EEVoE7PxyhZt6OcKGvVVOw+5eMeJUUTEyStOqTBBk6giKi2tmwZ/CKorjFf3TR5Zh9a0LPsuxBgqW0idBJJvHSoN6d0HsIygKIWM/vJmBM68qm8tUOn8QYwuYudPlVh1yOED7mqLWGjx8anZy3EiePjzp1kRhBOKStkpUQSPd53NPwmLDaFL/AB2Qk/lB40MUpCbx986rY7Ed4wbRpwtMU70Ths1eAW3/AAriwAVgpKr3IzpIjoYrfYN7tpWg91cqHmTryNorx7Yj2d5pu8LcQkjgQVC3hWm2hvGvDYp9lspCW3XEpBGgBkCePK9Oo3xtL2Pfys9HAIACgL6HiaEb1obRhnSTdTawkc1lBCPLNF6xOL3zxCwkFZFtQADHK1OwWELpC31mOUyT66UOmDXmwRsnY63XAkWuJNzAm+k17BgGktoQk2SkBN+Q8KBYTaDTKAlACR01PUnUmuP7wi8m1bq3tmcl4Rc372I3iMO6oKHatJzJI4jUjqI9DXkbQA+/jW4xG3CsEA2gjyi9YSPhQi6bS0T5VhNllD8aGrjOLkQfH9qFrk6UU2Pslb/uxHFR0H61WyKi3osLw4ULRNQFggXE0XU3hcMf7xxTiuQgfAfU1AvevDzCcNm8VG/pQ6sb9dDtlbwPsH+7WUj8uo9DWy2d7QmnBlxTeU/nAkfqKxQ3iwx9/BqHUOKHzBqQbTwC/wD3mj1yrH0NZwk1TVoHT0z1phIcQCw4kpMGJF7zrxPjVTG7LWoKlKpvcmZOs8tK86weHUnvYPEpPHKDlPmlWtaTZ2/7rasmLbM/mSOGl0nz0PGubk4U8ZQ1PySrBbiFXI0B06HypqcTrI845cjwo0yzhcUAWVjN4380kTQ7HbDdbvBIHEXHw+tccuOUBaIAFcB8KVQIwzpEhE0qmLSB7YEVaZqk1V1qvROwtpFXMMlKu6sApJuFCQfGaqN6VaY+FYAWY3eZ1S22AOSQKsLSEjppH09aE4neV1mQWO0SLShQzG3FBj4GoBvSVJzDDYieALcSeUzAqUm0TULYRexQIIMRwtPzqlskBOIeQoghWV1IPAL7q4jkpA/qFBcSvFBtTqlLQUpKljK0UiASQMxmOE9Kx+D2liFrzdobzK80ZErIvb3UTlt0pIxbTyVcT2QYBKvwzF5B51U2hhWFpU2oJuO8CSbGhuxE44Zm3HWSUfynMQR3VGIHA+lSr2e8ontXcw/KhASDPPNmmt3rIi47dXg8xxu7fZYhxtUlABy3gwod06cDqOMdaz2IdSw4pBBVxzAgG40uDpXre8e7RcbBaUrtEHulRJkfiBgXFY/ZTWHeg4ggDMpJjWUgEzawg8eIIq3HyKSLdbVgfZOHS+2pSoSsyEngmCL+dx51RxGwnSpUZSEJUokGB3bkX40U27isKziHG2FnsZGW8kSkTJ4wZ8oqDa+J/wDL65SchTBusGZPhl+dVbVUKkQblMZtoYUf/Kn4X+lVt4sTmxmJVOrzn/caK+zFAO1MPP4SpX9KT+tZ3Fu5nXDzWs+qiapdcf8Aon/v/CZjGkHSY51dTtNZ4xQsaVawyZrnc2VSRec2gswMxp6XlK94mo22bU8L4UjY6LrDoAPgflQkMkRIIHXnVzDu+8eQJ9BVRvFF3U3IEDkEkx86eGCHOngY6oREwa2Wx3YwKks3WlBgcZj561m8Ju7iHpyNOKFtEmDyuaPq3axeCY/iCgoCVQtOYEwSMq4BMawRz8atOcUti8UWYnEOkmVE/WrWwkS5PIGPE0ff2UxjBnaKUO3lJMJJ5j8prW+zDdjK3ikYlod9TacqxqEJUrMmL37Qd4cq0prq2zThSpGWDkHKbg38fKkvDIXJKU+EDQeFbTa/s2V3lYZWcD/pqPeHQK4jxisNi1djmS4MjgJ7psoQJgDjapxlZBReiF3YqdUEoPwqzh9rvsjK6A631vbnzFR4HaPaozCYmASIJjU09xzMkiIgEGeNVXI1h5/6ZNp0EBhA4A9hVERcpB7w5wRr4UW2R7QX2BDg7RA8ldehrP7quKS7Am+vrY1d3qwgS4CmwImBzFjSTpNVplZRxdaN01v3gFgKVAJ1BQZnrSrynKrhFdpaRGzTtnlV7DiheGka0VwqudA6i43Ujar0wVzN1omDOBfgEHWR9YqdYnzofgniII1FvI1aKlkG0+UeNc/JHJrokU6IhQtxqricIzkW2EJCV+9AAkxEnna1LFPJE5loSnSSsAD40PXtrCJHfxLYMXyyo+UWqSg/A3a0P2PjFlJQq72F7ijN3G47h80xf8ya0JEpzTYiQbXB4iawmL3uwyMU0604TmCmne6UynVCpI1Ch8RXcT7Rm2e620HEqAIlUZTfMnTTQ+dP0d6M9Wax8pTErieE+94R56Vjt5tjIwjxxgaQ6093HW1TlBWCO0iZJJiTOtV1+1FUyGkjkJt601e9CscnsVtlKXCAVpEhGYgZpMABJ73+mmhGUXYVJas832ps4oUTHdUZBGgE6Xp7bCnSlCe8pRCRewjQT6dK3L+AZXs9aVkDEMPFCwPxtkA5k9OIPUVbwezZw+RpCQ5h4IAAlS8P3kqPMrZXM8Sg1TlmopMaEHIyexmsTg8UkjKlaCEkqEgBYGtpiFCoxuotTpQpQbWTISvjJvlULKFbXZaEYl/FuXKFNIF9ZWEgjoUkfAVq3thsYhBDgmZIgwUHgUqFwRVZuuOP2TX9Ozy1Xs4xcHJkVHDNB8pqNG5GNFi2B/qFelYPGLwy0sYvvJUYZxERngSG1xo5A8+HIGl7RQYBRIPE1ytzXgt8TzDZ3s/xKx3loTF4mflWiwXsvQBLriif5YA+RrdYUJNwEgdBFSlwKkJInwmoucn5GT9GdwW5OEamGsx/mJV87UVwezWW4SG0CdAEAWEdOtJ/BuT3VelqWHhFlrBXfjJ5xFL8vZthRIGgAj5Vlvadjcuz1J/O42jyGZZ/7RRbG7YDaZt63NeX727afxzobZzKQngB3Qq4tzMcTXbxfjzlUnok+RIzW0dnu4ZaQ4MilISsCROVU5SY0mJjqKKbJ34xDMQrMORoDjmVJcUhc5kHKZMwU2im5LV6HTBByaZv177tP3d7VtZABW2qJjQkHUidTQzH7BYxJlO0IkzDjUH+pJMnrWPk8BPT/mtDuvsFOII7VXYosQSe84J/AIjzNRcYp0sFIzbWTTu7AYSQWX2wmLpJMJ5ZdSR43qBzYrWq8QgD+UGjLfsrw5/9Q6OhCf0oLvluWxg228rrji1qVqQAEpE6DjJrncknlmUIt4WSVva2EwwIalajxOpNC8ZtIvKzKtyHIUNZCEhJECTN+g+/SodoPEJzJ1EfOqKmLyt/yXwUi1KhDeMXAsB460qf9f2c5rsJIsTPWiuGcFBcNbTQWqwMVlqJ1GhC6aU0Hb2p1qdW0bUQBhhUpVBgkETyJEA+RryDHbfdKlBx5xRBIMqUbgkGthjdqOo7yFBIHPT0rJbZxCX21qU2lJTBC0iMxJ0PPiaK1kVqwadq9CaYvaxGifWqGb9K4t0k3M8PLkKW2L0RbXtBSvAQfSp8FiCpRzGbUMBqVg94eIop+TOK8GgTtNSR3SEx+VKQeOpAk60z+MJAlSiY61FlropiSYb3RcYL7iMUVw4koTl/CqAQsqVYAacdaPje0tIU+lhlJBCBLqs6wkwFJRPeSMx73iOFYZILbyVRBBStJN7iFIVB1EhNulenbv4pD6CspQFqUo5cuhWoqWkJ1jMpQ8alPk6rVndCNomeZfRhHnghtLxfQmGE5gQCDnB0WYUT6UEwmFWtCuy/i3ElSirvobGY6ykGQa2m6XZnAYduyG1qWZJiUoBCSmbzIb9etBsZiMMF528T2Cssk5T37xlIJE8Lm9Sf5fI1TYy4UngAO7KBsvCvn/7Z089aWHxClrKC66ziEe6VCz6U3BUnTtgLHLZYEi8yRXvEwqArt3J0ypMKPTn8aftDYj+LaKGcKpgEpKXXVJQpJSoKCgB3rRV4fsj8pSr/AEWXXVBPZG2cQWwFJBcBypiwWCJkTwiiLW0sRoVNpnkJI+Q+FZXdfbaS8pD6pdQChCgYbWBIUtI62nl51oXsWhOgtz1+kxUudwc8IMOyQewLSHB/eqJ4kqMJAEEmAAOFU3MeyB2qoDQWpIAEFQSJB8SY8Kzm1drw1kSbrN/AX8rxWcxeNcxB7JskIRdSuCQqJAP5lR8K6vw+FNd2T55v+S6vFO7QxCWEKhGYIUrkDJIHob+HOtbgdlt4ZORsABJ14mDck1nty30Mr0v2SCmOYc708yRaetFtv7QDbDzhtKFxfioEAeMmurkba+iCWfs8i2hiu0ecc/OtSv6lE0wm3pULetSqFFKkkCWW2RKWQbAVuNxXS6hbTozoSBAI90nlxFR7tbhDEsJdUspKiqAADYHKD6g1sNmbsDDIIb1JvOqoFvrXNyuEW+xaF1gHP4h7B95JLjHFKveR58qzG9O8wxDwyzkSnKJ9TXpBwGZEm82KT11HW1eVby7J7B9SRdNinwOg+nlXLanLHgssZKWJBAQYMSQkkWJ5T50xSyAdDGt48q9M2NsNpzANtOpkKGeeIUqbg8CPpXnu8Oxl4Z3s13GqVfmHA+I4119euDlnK2C3CpRnn4UqkCTzPkf3pUeqJ90GcHvalSspRAjWfnSd2oCdQBWQQvKOqvgKWYmuay/Y2De0BwIpx2rWRQ6RpVprF1g2aVzHoIGaLUM3ldztpDQ7oJKso48JjhrUTrAWIBg/OqjAW2u0gz5fuKKdZNvADpIMKoxtXBpQ5bRYzAeOo9aGvMGj19CdslhDE3prxTmTl14+tQtNLNhPKphs5Q4XnhRdsLaCZN6QNcCDyNOCdRIB9flWIVk9KV7NW3cEy6i7qm21gSTmzoCsscNTBqXZ+JawWJZxLacuHxCFNqSBdl5uCpMHTMW0rj+VdUT7VeyabbZas22hvMo3IQkC8dRWP2lvC4oOJKgEvLS4Uj8KkklJHIyTUKbOuEvs9K2oXXdl4ZtCEEoSp0xbKGyrKhJGiykmDa6b61Wx2EawDBUx2boW4ZL8FQzNpUgIV4Bc/c4bGbfW9hm8sgtylwJJFlmQoj8sz4TFCdp7zLVAJzQZE8IAHxFTnxtSVPBZTTRssT7SVqb7L+GQUgR3iYHEERGXyoJiN78Wtrsy5DcmBJMdCrUiso7tZauIE8hVVb5OpNOuOPon2NPi9tKCEthSE9mrOkgd7NHvE9dCOIrm0dpvPhC21rIWcpQCe45F0/5SO8DykcKz2Dw6lqypEk/c+FaBpacMnKFDOvKFKvlF+Q4CSeetdPFwqWZaJvladImSvsE5Aczq4zKmY6eA+NFhicmFLSVd0rCz1UYGY8zAHhWbU2UqcSsgqStSSQZBykiQeVpqZGKOUpPMV1R5031SpE3xurYY2XtPsnAo3EEEdD+8VHtja63z3zbgngB98aGF3lTlPE6mbAeQsBVmu0Sd0ystmLimFJq3RPdvZvaYhMmyTmPlp8aTq/A3ZPZ63uRs0HCNISR3W0iZ4x3v900VxGAKL8qDJ2qUJlJ0ieFpg1Bi9urJgqAAkH5j1Fcs4ZyiqnaLjyjeD1tXnu9iUuYgj8qQPMX+tE9sbyBIUltRUvVJmwB4HmdazmFwynXhFwTKgT1k08YZVIW2s2eg4SzSEjRKQB6UG3v2V22HNu8iVIPEQLjzHyophu5IGk2voPu3pUeKxdo+4q0otok3m2ePkdAaVWtppyvOJy2CjHhNvhSrj7lK+jOk1ImoU60/NU9ARJNdSqoxThWMFP4hMAnWKvYbFhQvFBHjZJ6fWkw5B9KBRMI7TQ2opuTE6etUwgCO7MaTT8RCSbz+9Q4585xk7ogX4z+I+tHv4Flxy2WzKeQq7gtjurulBIPG4FWdzNnNqzOLla02AVcCfxX41uG5jSYqb5VZlx3szeF3FdVdS0pHmTVxW5rDcFwqN4PAedrcaPJdIPeFhz0/4rBb1bzqfUUJPcn+o8/Cp/snLCGcIoj21jWAMuHSO6qcxuDyF9RNZrE4kkyoyamdVA8aouGqJB1oP7ttBf8AhrCXkzCVe44k6oPjpUO2dglOZxCSAPfbPvN//pvkr1oG28UnMkwaPYXfJ4AAkKtFxNjqPCuyMoSj1lv2K+y0AAOQojhdhqIlw9mnmdT4DWiOD2mXDlR2bZ4WCZPIGNTQ3aLroVDgKT1/XSilxxzsHyZdXj0tJyMiJ1UdVeP6UKddJ1piTanBBJAAkmpz5HMFUXMK9eOYB8xb6CrguKplgIXEzAAPjqRVvNUW6eDpUXWRCpguowJrhFdMPyHpkJ8NZRZSqiWy9sFmYSDMX8OFBW3oqUvTXT+xSI1WzTr3ucIgBI9TQ7F7bdX7yzBtAtE8bUJLlPYGY6xzNakwp0yfCJU53QCTP/N/WtbsjB9mEkXXHe6xp9aEYV5LYgf81ZG1IoySUTW28BtnFEEp+vjp8KgxeMoM7tTrVDGbZn3dRXPLmUVSCodnYM2tiszzhAkZjfwtSqgFniRNKubqP+z6B3GkaVKlYp1Jpw+lKlWRiw97iPviagRrSpVhzmLP94rx+gqdX4fOlSqb2Vlo0W5h77ngPnW8Rw8qVKuaX9MC0C9uLPZrufdPyNebL4UqVPxaYHojxGtVV0qVdCAyE1w1ylTBJRrWm3fVnSoK7wAsDcDyNKlWC9A7GtAKgAAX0FXGEgMrIEGDcWPrSpV18n8Eo7BjfD75VbTSpVwPZ6D0iynWuV2lWZJbZG5rUU3NdpVbjObl2Iqqdg/fpSpV1HPHZYzHnUi1mNTSpVDm8FuMpPqNNf8A8M+XzpUqitlWdwg7grtKlVjkP//Z"/>
          <p:cNvSpPr>
            <a:spLocks noChangeAspect="1" noChangeArrowheads="1"/>
          </p:cNvSpPr>
          <p:nvPr/>
        </p:nvSpPr>
        <p:spPr bwMode="auto">
          <a:xfrm>
            <a:off x="98425" y="-22701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84" name="AutoShape 12" descr="data:image/jpeg;base64,/9j/4AAQSkZJRgABAQAAAQABAAD/2wCEAAkGBhQSERUUEhQWFRUVGBgYGBcXGBobGhcaFRgXGBcYGhgYHCYeGBkjGhUUHy8gIycpLCwsFx4xNTAqNSYsLCkBCQoKDgwOGg8PGiwkHyQsLCkpLCwpLCwsLCwsLCwsLCwsLCwsLCwsKSwsLCwsLCksLCksLCwsLCwpKSwpLCw1LP/AABEIAMIBAwMBIgACEQEDEQH/xAAbAAABBQEBAAAAAAAAAAAAAAAFAAIDBAYBB//EAEMQAAEDAgMFBQYEAwcCBwAAAAECAxEAIQQSMQUGQVFhEyJxgZEHMqGxwfBCUtHhFGKSFSMzcoKi8UOyFiREU2OD0v/EABkBAAMBAQEAAAAAAAAAAAAAAAECAwAEBf/EACURAAICAgICAgMBAQEAAAAAAAABAhEhMQMSQVEiYQQTMoFxQv/aAAwDAQACEQMRAD8AppchJPKw86LbDwa1CRYc+Q4mhDbWZSUn3RBV1nQVqNqY8JQGWvd4nnXbl4OaqLOzFdq8kD3ECB4DU+d6LLezOLPAhJHgJFC9mJyNCPfe7qeieJoq6iFRyA+FRm7sMlSHJc61JPWqgRfjTj41BMRNk6lRS7Q86hIrgSazYbZN2vWl2551ERIpAefGh2A2yYPE8dbU9K7Gb+B4/Wq4jn9+FSZDWsKsek3/AHpw1501Jp6aahjpFNM0s9cKxwo2ESwa4TTS6JiaclyaWwDQ75U8K6U0m9dFYx0muGa5XPOsEWX41XdWOM/Op1q8fCq6m4nvEcRpQYkisUTMfpw+NUcS2FXlNrXEXq6pwR7wH+m/wqgWhc6hVx986RsQpOrseHQH1qFUDiZN71dJEiUGeNr35WtUT+AM3SocgR8KnZiqQpQ+cVCsxM1ZVhwDcEVGEpJuTwvGnP60AFZRt+tcKQRYD1qVbSCTlUTGg6VxbEaTppYigYrKjrSqdJMaf7RSpQWxmDXBKuXzqbDDOoTxNVlCAE+Zq4wIHU17T0X8mj2a5K1On3G05U+lvPjRJpWYBXMTQlwZW22RqoyrzoqlQSkeECueerM9EgpFqmpNv+aeHKgjJHMhrikdKeHhTw6KNGpFYQOGlSC/ECpSelRrSOVLQOoik01JjhTiK6L86xqEL05Ik2mrGEUoKsJv46i1Q7QI7Tik8fHiflWsOlYgydYt1pOoAEghXQCKjL6ouZH73pknhQsDYkqnh1vzroSYmP2poWeN6TbyQYve4pkBMehB8vGurV42pjriREmKiOLH5qIbJ0Hp60lRzAqq7ihFwTFPSLXAgj8R/WszWSyCYEE1AqJBki1rj609a4gCBVVeJ94gSBY3tMwYpG6FbEq0lROhiI8AaoJw4AhVxE2EX8jrUpOeEFdtRFQloc1QJ9fpUmxWyv8AwqolMgGbTe3Gmfw64ntBIm16mdUCmErMjnVNLh0PDj+gpe1AOF1YOoI8Z+dJSF3BFuMEfSuIXxUnT751G6CRZJjwoWYd/DkQeBHIT8aplBmxjy19ONWFlRHEedNbQbk/IH6UL9BI/wDV8D+lKuhA5j0NKtZsELIzKvRfZjGdwToLnwFDcOmE9TRXBPBKFATmVbpFe01gsXcM52jylnQaUE9oW1VtLa7NRSUjNbqY+laPAoyISk8bn5ViPaKqcRB/ImPjSJ1bA/BPszfZ8LSlSgoHmL+orQ7T317EpAbzlRSkDMQZUCRHpXmGzMTlWkK4caMbbxslKkqAUChSSdAptWYA8pmKKaY1I3OD37Kn+wOEPa37hcyqsJ/EI0vrRcbwp7ZDL+FWwpYOUqUCFZYBgxBjMnjxrxzereQ4lTauyyOJJlYVMjgJERBkg9aMM72PPtNIeUnOw4FBc95YylIFtdbnjApJdRrXo9LZxyi640fw5SjqD+9WlpOh16ms2xthP8Q2sEEmUEcwf3rVuKmITfiTHEVzc2JE2hzaYUOPKeNtPWatYaFADQi5n0iqo1GnPz5jhFdxzeQBV4Pz+/lUw6LjxSkEzfkPhHWRQrEuSoqVqdRTe115zea4sz41tiOV6GrM+HCuDS1ppjio/WkEqOlxS9kISAHgRT8vOmnDOASRY+NNCjyNPY2ti/hRM6+NShAGgjyqI2E5vKKd2nKsqCmdIi8+tQrcQbEifvnTi6eMU1kAKnumZsevI8KDaFvIlPJgQmYppwyiNMoN+Hyqx2h1MeQPLSmjECCT01FzS7CqBm0NjlKSpKwSADEQetx10qgvG5RAJI4wZj10rRnE90nyA8ZobjMGHNBw15VOWNAdAVzGAgg5gPCa5JURChHMgA1xYU2qAdKkWgk5SEqkTy1qdg0cdwgmy/EED1605OGXMJUpVpsTaNdRAtTeyBETcHSf1rq3CDbWNII+VqNoCKLzRmFH1j504N5YByHzP0qX+LJsoCeZ+tq4Sk8Ez986BiBT8W7P0JpVJ/Z89Okj9aVC36Ma3ZO4yFAFxw/5Rr50Wd3Ja/ApST1uKHbP9quz1oCu0CCdUkXB+o6ijuE3pwrl0PoV5ivUfc7MAnaGylNkKIkAajT9qwPtI2dAYfH/AFApJHVFx8D8K9lbfStMpUFJPEGQawPtVwmXBslRHcetFpCkq+NGLvAkoqjxZ6alZckCdOP1puMcBtxE/pUbKu7Qg3Ro0gwnD4eVQtXGBBPgZi/hTcRhkJSSlSyQREpgEGZvQxDkGRV1GHeUPdcKTpZRFr0xW0/AR3ZeP8U1JtmFe4DKokRHLnfn8a8K2W0tt5CilQhQuQRXuiVIURlOqQZ1m1Q5MyJvR1rCX7syOFPx7cNQbG09b6eNVziSBmzBJEnzOo041Wxm01LTBIIIH2anhE3JJFYKImB4/fnVhl6B3gDrE/GqiFnRJ15+v0p5xKiACQU8+V/gbfCkTJRdBJrFogApgC1r6+NPGVPeSEqFrCZ9DQRTmsc6ehRBudaPZBXIX8S6pxRkxqbzHpVVDKjpaOvHpU+G2kUReRxBvVsbVaN1Igi2nxo78jYeyj/Zquab9agebIJuDFquF+VGWwRcg3FvuKqPsCT01+ZpJAaXgapB4imZBrpHWuoAKba+PP7HpXSkqMSB14CBwAoNiUSJYMTmHkZ1PGudobyeNv1qFt1QPG4uJF4IMdb1wiZ7ptrHDxodl4ZrHk9ZnTx501aDlFwCZi1NFrpEdac6ytfdSSJ93T4+dL2Cig80VApVobyLiRpY+PxoIuUG/D7saMKxJFlAn74VUxCQSCDlngrSfpU3nKAhq3m8hiQTrMGDzqFt9KrRfoY+dTrYbJ7ycschAPWRUDuEbOho2YhxBBsBHjNcUFFPvJjkamGzQfxWOh/5pzmxwI7/AIzFbJiu3i1gRlSY4zSqX+yhwcT6Cu03yNaPNMPuu6sTAHib+lVTh3GVGCUqHIx8q3zvcRIrKbWcCj4ca64ydHpzilou7r74PtKyLdWUE8zY/pWi3u2kp7B3WowoKufdypIGvjUO5vs9GMwqn0ujOkkBAE94XAXxSD4G16H7a3V2iA6XGylowCMySkZdIv8AHjVITd3ZzyRkFIWpPvTUCUL5ijr+BSgABYMC+tA8QMsyJBBym4i+ooKQqVsSXXEiQoxMSOdXMNtzEykB9y+gClfrRXDJQnY7ziveXiG0J8EJJUfUiswy2pcQNOI4VWXxin7CvRrWsG86W4xHbZ5kJUpRQU3KVhQEKibX0Ne5bvNpbZauZLaePMA/M15FuilpSWw4QD3m3riVJWUhpaZj+9Qsm2sEcjXoGM31wjCQHC7mA0KUpkpABgaajhXPnkljwUnDqkHNpgJHduKF9pWfwntXYc/xEKROuih+tGGd4MK/AZcQFHgTBM+I1mlnxS2c04NidcjhTe161EvaTc5QtBPRQNPbbzGBBqPV+jnaZFiNqJQUhR9+QJ0JAJAnrFC1Y3GuH+7CW08CvWOg5Vc3p2GVYeFAAF1hIM6do823I/rrOjYmLZeWzh8W26tvVpSoUNDcG3EceNWhFpfZeC+IWXgMaoXxkdEptWZ28/i8O92YfK+4lc6e8pQj/b8aKubS2k17+GChzSQfkaCbT3lKnMz+FUFZQIzEd0E9Opp05p5Y8U7yNb3xxrZGZRUBw4Vs9395C+jvJym1+BzWTY8TXn7e3GgSU4YTrKlqMeVq3G7BQssvYrENNoSApDCAYBHuZyRFtQm+goy+SpoacY1k2B2crKYEwdR0tTHMMpIynxvHC5vy/SuObx4RII7bUC/Th01pN4ht8ZmX0r4e9e3DwqLg0QaXgjDWsiY+/OuIk8SAfKf1qZ/DrTaFW87cKYlkGB3jzPLnapCtCYxhSkpgEEycwvIEc64vEToY6ARTYAI8x0JjnzruHWb+h56c6FhzohXh5vaCYBNgY+VUsSwlPvAcfA0RywJnSeP186ZlClZSBBjW0HnN7c6WkbYMaCViACI66fGquLay6yOU1adwpQZ+IPOuKdOirjrSvIAew+RbUetWRiiBYoPSINPdwiT/AIZAPHlVFxI0WCDz4UbawbBeTjhHD786VVU4dMcfQ0q2fQhldu7QEwk+NZjFPVPj8Tc1RSyVCYMc67T05yNr7KtuljGto/A9DSh/mPdPiFR5E17Xi8CFIIICm1Agg6EGxmvGPZRsLtsaFE/4Ce18SCEp8Lmf9Ne5MrgZVGx5ddaXPYlJYPBt6dzHMK+VXXh7LzTdKMwSQRrIKkieooDi8VhCbILgkyCopUIi4JkR+lem+1fHt4bsfxlQdgSNDlHeF5EwfLXn5Vh1pfeKlJSDxyjKAB0HGuiMW2r8iXSDGN2hhmW22lslSLuJQXCMpVzKU963QVBhNt4VSghGDZBNpcdcA81ZkgUL29tVpRSpslSyIXmSISQSISZ7wiL240JGKJ1geAAq3PJXS8YDCzW4bHKMuHsJS7CoUCtXdSJyz32wUhWYcSedbtO6H9opQ/iX1ZEAoQhCRIQIJGY2nNN4NoryDAvXAgAXH9QjWvWN0N9mWWG2nyoFRzA/hAIAM8vd+NcEnLtg6JO4WMxfsqbTBw75mQCl1IIgm908QL9YoHjvZli25CChyORgnrCgK37u+GDMjtBY6Qb+FQ/+NsLcBSiRbLET1EmnS5Ecvc8dxmGxOFWUuJUgjjqDNxChY2q5g98XUcSfhXo72+mFKSFMqKTzUPSI61lt4sVhMUpIawoaXNym2YcBCeJ+lVgpPIO6eyBreZzEMKKgZCm85zWUEOIWgX0Mj4CrW3N7l4ZstNtJaW4FFRBzFSXktnvKInOMokcyKG4shtP8OlIGdxuQDOWFJmdSTW12ju226844tOdWckA+6ICRoP8AKKLdR72PBZqgNs7G5UtrxIBbQgZkyQbgCSqDxMmqG+uPwLgSrDBSFQpKkg5gU2IVfqqI8eVXN6NlYjKENIEKBCo1jgL6aUCY3fLbK+0SJCVGZuO7pYRFSbvI8Y9QI2B61p8HHZoNz3RbyrNtpBPSb+E3r0X/AMKjsk9gokBIgL/EIsZFWbSojKDkZ/FPpyRA0Pl50PwrjjSg40pST/KYt4cadtrDLaUQtJSoESDx5eRius7RSoXGXn160ySZDrRp9ke0t9sgOgOJ4lNiPLQ1rNnbx4XFe45kcP4VWmvK+xSbiolM8RPjp8aRwT2FS8HsmKwS0jTMOabioA4InkdJPLWOQrz3Yu/GKw4Cc4WkcF3t461sNnb64XEd11JaXz4Hz0qEuC/5NYQQ7e0Aac/2riRoNJ4/DhV44Ii7RDibEc7eGtV3MV3hCEoUD1ses6VzSi44kbZUxqoSUkEn9D60ODhEEacjRjsApRzkaG/DjF+JJEVRxuBU2dCEngrUT8qk01kNFcEHSx6VA/PH11/epyxPA+X7VGUHmFeP3atsUYlZix/3ClUJSPyn1rtaw0jzrZex1Yhcqsga9egreYTBpSjKEjLyi1UsDhwgAJEAUXw1xXar2djYQ3Lw6MNjApAhDw7NY5EmUKHSRBH808Kw29e8OJRin2y4pOR1SYBIEJNoE8RHrW1atWP9pGzHFOHFRIWEhZHBQATPnAPjXRxS2hJZow+0cepwgrUpUcyfscKmwisjZPFw/AfrVVLOYgdb+FWlYZxau4hZjSEk2HgKaEmrmxuRaiiEbGe17FyOeRUfKqjzZSSCCD1EEVoE7PxyhZt6OcKGvVVOw+5eMeJUUTEyStOqTBBk6giKi2tmwZ/CKorjFf3TR5Zh9a0LPsuxBgqW0idBJJvHSoN6d0HsIygKIWM/vJmBM68qm8tUOn8QYwuYudPlVh1yOED7mqLWGjx8anZy3EiePjzp1kRhBOKStkpUQSPd53NPwmLDaFL/AB2Qk/lB40MUpCbx986rY7Ed4wbRpwtMU70Ths1eAW3/AAriwAVgpKr3IzpIjoYrfYN7tpWg91cqHmTryNorx7Yj2d5pu8LcQkjgQVC3hWm2hvGvDYp9lspCW3XEpBGgBkCePK9Oo3xtL2Pfys9HAIACgL6HiaEb1obRhnSTdTawkc1lBCPLNF6xOL3zxCwkFZFtQADHK1OwWELpC31mOUyT66UOmDXmwRsnY63XAkWuJNzAm+k17BgGktoQk2SkBN+Q8KBYTaDTKAlACR01PUnUmuP7wi8m1bq3tmcl4Rc372I3iMO6oKHatJzJI4jUjqI9DXkbQA+/jW4xG3CsEA2gjyi9YSPhQi6bS0T5VhNllD8aGrjOLkQfH9qFrk6UU2Pslb/uxHFR0H61WyKi3osLw4ULRNQFggXE0XU3hcMf7xxTiuQgfAfU1AvevDzCcNm8VG/pQ6sb9dDtlbwPsH+7WUj8uo9DWy2d7QmnBlxTeU/nAkfqKxQ3iwx9/BqHUOKHzBqQbTwC/wD3mj1yrH0NZwk1TVoHT0z1phIcQCw4kpMGJF7zrxPjVTG7LWoKlKpvcmZOs8tK86weHUnvYPEpPHKDlPmlWtaTZ2/7rasmLbM/mSOGl0nz0PGubk4U8ZQ1PySrBbiFXI0B06HypqcTrI845cjwo0yzhcUAWVjN4380kTQ7HbDdbvBIHEXHw+tccuOUBaIAFcB8KVQIwzpEhE0qmLSB7YEVaZqk1V1qvROwtpFXMMlKu6sApJuFCQfGaqN6VaY+FYAWY3eZ1S22AOSQKsLSEjppH09aE4neV1mQWO0SLShQzG3FBj4GoBvSVJzDDYieALcSeUzAqUm0TULYRexQIIMRwtPzqlskBOIeQoghWV1IPAL7q4jkpA/qFBcSvFBtTqlLQUpKljK0UiASQMxmOE9Kx+D2liFrzdobzK80ZErIvb3UTlt0pIxbTyVcT2QYBKvwzF5B51U2hhWFpU2oJuO8CSbGhuxE44Zm3HWSUfynMQR3VGIHA+lSr2e8ontXcw/KhASDPPNmmt3rIi47dXg8xxu7fZYhxtUlABy3gwod06cDqOMdaz2IdSw4pBBVxzAgG40uDpXre8e7RcbBaUrtEHulRJkfiBgXFY/ZTWHeg4ggDMpJjWUgEzawg8eIIq3HyKSLdbVgfZOHS+2pSoSsyEngmCL+dx51RxGwnSpUZSEJUokGB3bkX40U27isKziHG2FnsZGW8kSkTJ4wZ8oqDa+J/wDL65SchTBusGZPhl+dVbVUKkQblMZtoYUf/Kn4X+lVt4sTmxmJVOrzn/caK+zFAO1MPP4SpX9KT+tZ3Fu5nXDzWs+qiapdcf8Aon/v/CZjGkHSY51dTtNZ4xQsaVawyZrnc2VSRec2gswMxp6XlK94mo22bU8L4UjY6LrDoAPgflQkMkRIIHXnVzDu+8eQJ9BVRvFF3U3IEDkEkx86eGCHOngY6oREwa2Wx3YwKks3WlBgcZj561m8Ju7iHpyNOKFtEmDyuaPq3axeCY/iCgoCVQtOYEwSMq4BMawRz8atOcUti8UWYnEOkmVE/WrWwkS5PIGPE0ff2UxjBnaKUO3lJMJJ5j8prW+zDdjK3ikYlod9TacqxqEJUrMmL37Qd4cq0prq2zThSpGWDkHKbg38fKkvDIXJKU+EDQeFbTa/s2V3lYZWcD/pqPeHQK4jxisNi1djmS4MjgJ7psoQJgDjapxlZBReiF3YqdUEoPwqzh9rvsjK6A631vbnzFR4HaPaozCYmASIJjU09xzMkiIgEGeNVXI1h5/6ZNp0EBhA4A9hVERcpB7w5wRr4UW2R7QX2BDg7RA8ldehrP7quKS7Am+vrY1d3qwgS4CmwImBzFjSTpNVplZRxdaN01v3gFgKVAJ1BQZnrSrynKrhFdpaRGzTtnlV7DiheGka0VwqudA6i43Ujar0wVzN1omDOBfgEHWR9YqdYnzofgniII1FvI1aKlkG0+UeNc/JHJrokU6IhQtxqricIzkW2EJCV+9AAkxEnna1LFPJE5loSnSSsAD40PXtrCJHfxLYMXyyo+UWqSg/A3a0P2PjFlJQq72F7ijN3G47h80xf8ya0JEpzTYiQbXB4iawmL3uwyMU0604TmCmne6UynVCpI1Ch8RXcT7Rm2e620HEqAIlUZTfMnTTQ+dP0d6M9Wax8pTErieE+94R56Vjt5tjIwjxxgaQ6093HW1TlBWCO0iZJJiTOtV1+1FUyGkjkJt601e9CscnsVtlKXCAVpEhGYgZpMABJ73+mmhGUXYVJas832ps4oUTHdUZBGgE6Xp7bCnSlCe8pRCRewjQT6dK3L+AZXs9aVkDEMPFCwPxtkA5k9OIPUVbwezZw+RpCQ5h4IAAlS8P3kqPMrZXM8Sg1TlmopMaEHIyexmsTg8UkjKlaCEkqEgBYGtpiFCoxuotTpQpQbWTISvjJvlULKFbXZaEYl/FuXKFNIF9ZWEgjoUkfAVq3thsYhBDgmZIgwUHgUqFwRVZuuOP2TX9Ozy1Xs4xcHJkVHDNB8pqNG5GNFi2B/qFelYPGLwy0sYvvJUYZxERngSG1xo5A8+HIGl7RQYBRIPE1ytzXgt8TzDZ3s/xKx3loTF4mflWiwXsvQBLriif5YA+RrdYUJNwEgdBFSlwKkJInwmoucn5GT9GdwW5OEamGsx/mJV87UVwezWW4SG0CdAEAWEdOtJ/BuT3VelqWHhFlrBXfjJ5xFL8vZthRIGgAj5Vlvadjcuz1J/O42jyGZZ/7RRbG7YDaZt63NeX727afxzobZzKQngB3Qq4tzMcTXbxfjzlUnok+RIzW0dnu4ZaQ4MilISsCROVU5SY0mJjqKKbJ34xDMQrMORoDjmVJcUhc5kHKZMwU2im5LV6HTBByaZv177tP3d7VtZABW2qJjQkHUidTQzH7BYxJlO0IkzDjUH+pJMnrWPk8BPT/mtDuvsFOII7VXYosQSe84J/AIjzNRcYp0sFIzbWTTu7AYSQWX2wmLpJMJ5ZdSR43qBzYrWq8QgD+UGjLfsrw5/9Q6OhCf0oLvluWxg228rrji1qVqQAEpE6DjJrncknlmUIt4WSVva2EwwIalajxOpNC8ZtIvKzKtyHIUNZCEhJECTN+g+/SodoPEJzJ1EfOqKmLyt/yXwUi1KhDeMXAsB460qf9f2c5rsJIsTPWiuGcFBcNbTQWqwMVlqJ1GhC6aU0Hb2p1qdW0bUQBhhUpVBgkETyJEA+RryDHbfdKlBx5xRBIMqUbgkGthjdqOo7yFBIHPT0rJbZxCX21qU2lJTBC0iMxJ0PPiaK1kVqwadq9CaYvaxGifWqGb9K4t0k3M8PLkKW2L0RbXtBSvAQfSp8FiCpRzGbUMBqVg94eIop+TOK8GgTtNSR3SEx+VKQeOpAk60z+MJAlSiY61FlropiSYb3RcYL7iMUVw4koTl/CqAQsqVYAacdaPje0tIU+lhlJBCBLqs6wkwFJRPeSMx73iOFYZILbyVRBBStJN7iFIVB1EhNulenbv4pD6CspQFqUo5cuhWoqWkJ1jMpQ8alPk6rVndCNomeZfRhHnghtLxfQmGE5gQCDnB0WYUT6UEwmFWtCuy/i3ElSirvobGY6ykGQa2m6XZnAYduyG1qWZJiUoBCSmbzIb9etBsZiMMF528T2Cssk5T37xlIJE8Lm9Sf5fI1TYy4UngAO7KBsvCvn/7Z089aWHxClrKC66ziEe6VCz6U3BUnTtgLHLZYEi8yRXvEwqArt3J0ypMKPTn8aftDYj+LaKGcKpgEpKXXVJQpJSoKCgB3rRV4fsj8pSr/AEWXXVBPZG2cQWwFJBcBypiwWCJkTwiiLW0sRoVNpnkJI+Q+FZXdfbaS8pD6pdQChCgYbWBIUtI62nl51oXsWhOgtz1+kxUudwc8IMOyQewLSHB/eqJ4kqMJAEEmAAOFU3MeyB2qoDQWpIAEFQSJB8SY8Kzm1drw1kSbrN/AX8rxWcxeNcxB7JskIRdSuCQqJAP5lR8K6vw+FNd2T55v+S6vFO7QxCWEKhGYIUrkDJIHob+HOtbgdlt4ZORsABJ14mDck1nty30Mr0v2SCmOYc708yRaetFtv7QDbDzhtKFxfioEAeMmurkba+iCWfs8i2hiu0ecc/OtSv6lE0wm3pULetSqFFKkkCWW2RKWQbAVuNxXS6hbTozoSBAI90nlxFR7tbhDEsJdUspKiqAADYHKD6g1sNmbsDDIIb1JvOqoFvrXNyuEW+xaF1gHP4h7B95JLjHFKveR58qzG9O8wxDwyzkSnKJ9TXpBwGZEm82KT11HW1eVby7J7B9SRdNinwOg+nlXLanLHgssZKWJBAQYMSQkkWJ5T50xSyAdDGt48q9M2NsNpzANtOpkKGeeIUqbg8CPpXnu8Oxl4Z3s13GqVfmHA+I4119euDlnK2C3CpRnn4UqkCTzPkf3pUeqJ90GcHvalSspRAjWfnSd2oCdQBWQQvKOqvgKWYmuay/Y2De0BwIpx2rWRQ6RpVprF1g2aVzHoIGaLUM3ldztpDQ7oJKso48JjhrUTrAWIBg/OqjAW2u0gz5fuKKdZNvADpIMKoxtXBpQ5bRYzAeOo9aGvMGj19CdslhDE3prxTmTl14+tQtNLNhPKphs5Q4XnhRdsLaCZN6QNcCDyNOCdRIB9flWIVk9KV7NW3cEy6i7qm21gSTmzoCsscNTBqXZ+JawWJZxLacuHxCFNqSBdl5uCpMHTMW0rj+VdUT7VeyabbZas22hvMo3IQkC8dRWP2lvC4oOJKgEvLS4Uj8KkklJHIyTUKbOuEvs9K2oXXdl4ZtCEEoSp0xbKGyrKhJGiykmDa6b61Wx2EawDBUx2boW4ZL8FQzNpUgIV4Bc/c4bGbfW9hm8sgtylwJJFlmQoj8sz4TFCdp7zLVAJzQZE8IAHxFTnxtSVPBZTTRssT7SVqb7L+GQUgR3iYHEERGXyoJiN78Wtrsy5DcmBJMdCrUiso7tZauIE8hVVb5OpNOuOPon2NPi9tKCEthSE9mrOkgd7NHvE9dCOIrm0dpvPhC21rIWcpQCe45F0/5SO8DykcKz2Dw6lqypEk/c+FaBpacMnKFDOvKFKvlF+Q4CSeetdPFwqWZaJvladImSvsE5Aczq4zKmY6eA+NFhicmFLSVd0rCz1UYGY8zAHhWbU2UqcSsgqStSSQZBykiQeVpqZGKOUpPMV1R5031SpE3xurYY2XtPsnAo3EEEdD+8VHtja63z3zbgngB98aGF3lTlPE6mbAeQsBVmu0Sd0ystmLimFJq3RPdvZvaYhMmyTmPlp8aTq/A3ZPZ63uRs0HCNISR3W0iZ4x3v900VxGAKL8qDJ2qUJlJ0ieFpg1Bi9urJgqAAkH5j1Fcs4ZyiqnaLjyjeD1tXnu9iUuYgj8qQPMX+tE9sbyBIUltRUvVJmwB4HmdazmFwynXhFwTKgT1k08YZVIW2s2eg4SzSEjRKQB6UG3v2V22HNu8iVIPEQLjzHyophu5IGk2voPu3pUeKxdo+4q0otok3m2ePkdAaVWtppyvOJy2CjHhNvhSrj7lK+jOk1ImoU60/NU9ARJNdSqoxThWMFP4hMAnWKvYbFhQvFBHjZJ6fWkw5B9KBRMI7TQ2opuTE6etUwgCO7MaTT8RCSbz+9Q4585xk7ogX4z+I+tHv4Flxy2WzKeQq7gtjurulBIPG4FWdzNnNqzOLla02AVcCfxX41uG5jSYqb5VZlx3szeF3FdVdS0pHmTVxW5rDcFwqN4PAedrcaPJdIPeFhz0/4rBb1bzqfUUJPcn+o8/Cp/snLCGcIoj21jWAMuHSO6qcxuDyF9RNZrE4kkyoyamdVA8aouGqJB1oP7ttBf8AhrCXkzCVe44k6oPjpUO2dglOZxCSAPfbPvN//pvkr1oG28UnMkwaPYXfJ4AAkKtFxNjqPCuyMoSj1lv2K+y0AAOQojhdhqIlw9mnmdT4DWiOD2mXDlR2bZ4WCZPIGNTQ3aLroVDgKT1/XSilxxzsHyZdXj0tJyMiJ1UdVeP6UKddJ1piTanBBJAAkmpz5HMFUXMK9eOYB8xb6CrguKplgIXEzAAPjqRVvNUW6eDpUXWRCpguowJrhFdMPyHpkJ8NZRZSqiWy9sFmYSDMX8OFBW3oqUvTXT+xSI1WzTr3ucIgBI9TQ7F7bdX7yzBtAtE8bUJLlPYGY6xzNakwp0yfCJU53QCTP/N/WtbsjB9mEkXXHe6xp9aEYV5LYgf81ZG1IoySUTW28BtnFEEp+vjp8KgxeMoM7tTrVDGbZn3dRXPLmUVSCodnYM2tiszzhAkZjfwtSqgFniRNKubqP+z6B3GkaVKlYp1Jpw+lKlWRiw97iPviagRrSpVhzmLP94rx+gqdX4fOlSqb2Vlo0W5h77ngPnW8Rw8qVKuaX9MC0C9uLPZrufdPyNebL4UqVPxaYHojxGtVV0qVdCAyE1w1ylTBJRrWm3fVnSoK7wAsDcDyNKlWC9A7GtAKgAAX0FXGEgMrIEGDcWPrSpV18n8Eo7BjfD75VbTSpVwPZ6D0iynWuV2lWZJbZG5rUU3NdpVbjObl2Iqqdg/fpSpV1HPHZYzHnUi1mNTSpVDm8FuMpPqNNf8A8M+XzpUqitlWdwg7grtKlVjkP//Z"/>
          <p:cNvSpPr>
            <a:spLocks noChangeAspect="1" noChangeArrowheads="1"/>
          </p:cNvSpPr>
          <p:nvPr/>
        </p:nvSpPr>
        <p:spPr bwMode="auto">
          <a:xfrm>
            <a:off x="98425" y="-22701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5" name="Picture 13" descr="C:\Users\itadmin\Desktop\untitl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259357"/>
            <a:ext cx="3168352" cy="237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779912" y="4725144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haroni" pitchFamily="2" charset="-79"/>
                <a:cs typeface="Aharoni" pitchFamily="2" charset="-79"/>
              </a:rPr>
              <a:t>BARCOS</a:t>
            </a:r>
            <a:endParaRPr lang="th-TH" dirty="0">
              <a:latin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3284984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haroni" pitchFamily="2" charset="-79"/>
                <a:cs typeface="Aharoni" pitchFamily="2" charset="-79"/>
              </a:rPr>
              <a:t>“FORKLIFT”</a:t>
            </a:r>
            <a:endParaRPr lang="th-TH" dirty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80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COMPARATIVA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รูปภาพ 6" descr="MTM-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1916832"/>
          <a:ext cx="8784976" cy="397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1"/>
                <a:gridCol w="2016224"/>
                <a:gridCol w="1872208"/>
                <a:gridCol w="2016223"/>
              </a:tblGrid>
              <a:tr h="584738"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Aharoni" pitchFamily="2" charset="-79"/>
                          <a:cs typeface="Aharoni" pitchFamily="2" charset="-79"/>
                        </a:rPr>
                        <a:t>COMPUESTO</a:t>
                      </a:r>
                      <a:endParaRPr lang="th-TH" sz="2400" dirty="0">
                        <a:latin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Aharoni" pitchFamily="2" charset="-79"/>
                          <a:cs typeface="Aharoni" pitchFamily="2" charset="-79"/>
                        </a:rPr>
                        <a:t>ALUMINIO</a:t>
                      </a:r>
                      <a:endParaRPr lang="th-TH" sz="2400" dirty="0">
                        <a:latin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Aharoni" pitchFamily="2" charset="-79"/>
                          <a:cs typeface="Aharoni" pitchFamily="2" charset="-79"/>
                        </a:rPr>
                        <a:t>ACERO</a:t>
                      </a:r>
                      <a:endParaRPr lang="th-TH" sz="2400" dirty="0">
                        <a:latin typeface="Aharoni" pitchFamily="2" charset="-79"/>
                      </a:endParaRPr>
                    </a:p>
                  </a:txBody>
                  <a:tcPr/>
                </a:tc>
              </a:tr>
              <a:tr h="584738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haroni" pitchFamily="2" charset="-79"/>
                          <a:cs typeface="Aharoni" pitchFamily="2" charset="-79"/>
                        </a:rPr>
                        <a:t>PESO</a:t>
                      </a:r>
                      <a:endParaRPr lang="th-TH" sz="2400" dirty="0">
                        <a:latin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LIGERO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LIGERO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PESADO</a:t>
                      </a:r>
                      <a:endParaRPr lang="th-TH" b="0" dirty="0"/>
                    </a:p>
                  </a:txBody>
                  <a:tcPr/>
                </a:tc>
              </a:tr>
              <a:tr h="584738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haroni" pitchFamily="2" charset="-79"/>
                          <a:cs typeface="Aharoni" pitchFamily="2" charset="-79"/>
                        </a:rPr>
                        <a:t>CORROSION</a:t>
                      </a:r>
                      <a:endParaRPr lang="th-TH" sz="2400" dirty="0">
                        <a:latin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RESISTENTE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RESISTENTE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r>
                        <a:rPr lang="es-ES" baseline="0" dirty="0" smtClean="0"/>
                        <a:t> RESISTENTE</a:t>
                      </a:r>
                      <a:endParaRPr lang="th-TH" dirty="0"/>
                    </a:p>
                  </a:txBody>
                  <a:tcPr/>
                </a:tc>
              </a:tr>
              <a:tr h="1052528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haroni" pitchFamily="2" charset="-79"/>
                          <a:cs typeface="Aharoni" pitchFamily="2" charset="-79"/>
                        </a:rPr>
                        <a:t>CONDUCTIVIDAD TERMICA</a:t>
                      </a:r>
                      <a:endParaRPr lang="th-TH" sz="2400" dirty="0">
                        <a:latin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MALO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BUENO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BUENO</a:t>
                      </a:r>
                      <a:endParaRPr lang="th-TH" dirty="0"/>
                    </a:p>
                  </a:txBody>
                  <a:tcPr/>
                </a:tc>
              </a:tr>
              <a:tr h="584738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haroni" pitchFamily="2" charset="-79"/>
                          <a:cs typeface="Aharoni" pitchFamily="2" charset="-79"/>
                        </a:rPr>
                        <a:t>SOLDADURAS</a:t>
                      </a:r>
                      <a:endParaRPr lang="th-TH" sz="2400" dirty="0">
                        <a:latin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NO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</a:t>
                      </a:r>
                      <a:endParaRPr lang="th-TH" dirty="0"/>
                    </a:p>
                  </a:txBody>
                  <a:tcPr/>
                </a:tc>
              </a:tr>
              <a:tr h="584738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Aharoni" pitchFamily="2" charset="-79"/>
                          <a:cs typeface="Aharoni" pitchFamily="2" charset="-79"/>
                        </a:rPr>
                        <a:t>PRECIO</a:t>
                      </a:r>
                      <a:endParaRPr lang="th-TH" sz="2400" dirty="0">
                        <a:latin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ALTO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MEDIO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BAJO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6021288"/>
            <a:ext cx="709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… el cilindro de Aluminio es una solución</a:t>
            </a:r>
            <a:endParaRPr lang="th-TH" b="1" dirty="0">
              <a:latin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haroni" pitchFamily="2" charset="-79"/>
                <a:cs typeface="Aharoni" pitchFamily="2" charset="-79"/>
              </a:rPr>
              <a:t>Para la adquisición de una garrafa para </a:t>
            </a:r>
            <a:r>
              <a:rPr lang="es-ES" b="1" dirty="0" err="1" smtClean="0">
                <a:latin typeface="Aharoni" pitchFamily="2" charset="-79"/>
                <a:cs typeface="Aharoni" pitchFamily="2" charset="-79"/>
              </a:rPr>
              <a:t>Gas.L.P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…</a:t>
            </a:r>
            <a:endParaRPr lang="th-TH" b="1" dirty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 err="1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</a:t>
            </a:r>
            <a:r>
              <a:rPr lang="en-US" sz="40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n-US" sz="40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76200" cmpd="tri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รูปภาพ 6" descr="MTM-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9824" y="0"/>
            <a:ext cx="1584176" cy="876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36912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/>
          </a:p>
          <a:p>
            <a:r>
              <a:rPr lang="es-ES" sz="2400" dirty="0" smtClean="0"/>
              <a:t>- </a:t>
            </a:r>
            <a:r>
              <a:rPr lang="es-ES" b="1" dirty="0" smtClean="0">
                <a:latin typeface="Aharoni" pitchFamily="2" charset="-79"/>
                <a:cs typeface="Aharoni" pitchFamily="2" charset="-79"/>
              </a:rPr>
              <a:t>Cubre las deficiencias del cilindro de Acero</a:t>
            </a:r>
          </a:p>
          <a:p>
            <a:endParaRPr lang="es-E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es-ES" b="1" dirty="0" smtClean="0">
                <a:latin typeface="Aharoni" pitchFamily="2" charset="-79"/>
                <a:cs typeface="Aharoni" pitchFamily="2" charset="-79"/>
              </a:rPr>
              <a:t> Brinda la fortaleza de una estructura metálica</a:t>
            </a:r>
          </a:p>
          <a:p>
            <a:pPr>
              <a:buFontTx/>
              <a:buChar char="-"/>
            </a:pPr>
            <a:endParaRPr lang="es-E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es-ES" b="1" dirty="0" smtClean="0">
                <a:latin typeface="Aharoni" pitchFamily="2" charset="-79"/>
                <a:cs typeface="Aharoni" pitchFamily="2" charset="-79"/>
              </a:rPr>
              <a:t> Es amigable con el medio ambiente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904" y="1916832"/>
            <a:ext cx="906209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slope"/>
              <a:bevelB w="38100" h="38100" prst="slop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s-ES" b="1" u="sng" dirty="0" smtClean="0">
                <a:solidFill>
                  <a:schemeClr val="bg2">
                    <a:lumMod val="50000"/>
                  </a:schemeClr>
                </a:solidFill>
              </a:rPr>
              <a:t>EL CILINDRO DE ALUMINIO SIN COSTURAS… </a:t>
            </a:r>
            <a:endParaRPr lang="th-TH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76200" cmpd="tri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1560" y="573325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MUCHAS   GRACIAS</a:t>
            </a:r>
            <a:endParaRPr lang="en-US" sz="54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516216" y="1052736"/>
            <a:ext cx="2448272" cy="107721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Baskerville Old Face" pitchFamily="18" charset="0"/>
              </a:rPr>
              <a:t>Oficinas Centrales</a:t>
            </a:r>
          </a:p>
          <a:p>
            <a:pPr algn="ctr"/>
            <a:r>
              <a:rPr lang="es-ES" sz="2000" dirty="0" smtClean="0">
                <a:latin typeface="Cooper Black" pitchFamily="18" charset="0"/>
              </a:rPr>
              <a:t>PLANTA 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Samutprakarn</a:t>
            </a:r>
            <a:r>
              <a:rPr lang="es-ES" sz="2000" dirty="0" smtClean="0">
                <a:latin typeface="Cooper Black" pitchFamily="18" charset="0"/>
              </a:rPr>
              <a:t>   </a:t>
            </a:r>
            <a:endParaRPr lang="th-TH" sz="2000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711" y="3140967"/>
            <a:ext cx="4210289" cy="37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รูปภาพ 6" descr="MTM-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3212976"/>
            <a:ext cx="1475656" cy="816512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8436535">
            <a:off x="5609873" y="3090292"/>
            <a:ext cx="2521407" cy="962398"/>
          </a:xfrm>
          <a:custGeom>
            <a:avLst/>
            <a:gdLst>
              <a:gd name="connsiteX0" fmla="*/ 3048000 w 3048000"/>
              <a:gd name="connsiteY0" fmla="*/ 0 h 1492552"/>
              <a:gd name="connsiteX1" fmla="*/ 1465943 w 3048000"/>
              <a:gd name="connsiteY1" fmla="*/ 1248228 h 1492552"/>
              <a:gd name="connsiteX2" fmla="*/ 159657 w 3048000"/>
              <a:gd name="connsiteY2" fmla="*/ 1465942 h 1492552"/>
              <a:gd name="connsiteX3" fmla="*/ 159657 w 3048000"/>
              <a:gd name="connsiteY3" fmla="*/ 1465942 h 1492552"/>
              <a:gd name="connsiteX4" fmla="*/ 0 w 3048000"/>
              <a:gd name="connsiteY4" fmla="*/ 1465942 h 14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492552">
                <a:moveTo>
                  <a:pt x="3048000" y="0"/>
                </a:moveTo>
                <a:cubicBezTo>
                  <a:pt x="2497666" y="501952"/>
                  <a:pt x="1947333" y="1003904"/>
                  <a:pt x="1465943" y="1248228"/>
                </a:cubicBezTo>
                <a:cubicBezTo>
                  <a:pt x="984553" y="1492552"/>
                  <a:pt x="159657" y="1465942"/>
                  <a:pt x="159657" y="1465942"/>
                </a:cubicBezTo>
                <a:lnTo>
                  <a:pt x="159657" y="1465942"/>
                </a:lnTo>
                <a:lnTo>
                  <a:pt x="0" y="1465942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2843808" y="3861048"/>
            <a:ext cx="1619672" cy="892552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  </a:t>
            </a:r>
            <a:r>
              <a:rPr lang="es-ES" sz="2000" dirty="0" smtClean="0">
                <a:latin typeface="Cooper Black" pitchFamily="18" charset="0"/>
                <a:cs typeface="Aharoni" pitchFamily="2" charset="-79"/>
              </a:rPr>
              <a:t>PLANTA  </a:t>
            </a:r>
          </a:p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BANG PLA   </a:t>
            </a:r>
            <a:endParaRPr lang="th-TH" sz="2000" dirty="0">
              <a:latin typeface="Aharoni" pitchFamily="2" charset="-79"/>
            </a:endParaRPr>
          </a:p>
        </p:txBody>
      </p:sp>
      <p:sp>
        <p:nvSpPr>
          <p:cNvPr id="24" name="Freeform 23"/>
          <p:cNvSpPr/>
          <p:nvPr/>
        </p:nvSpPr>
        <p:spPr>
          <a:xfrm rot="962541">
            <a:off x="4501151" y="4513193"/>
            <a:ext cx="2013905" cy="292187"/>
          </a:xfrm>
          <a:custGeom>
            <a:avLst/>
            <a:gdLst>
              <a:gd name="connsiteX0" fmla="*/ 3048000 w 3048000"/>
              <a:gd name="connsiteY0" fmla="*/ 0 h 1492552"/>
              <a:gd name="connsiteX1" fmla="*/ 1465943 w 3048000"/>
              <a:gd name="connsiteY1" fmla="*/ 1248228 h 1492552"/>
              <a:gd name="connsiteX2" fmla="*/ 159657 w 3048000"/>
              <a:gd name="connsiteY2" fmla="*/ 1465942 h 1492552"/>
              <a:gd name="connsiteX3" fmla="*/ 159657 w 3048000"/>
              <a:gd name="connsiteY3" fmla="*/ 1465942 h 1492552"/>
              <a:gd name="connsiteX4" fmla="*/ 0 w 3048000"/>
              <a:gd name="connsiteY4" fmla="*/ 1465942 h 14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492552">
                <a:moveTo>
                  <a:pt x="3048000" y="0"/>
                </a:moveTo>
                <a:cubicBezTo>
                  <a:pt x="2497666" y="501952"/>
                  <a:pt x="1947333" y="1003904"/>
                  <a:pt x="1465943" y="1248228"/>
                </a:cubicBezTo>
                <a:cubicBezTo>
                  <a:pt x="984553" y="1492552"/>
                  <a:pt x="159657" y="1465942"/>
                  <a:pt x="159657" y="1465942"/>
                </a:cubicBezTo>
                <a:lnTo>
                  <a:pt x="159657" y="1465942"/>
                </a:lnTo>
                <a:lnTo>
                  <a:pt x="0" y="1465942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>
            <a:off x="1115616" y="4725144"/>
            <a:ext cx="1656184" cy="892552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 </a:t>
            </a:r>
            <a:r>
              <a:rPr lang="es-ES" sz="2000" dirty="0" smtClean="0">
                <a:latin typeface="Cooper Black" pitchFamily="18" charset="0"/>
                <a:cs typeface="Aharoni" pitchFamily="2" charset="-79"/>
              </a:rPr>
              <a:t>PLANTA  </a:t>
            </a:r>
          </a:p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BANG PUU   </a:t>
            </a:r>
            <a:endParaRPr lang="th-TH" sz="2000" dirty="0">
              <a:latin typeface="Aharoni" pitchFamily="2" charset="-79"/>
            </a:endParaRPr>
          </a:p>
        </p:txBody>
      </p:sp>
      <p:sp>
        <p:nvSpPr>
          <p:cNvPr id="27" name="Freeform 26"/>
          <p:cNvSpPr/>
          <p:nvPr/>
        </p:nvSpPr>
        <p:spPr>
          <a:xfrm rot="462645">
            <a:off x="2883914" y="4634083"/>
            <a:ext cx="3448180" cy="830195"/>
          </a:xfrm>
          <a:custGeom>
            <a:avLst/>
            <a:gdLst>
              <a:gd name="connsiteX0" fmla="*/ 3048000 w 3048000"/>
              <a:gd name="connsiteY0" fmla="*/ 0 h 1492552"/>
              <a:gd name="connsiteX1" fmla="*/ 1465943 w 3048000"/>
              <a:gd name="connsiteY1" fmla="*/ 1248228 h 1492552"/>
              <a:gd name="connsiteX2" fmla="*/ 159657 w 3048000"/>
              <a:gd name="connsiteY2" fmla="*/ 1465942 h 1492552"/>
              <a:gd name="connsiteX3" fmla="*/ 159657 w 3048000"/>
              <a:gd name="connsiteY3" fmla="*/ 1465942 h 1492552"/>
              <a:gd name="connsiteX4" fmla="*/ 0 w 3048000"/>
              <a:gd name="connsiteY4" fmla="*/ 1465942 h 14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492552">
                <a:moveTo>
                  <a:pt x="3048000" y="0"/>
                </a:moveTo>
                <a:cubicBezTo>
                  <a:pt x="2497666" y="501952"/>
                  <a:pt x="1947333" y="1003904"/>
                  <a:pt x="1465943" y="1248228"/>
                </a:cubicBezTo>
                <a:cubicBezTo>
                  <a:pt x="984553" y="1492552"/>
                  <a:pt x="159657" y="1465942"/>
                  <a:pt x="159657" y="1465942"/>
                </a:cubicBezTo>
                <a:lnTo>
                  <a:pt x="159657" y="1465942"/>
                </a:lnTo>
                <a:lnTo>
                  <a:pt x="0" y="1465942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179512" y="5733256"/>
            <a:ext cx="1691680" cy="892552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  </a:t>
            </a:r>
            <a:r>
              <a:rPr lang="es-ES" sz="2000" dirty="0" smtClean="0">
                <a:latin typeface="Cooper Black" pitchFamily="18" charset="0"/>
                <a:cs typeface="Aharoni" pitchFamily="2" charset="-79"/>
              </a:rPr>
              <a:t>PLANTA  </a:t>
            </a:r>
          </a:p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    SURAT   </a:t>
            </a:r>
            <a:endParaRPr lang="th-TH" sz="2000" dirty="0">
              <a:latin typeface="Aharoni" pitchFamily="2" charset="-79"/>
            </a:endParaRPr>
          </a:p>
        </p:txBody>
      </p:sp>
      <p:sp>
        <p:nvSpPr>
          <p:cNvPr id="29" name="Freeform 28"/>
          <p:cNvSpPr/>
          <p:nvPr/>
        </p:nvSpPr>
        <p:spPr>
          <a:xfrm rot="462645">
            <a:off x="1888393" y="5599369"/>
            <a:ext cx="4071070" cy="1059863"/>
          </a:xfrm>
          <a:custGeom>
            <a:avLst/>
            <a:gdLst>
              <a:gd name="connsiteX0" fmla="*/ 3048000 w 3048000"/>
              <a:gd name="connsiteY0" fmla="*/ 0 h 1492552"/>
              <a:gd name="connsiteX1" fmla="*/ 1465943 w 3048000"/>
              <a:gd name="connsiteY1" fmla="*/ 1248228 h 1492552"/>
              <a:gd name="connsiteX2" fmla="*/ 159657 w 3048000"/>
              <a:gd name="connsiteY2" fmla="*/ 1465942 h 1492552"/>
              <a:gd name="connsiteX3" fmla="*/ 159657 w 3048000"/>
              <a:gd name="connsiteY3" fmla="*/ 1465942 h 1492552"/>
              <a:gd name="connsiteX4" fmla="*/ 0 w 3048000"/>
              <a:gd name="connsiteY4" fmla="*/ 1465942 h 14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492552">
                <a:moveTo>
                  <a:pt x="3048000" y="0"/>
                </a:moveTo>
                <a:cubicBezTo>
                  <a:pt x="2497666" y="501952"/>
                  <a:pt x="1947333" y="1003904"/>
                  <a:pt x="1465943" y="1248228"/>
                </a:cubicBezTo>
                <a:cubicBezTo>
                  <a:pt x="984553" y="1492552"/>
                  <a:pt x="159657" y="1465942"/>
                  <a:pt x="159657" y="1465942"/>
                </a:cubicBezTo>
                <a:lnTo>
                  <a:pt x="159657" y="1465942"/>
                </a:lnTo>
                <a:lnTo>
                  <a:pt x="0" y="1465942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6012160" y="580526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6372200" y="472514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C:\Users\it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239"/>
            <a:ext cx="6516215" cy="345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CILINDROS DE ACERO SOLDADO – GAS L.P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72" y="1340768"/>
            <a:ext cx="3744416" cy="4032448"/>
          </a:xfrm>
          <a:noFill/>
          <a:ln>
            <a:noFill/>
          </a:ln>
        </p:spPr>
        <p:txBody>
          <a:bodyPr/>
          <a:lstStyle/>
          <a:p>
            <a:pPr algn="ctr"/>
            <a:endParaRPr lang="es-ES" sz="2800" dirty="0" smtClean="0">
              <a:latin typeface="Arno Pro Smbd" pitchFamily="18" charset="0"/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PARA USO DOMÉSTICO</a:t>
            </a:r>
          </a:p>
          <a:p>
            <a:pPr algn="ctr"/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th-TH" sz="2800" dirty="0"/>
          </a:p>
        </p:txBody>
      </p:sp>
      <p:pic>
        <p:nvPicPr>
          <p:cNvPr id="10" name="รูปภาพ 6" descr="MTM-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0965" cy="504056"/>
          </a:xfrm>
          <a:prstGeom prst="rect">
            <a:avLst/>
          </a:prstGeom>
        </p:spPr>
      </p:pic>
      <p:pic>
        <p:nvPicPr>
          <p:cNvPr id="8" name="Picture 2" descr="C:\Users\itadmin\Desktop\logo_blue_trans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3366"/>
              </a:clrFrom>
              <a:clrTo>
                <a:srgbClr val="0033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988840"/>
            <a:ext cx="1443325" cy="1368152"/>
          </a:xfrm>
          <a:prstGeom prst="rect">
            <a:avLst/>
          </a:prstGeom>
          <a:noFill/>
        </p:spPr>
      </p:pic>
      <p:pic>
        <p:nvPicPr>
          <p:cNvPr id="16" name="Picture 4" descr="C:\Users\itadmin\Desktop\she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564904"/>
            <a:ext cx="1083940" cy="1012628"/>
          </a:xfrm>
          <a:prstGeom prst="rect">
            <a:avLst/>
          </a:prstGeom>
          <a:noFill/>
        </p:spPr>
      </p:pic>
      <p:pic>
        <p:nvPicPr>
          <p:cNvPr id="20" name="Picture 2" descr="http://t1.gstatic.com/images?q=tbn:ANd9GcRbehs3uKx86-7Towej15XbFzld94m9J_rI07zAL5OXMDe2VnzQY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700808"/>
            <a:ext cx="3122867" cy="1314850"/>
          </a:xfrm>
          <a:prstGeom prst="rect">
            <a:avLst/>
          </a:prstGeom>
          <a:noFill/>
        </p:spPr>
      </p:pic>
      <p:pic>
        <p:nvPicPr>
          <p:cNvPr id="22" name="Picture 3" descr="C:\Users\itadmin\Desktop\sup_logo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666699"/>
              </a:clrFrom>
              <a:clrTo>
                <a:srgbClr val="6666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772816"/>
            <a:ext cx="1058416" cy="1058416"/>
          </a:xfrm>
          <a:prstGeom prst="rect">
            <a:avLst/>
          </a:prstGeom>
          <a:noFill/>
        </p:spPr>
      </p:pic>
      <p:pic>
        <p:nvPicPr>
          <p:cNvPr id="1026" name="Picture 2" descr="C:\Users\itadmin\Desktop\image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365104"/>
            <a:ext cx="1025730" cy="1253108"/>
          </a:xfrm>
          <a:prstGeom prst="rect">
            <a:avLst/>
          </a:prstGeom>
          <a:noFill/>
        </p:spPr>
      </p:pic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5220072" y="5517232"/>
            <a:ext cx="3744416" cy="576064"/>
          </a:xfrm>
          <a:solidFill>
            <a:schemeClr val="bg1">
              <a:alpha val="25000"/>
            </a:schemeClr>
          </a:solidFill>
          <a:ln>
            <a:noFill/>
          </a:ln>
        </p:spPr>
        <p:txBody>
          <a:bodyPr/>
          <a:lstStyle/>
          <a:p>
            <a:pPr algn="ctr"/>
            <a:endParaRPr lang="es-ES" sz="2800" dirty="0" smtClean="0">
              <a:latin typeface="Arno Pro Smbd" pitchFamily="18" charset="0"/>
            </a:endParaRP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Baskerville Old Face" pitchFamily="18" charset="0"/>
              </a:rPr>
              <a:t>2.500 cilindros 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/ 8 </a:t>
            </a:r>
            <a:r>
              <a:rPr lang="en-US" sz="2800" dirty="0" err="1" smtClean="0">
                <a:solidFill>
                  <a:schemeClr val="tx1"/>
                </a:solidFill>
                <a:latin typeface="Baskerville Old Face" pitchFamily="18" charset="0"/>
              </a:rPr>
              <a:t>Horas</a:t>
            </a:r>
            <a:endParaRPr lang="es-ES" sz="28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endParaRPr lang="th-TH" sz="2800" dirty="0"/>
          </a:p>
        </p:txBody>
      </p:sp>
      <p:pic>
        <p:nvPicPr>
          <p:cNvPr id="1028" name="Picture 4" descr="C:\Users\itadmin\Desktop\New Picture (5)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72816"/>
            <a:ext cx="3336071" cy="3600399"/>
          </a:xfrm>
          <a:prstGeom prst="rect">
            <a:avLst/>
          </a:prstGeom>
          <a:noFill/>
        </p:spPr>
      </p:pic>
      <p:pic>
        <p:nvPicPr>
          <p:cNvPr id="2050" name="Picture 2" descr="C:\Users\itadmin\Desktop\New Picture (5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085184"/>
            <a:ext cx="1530350" cy="1603375"/>
          </a:xfrm>
          <a:prstGeom prst="rect">
            <a:avLst/>
          </a:prstGeom>
          <a:noFill/>
        </p:spPr>
      </p:pic>
      <p:pic>
        <p:nvPicPr>
          <p:cNvPr id="2055" name="Picture 7" descr="C:\Users\itadmin\Desktop\New Picture (6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3501008"/>
            <a:ext cx="1719263" cy="1725613"/>
          </a:xfrm>
          <a:prstGeom prst="rect">
            <a:avLst/>
          </a:prstGeom>
          <a:noFill/>
        </p:spPr>
      </p:pic>
      <p:pic>
        <p:nvPicPr>
          <p:cNvPr id="2056" name="Picture 8" descr="C:\Users\itadmin\Desktop\New Picture (7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3717032"/>
            <a:ext cx="1165225" cy="981075"/>
          </a:xfrm>
          <a:prstGeom prst="rect">
            <a:avLst/>
          </a:prstGeom>
          <a:noFill/>
        </p:spPr>
      </p:pic>
      <p:pic>
        <p:nvPicPr>
          <p:cNvPr id="2058" name="Picture 10" descr="C:\Users\itadmin\Desktop\New Picture (8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5157192"/>
            <a:ext cx="1054100" cy="1450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632848" cy="864096"/>
          </a:xfrm>
          <a:noFill/>
          <a:ln>
            <a:noFill/>
          </a:ln>
        </p:spPr>
        <p:txBody>
          <a:bodyPr/>
          <a:lstStyle/>
          <a:p>
            <a:r>
              <a:rPr lang="es-ES" sz="2800" dirty="0" smtClean="0">
                <a:solidFill>
                  <a:sysClr val="windowText" lastClr="000000"/>
                </a:solidFill>
                <a:latin typeface="Elephant" pitchFamily="18" charset="0"/>
              </a:rPr>
              <a:t>LÍDER DEL MERCADO TAILANDÉS</a:t>
            </a:r>
            <a:endParaRPr lang="th-TH" sz="2800" dirty="0">
              <a:solidFill>
                <a:sysClr val="windowText" lastClr="000000"/>
              </a:solidFill>
              <a:latin typeface="Elephan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132856"/>
            <a:ext cx="6588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th-TH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77818">
            <a:off x="1071785" y="2443608"/>
            <a:ext cx="2775010" cy="21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5536" y="50131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Adobe Garamond Pro Bold" pitchFamily="18" charset="0"/>
              </a:rPr>
              <a:t>800 Cilindros </a:t>
            </a:r>
            <a:r>
              <a:rPr lang="en-US" sz="3200" b="1" dirty="0" smtClean="0">
                <a:latin typeface="Adobe Garamond Pro Bold" pitchFamily="18" charset="0"/>
              </a:rPr>
              <a:t>/ 8 </a:t>
            </a:r>
            <a:r>
              <a:rPr lang="en-US" sz="3200" b="1" dirty="0" err="1" smtClean="0">
                <a:latin typeface="Adobe Garamond Pro Bold" pitchFamily="18" charset="0"/>
              </a:rPr>
              <a:t>horas</a:t>
            </a:r>
            <a:endParaRPr lang="en-US" sz="3200" b="1" dirty="0" smtClean="0">
              <a:latin typeface="Adobe Garamond Pro Bol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9752" y="3501008"/>
            <a:ext cx="59046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u="sng" dirty="0" smtClean="0">
              <a:latin typeface="Arno Pro Smbd" pitchFamily="18" charset="0"/>
            </a:endParaRPr>
          </a:p>
          <a:p>
            <a:endParaRPr lang="es-ES" b="1" u="sng" dirty="0" smtClean="0">
              <a:latin typeface="Arno Pro Smbd" pitchFamily="18" charset="0"/>
            </a:endParaRPr>
          </a:p>
          <a:p>
            <a:endParaRPr lang="es-ES" b="1" u="sng" dirty="0" smtClean="0">
              <a:latin typeface="Arno Pro Smbd" pitchFamily="18" charset="0"/>
            </a:endParaRPr>
          </a:p>
          <a:p>
            <a:r>
              <a:rPr lang="es-ES" sz="3200" b="1" u="sng" dirty="0" smtClean="0">
                <a:latin typeface="Arno Pro Smbd" pitchFamily="18" charset="0"/>
              </a:rPr>
              <a:t>Aceptado por clientes O.E.M</a:t>
            </a:r>
            <a:endParaRPr lang="th-TH" sz="3200" b="1" u="sng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20688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noProof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 TANQUES</a:t>
            </a:r>
            <a:r>
              <a:rPr kumimoji="0" lang="es-E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ACERO SOLDADO – GAS L.P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รูปภาพ 6" descr="MTM-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43608" cy="577450"/>
          </a:xfrm>
          <a:prstGeom prst="rect">
            <a:avLst/>
          </a:prstGeom>
        </p:spPr>
      </p:pic>
      <p:pic>
        <p:nvPicPr>
          <p:cNvPr id="1026" name="Picture 2" descr="C:\Users\itadmin\Desktop\New Picture (10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8804" y="2852936"/>
            <a:ext cx="4110859" cy="1902235"/>
          </a:xfrm>
          <a:prstGeom prst="rect">
            <a:avLst/>
          </a:prstGeom>
          <a:noFill/>
        </p:spPr>
      </p:pic>
      <p:pic>
        <p:nvPicPr>
          <p:cNvPr id="2" name="Picture 2" descr="C:\Users\itadmin\Desktop\New Picture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661248"/>
            <a:ext cx="1165225" cy="939800"/>
          </a:xfrm>
          <a:prstGeom prst="rect">
            <a:avLst/>
          </a:prstGeom>
          <a:noFill/>
        </p:spPr>
      </p:pic>
      <p:pic>
        <p:nvPicPr>
          <p:cNvPr id="1027" name="Picture 3" descr="C:\Users\itadmin\Desktop\New Picture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589240"/>
            <a:ext cx="1639887" cy="1073150"/>
          </a:xfrm>
          <a:prstGeom prst="rect">
            <a:avLst/>
          </a:prstGeom>
          <a:noFill/>
        </p:spPr>
      </p:pic>
      <p:pic>
        <p:nvPicPr>
          <p:cNvPr id="1028" name="Picture 4" descr="C:\Users\itadmin\Desktop\New Picture (3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5661248"/>
            <a:ext cx="1506537" cy="1017587"/>
          </a:xfrm>
          <a:prstGeom prst="rect">
            <a:avLst/>
          </a:prstGeom>
          <a:noFill/>
        </p:spPr>
      </p:pic>
      <p:pic>
        <p:nvPicPr>
          <p:cNvPr id="1029" name="Picture 5" descr="C:\Users\itadmin\Desktop\New Picture (4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5589240"/>
            <a:ext cx="1328737" cy="1127125"/>
          </a:xfrm>
          <a:prstGeom prst="rect">
            <a:avLst/>
          </a:prstGeom>
          <a:noFill/>
        </p:spPr>
      </p:pic>
      <p:pic>
        <p:nvPicPr>
          <p:cNvPr id="2050" name="Picture 2" descr="C:\Users\itadmin\Desktop\New Pictur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916832"/>
            <a:ext cx="1440160" cy="115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422108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pic>
        <p:nvPicPr>
          <p:cNvPr id="7" name="Picture 6" descr="C:\Users\itadmin\AppData\Local\Microsoft\Windows\Temporary Internet Files\Content.Outlook\QL6YQKVS\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60240"/>
            <a:ext cx="820891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267744" y="3068960"/>
            <a:ext cx="216024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843808" y="5373216"/>
            <a:ext cx="288032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99592" y="5013176"/>
            <a:ext cx="36004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372200" y="4509120"/>
            <a:ext cx="288032" cy="64807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79510" y="1268760"/>
          <a:ext cx="8784977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4"/>
                <a:gridCol w="2448272"/>
                <a:gridCol w="2304256"/>
                <a:gridCol w="194421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R.</a:t>
                      </a:r>
                      <a:r>
                        <a:rPr lang="en-US" baseline="0" dirty="0" smtClean="0"/>
                        <a:t> TRACCI</a:t>
                      </a:r>
                      <a:r>
                        <a:rPr lang="es-ES" baseline="0" dirty="0" smtClean="0"/>
                        <a:t>ÓN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L. ELASTICIDAD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ALARGAMIENTO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P. ROTURA</a:t>
                      </a:r>
                      <a:endParaRPr lang="th-TH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245 </a:t>
                      </a:r>
                      <a:r>
                        <a:rPr lang="en-US" sz="2000" b="1" dirty="0" err="1" smtClean="0"/>
                        <a:t>Mpa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295 </a:t>
                      </a:r>
                      <a:r>
                        <a:rPr lang="en-US" sz="2000" b="1" dirty="0" err="1" smtClean="0"/>
                        <a:t>Mpa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12 %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400 </a:t>
                      </a:r>
                      <a:r>
                        <a:rPr lang="es-ES" sz="2000" b="1" dirty="0" err="1" smtClean="0"/>
                        <a:t>Mpa</a:t>
                      </a:r>
                      <a:endParaRPr lang="th-TH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6096" y="5949280"/>
            <a:ext cx="35283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rno Pro Smbd" pitchFamily="18" charset="0"/>
              </a:rPr>
              <a:t> 70 – 80 </a:t>
            </a:r>
            <a:r>
              <a:rPr lang="es-ES_tradnl" b="1" dirty="0" smtClean="0">
                <a:solidFill>
                  <a:schemeClr val="bg1"/>
                </a:solidFill>
                <a:latin typeface="Arno Pro Smbd" pitchFamily="18" charset="0"/>
              </a:rPr>
              <a:t>% mas ligero</a:t>
            </a:r>
            <a:endParaRPr lang="th-TH" b="1" dirty="0">
              <a:solidFill>
                <a:schemeClr val="bg1"/>
              </a:solidFill>
              <a:latin typeface="Arno Pro Smbd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48680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CILINDROS TIPO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GAS N.C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รูปภาพ 6" descr="MTM-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79512" y="1916832"/>
            <a:ext cx="6120680" cy="21602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es-ES" sz="3200" dirty="0" smtClean="0">
                <a:latin typeface="Arno Pro Smbd" pitchFamily="18" charset="0"/>
              </a:rPr>
              <a:t>      </a:t>
            </a:r>
          </a:p>
          <a:p>
            <a:pPr>
              <a:buNone/>
            </a:pPr>
            <a:endParaRPr lang="es-ES" sz="3200" dirty="0" smtClean="0">
              <a:latin typeface="Arno Pro Smbd" pitchFamily="18" charset="0"/>
            </a:endParaRPr>
          </a:p>
          <a:p>
            <a:pPr>
              <a:buNone/>
            </a:pPr>
            <a:r>
              <a:rPr lang="es-ES" sz="11200" dirty="0" smtClean="0">
                <a:latin typeface="Aharoni" pitchFamily="2" charset="-79"/>
                <a:cs typeface="Aharoni" pitchFamily="2" charset="-79"/>
              </a:rPr>
              <a:t>  Chaqueta de plástico Protectora</a:t>
            </a:r>
          </a:p>
          <a:p>
            <a:r>
              <a:rPr lang="es-ES" dirty="0" smtClean="0"/>
              <a:t>                                         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                               </a:t>
            </a:r>
          </a:p>
          <a:p>
            <a:pPr>
              <a:buNone/>
            </a:pPr>
            <a:r>
              <a:rPr lang="es-ES" dirty="0" smtClean="0"/>
              <a:t>                                                                   </a:t>
            </a:r>
          </a:p>
          <a:p>
            <a:pPr>
              <a:buNone/>
            </a:pPr>
            <a:endParaRPr lang="es-ES" sz="11200" b="1" dirty="0" smtClean="0">
              <a:latin typeface="Arno Pro Smbd" pitchFamily="18" charset="0"/>
            </a:endParaRPr>
          </a:p>
          <a:p>
            <a:pPr>
              <a:buNone/>
            </a:pPr>
            <a:endParaRPr lang="es-ES" sz="11200" b="1" dirty="0" smtClean="0">
              <a:latin typeface="Arno Pro Smbd" pitchFamily="18" charset="0"/>
            </a:endParaRPr>
          </a:p>
          <a:p>
            <a:pPr>
              <a:buNone/>
            </a:pPr>
            <a:endParaRPr lang="es-ES" sz="11200" b="1" dirty="0" smtClean="0">
              <a:latin typeface="Arno Pro Smbd" pitchFamily="18" charset="0"/>
            </a:endParaRPr>
          </a:p>
          <a:p>
            <a:pPr>
              <a:buNone/>
            </a:pPr>
            <a:endParaRPr lang="es-ES" sz="11200" b="1" dirty="0" smtClean="0">
              <a:latin typeface="Arno Pro Smbd" pitchFamily="18" charset="0"/>
            </a:endParaRPr>
          </a:p>
          <a:p>
            <a:pPr>
              <a:buNone/>
            </a:pPr>
            <a:endParaRPr lang="es-ES" sz="11200" b="1" dirty="0" smtClean="0">
              <a:latin typeface="Arno Pro Smbd" pitchFamily="18" charset="0"/>
            </a:endParaRPr>
          </a:p>
          <a:p>
            <a:pPr>
              <a:buNone/>
            </a:pPr>
            <a:endParaRPr lang="es-ES" sz="11200" b="1" dirty="0" smtClean="0">
              <a:latin typeface="Arno Pro Smbd" pitchFamily="18" charset="0"/>
            </a:endParaRP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41277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C3300"/>
                </a:solidFill>
                <a:latin typeface="Elephant" pitchFamily="18" charset="0"/>
              </a:rPr>
              <a:t>Nueva Línea de Producción</a:t>
            </a:r>
            <a:endParaRPr lang="th-TH" b="1" dirty="0">
              <a:solidFill>
                <a:srgbClr val="CC3300"/>
              </a:solidFill>
              <a:latin typeface="Elephant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43808" y="573325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084168" y="249289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0" y="548680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CILINDROS TIPO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GAS L.P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รูปภาพ 6" descr="MTM-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  <p:pic>
        <p:nvPicPr>
          <p:cNvPr id="1027" name="Picture 3" descr="C:\Users\itadmin\Desktop\Fotos tipo 4\Type 4 Cylinde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117045"/>
            <a:ext cx="2509755" cy="3740955"/>
          </a:xfrm>
          <a:prstGeom prst="rect">
            <a:avLst/>
          </a:prstGeom>
          <a:noFill/>
        </p:spPr>
      </p:pic>
      <p:pic>
        <p:nvPicPr>
          <p:cNvPr id="1026" name="Picture 2" descr="C:\Users\itadmin\Desktop\New Picture 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3135" y="1628800"/>
            <a:ext cx="2570865" cy="396277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655168" y="551723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s-ES" b="1" dirty="0" smtClean="0">
                <a:latin typeface="Aharoni" pitchFamily="2" charset="-79"/>
                <a:cs typeface="Aharoni" pitchFamily="2" charset="-79"/>
              </a:rPr>
              <a:t>Material HPDE, plástico resistente reforzado con fibra de vidrio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203848" y="5085184"/>
            <a:ext cx="3672408" cy="4572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ALUMINIO T - 6061 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548680"/>
            <a:ext cx="9144000" cy="864394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CILINDROS </a:t>
            </a:r>
            <a:r>
              <a:rPr lang="es-ES" sz="3200" b="1" noProof="0" dirty="0" smtClean="0">
                <a:solidFill>
                  <a:schemeClr val="bg1"/>
                </a:solidFill>
              </a:rPr>
              <a:t>DE ALUMINIO SIN </a:t>
            </a:r>
            <a:r>
              <a:rPr lang="es-ES" sz="3200" b="1" noProof="0" smtClean="0">
                <a:solidFill>
                  <a:schemeClr val="bg1"/>
                </a:solidFill>
              </a:rPr>
              <a:t>COSTURAS</a:t>
            </a:r>
            <a:r>
              <a:rPr kumimoji="0" lang="es-E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75656" y="5301208"/>
            <a:ext cx="1800200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23728" y="4221088"/>
            <a:ext cx="1152128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half" idx="3"/>
          </p:nvPr>
        </p:nvSpPr>
        <p:spPr>
          <a:xfrm>
            <a:off x="3347864" y="4005064"/>
            <a:ext cx="5472608" cy="4572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s-ES" sz="2400" dirty="0" smtClean="0">
                <a:solidFill>
                  <a:srgbClr val="002060"/>
                </a:solidFill>
              </a:rPr>
              <a:t>ESPESOR  MÍNIMO DE 3.8 mm </a:t>
            </a:r>
            <a:endParaRPr lang="th-TH" sz="2400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23728" y="2132856"/>
            <a:ext cx="1152128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half" idx="3"/>
          </p:nvPr>
        </p:nvSpPr>
        <p:spPr>
          <a:xfrm>
            <a:off x="2987824" y="1916832"/>
            <a:ext cx="5976664" cy="4572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s-ES" sz="2400" dirty="0" smtClean="0">
                <a:solidFill>
                  <a:srgbClr val="002060"/>
                </a:solidFill>
              </a:rPr>
              <a:t>ESPESOR   SUPERIOR 4 – 5 mm </a:t>
            </a:r>
            <a:endParaRPr lang="th-TH" sz="2400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331640" y="3212976"/>
            <a:ext cx="1800200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 Placeholder 3"/>
          <p:cNvSpPr>
            <a:spLocks noGrp="1"/>
          </p:cNvSpPr>
          <p:nvPr>
            <p:ph type="body" sz="half" idx="3"/>
          </p:nvPr>
        </p:nvSpPr>
        <p:spPr>
          <a:xfrm>
            <a:off x="3275856" y="2996952"/>
            <a:ext cx="4608512" cy="4572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CILINDRO SIN COSTURAS 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"/>
          </p:nvPr>
        </p:nvSpPr>
        <p:spPr>
          <a:xfrm>
            <a:off x="2843808" y="6400800"/>
            <a:ext cx="6084168" cy="4572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s-ES" sz="2400" dirty="0" smtClean="0">
                <a:solidFill>
                  <a:srgbClr val="002060"/>
                </a:solidFill>
              </a:rPr>
              <a:t>ESPESOR INFERIOR DE 7 -8   mm </a:t>
            </a:r>
            <a:endParaRPr lang="th-TH" sz="2400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63688" y="6597352"/>
            <a:ext cx="1368152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4" descr="C:\Users\itadmin\Desktop\New Picture (6)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419212" y="3155516"/>
            <a:ext cx="5445224" cy="1959744"/>
          </a:xfrm>
          <a:prstGeom prst="rect">
            <a:avLst/>
          </a:prstGeom>
          <a:noFill/>
        </p:spPr>
      </p:pic>
      <p:pic>
        <p:nvPicPr>
          <p:cNvPr id="16" name="รูปภาพ 6" descr="MTM-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12360" y="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hlinkClick r:id="rId4" action="ppaction://hlinkfile"/>
              </a:rPr>
              <a:t>Link</a:t>
            </a:r>
            <a:endParaRPr lang="th-T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Cilindro sin costuras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79512" y="1988840"/>
            <a:ext cx="4257672" cy="4534272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1340768"/>
            <a:ext cx="91440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CUMPLE CON LAS LEYES DE</a:t>
            </a:r>
          </a:p>
          <a:p>
            <a:pPr>
              <a:buNone/>
            </a:pPr>
            <a:r>
              <a:rPr lang="es-ES" sz="2400" b="1" dirty="0" smtClean="0">
                <a:latin typeface="Aharoni" pitchFamily="2" charset="-79"/>
                <a:cs typeface="Aharoni" pitchFamily="2" charset="-79"/>
              </a:rPr>
              <a:t>“PREVENCION DE RIESGOS LABORALES”</a:t>
            </a:r>
            <a:endParaRPr lang="th-TH" sz="2400" b="1" dirty="0">
              <a:latin typeface="Aharoni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80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VENTAJAS - PESO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n>
                  <a:solidFill>
                    <a:schemeClr val="tx1"/>
                  </a:solidFill>
                </a:ln>
              </a:rPr>
              <a:t>      EL ACERO PESA UN 60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% MAS QUE EL ALUMINIO</a:t>
            </a:r>
            <a:endParaRPr lang="th-TH" sz="24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รูปภาพ 6" descr="MTM-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91613" cy="548680"/>
          </a:xfrm>
          <a:prstGeom prst="rect">
            <a:avLst/>
          </a:prstGeom>
        </p:spPr>
      </p:pic>
      <p:pic>
        <p:nvPicPr>
          <p:cNvPr id="3074" name="Picture 2" descr="C:\Users\itadmin\Desktop\New Pictur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1154113"/>
            <a:ext cx="9156700" cy="454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6491</TotalTime>
  <Words>471</Words>
  <Application>Microsoft Office PowerPoint</Application>
  <PresentationFormat>On-screen Show (4:3)</PresentationFormat>
  <Paragraphs>164</Paragraphs>
  <Slides>16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Slide 1</vt:lpstr>
      <vt:lpstr>Slide 2</vt:lpstr>
      <vt:lpstr>CILINDROS DE ACERO SOLDADO – GAS L.P</vt:lpstr>
      <vt:lpstr>Slide 4</vt:lpstr>
      <vt:lpstr>Slide 5</vt:lpstr>
      <vt:lpstr>Slide 6</vt:lpstr>
      <vt:lpstr>CILINDROS DE ALUMINIO SIN COSTURAS </vt:lpstr>
      <vt:lpstr>Slide 8</vt:lpstr>
      <vt:lpstr>Slide 9</vt:lpstr>
      <vt:lpstr>Slide 10</vt:lpstr>
      <vt:lpstr>Slide 11</vt:lpstr>
      <vt:lpstr>VENTAJAS – COSTURA  </vt:lpstr>
      <vt:lpstr>Slide 13</vt:lpstr>
      <vt:lpstr>  APLICACIONES Y REFERENCIAS 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itadmin</dc:creator>
  <cp:lastModifiedBy>itadmin</cp:lastModifiedBy>
  <cp:revision>437</cp:revision>
  <dcterms:created xsi:type="dcterms:W3CDTF">2012-02-08T04:00:07Z</dcterms:created>
  <dcterms:modified xsi:type="dcterms:W3CDTF">2013-03-06T16:55:19Z</dcterms:modified>
</cp:coreProperties>
</file>