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6" r:id="rId4"/>
    <p:sldId id="275" r:id="rId5"/>
    <p:sldId id="277" r:id="rId6"/>
    <p:sldId id="281" r:id="rId7"/>
    <p:sldId id="282" r:id="rId8"/>
    <p:sldId id="283" r:id="rId9"/>
    <p:sldId id="278" r:id="rId10"/>
    <p:sldId id="274" r:id="rId11"/>
    <p:sldId id="280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776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guzalon:Documents:Fideicomiso%20FIRAGAS:Estadisticas%20FIRAGAS:DIC%202012:Gr&#225;ficas%20Estad&#237;sticas%20DIC%202012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1624086872409"/>
          <c:y val="0.0907076234114803"/>
          <c:w val="0.844928409628555"/>
          <c:h val="0.713254067189497"/>
        </c:manualLayout>
      </c:layout>
      <c:lineChart>
        <c:grouping val="standard"/>
        <c:varyColors val="0"/>
        <c:ser>
          <c:idx val="0"/>
          <c:order val="0"/>
          <c:tx>
            <c:strRef>
              <c:f>'Proyección reemplazo '!$B$7</c:f>
              <c:strCache>
                <c:ptCount val="1"/>
                <c:pt idx="0">
                  <c:v>Cilindros reemplazados por mes</c:v>
                </c:pt>
              </c:strCache>
            </c:strRef>
          </c:tx>
          <c:marker>
            <c:symbol val="none"/>
          </c:marker>
          <c:cat>
            <c:numRef>
              <c:f>'Proyección reemplazo '!$A$8:$A$62</c:f>
              <c:numCache>
                <c:formatCode>mmm\-yy</c:formatCode>
                <c:ptCount val="55"/>
                <c:pt idx="0">
                  <c:v>40848.0</c:v>
                </c:pt>
                <c:pt idx="1">
                  <c:v>40878.0</c:v>
                </c:pt>
                <c:pt idx="2">
                  <c:v>40909.0</c:v>
                </c:pt>
                <c:pt idx="3">
                  <c:v>40940.0</c:v>
                </c:pt>
                <c:pt idx="4">
                  <c:v>40969.0</c:v>
                </c:pt>
                <c:pt idx="5">
                  <c:v>41000.0</c:v>
                </c:pt>
                <c:pt idx="6">
                  <c:v>41030.0</c:v>
                </c:pt>
                <c:pt idx="7">
                  <c:v>41061.0</c:v>
                </c:pt>
                <c:pt idx="8">
                  <c:v>41091.0</c:v>
                </c:pt>
                <c:pt idx="9">
                  <c:v>41122.0</c:v>
                </c:pt>
                <c:pt idx="10">
                  <c:v>41153.0</c:v>
                </c:pt>
                <c:pt idx="11">
                  <c:v>41183.0</c:v>
                </c:pt>
                <c:pt idx="12">
                  <c:v>41214.0</c:v>
                </c:pt>
                <c:pt idx="13">
                  <c:v>41244.0</c:v>
                </c:pt>
                <c:pt idx="14">
                  <c:v>41275.0</c:v>
                </c:pt>
                <c:pt idx="15">
                  <c:v>41306.0</c:v>
                </c:pt>
                <c:pt idx="16">
                  <c:v>41334.0</c:v>
                </c:pt>
                <c:pt idx="17">
                  <c:v>41365.0</c:v>
                </c:pt>
                <c:pt idx="18">
                  <c:v>41395.0</c:v>
                </c:pt>
                <c:pt idx="19">
                  <c:v>41426.0</c:v>
                </c:pt>
                <c:pt idx="20">
                  <c:v>41456.0</c:v>
                </c:pt>
                <c:pt idx="21">
                  <c:v>41487.0</c:v>
                </c:pt>
                <c:pt idx="22">
                  <c:v>41518.0</c:v>
                </c:pt>
                <c:pt idx="23">
                  <c:v>41548.0</c:v>
                </c:pt>
                <c:pt idx="24">
                  <c:v>41579.0</c:v>
                </c:pt>
                <c:pt idx="25">
                  <c:v>41609.0</c:v>
                </c:pt>
                <c:pt idx="26">
                  <c:v>41640.0</c:v>
                </c:pt>
                <c:pt idx="27">
                  <c:v>41671.0</c:v>
                </c:pt>
                <c:pt idx="28">
                  <c:v>41699.0</c:v>
                </c:pt>
                <c:pt idx="29">
                  <c:v>41730.0</c:v>
                </c:pt>
                <c:pt idx="30">
                  <c:v>41760.0</c:v>
                </c:pt>
                <c:pt idx="31">
                  <c:v>41791.0</c:v>
                </c:pt>
                <c:pt idx="32">
                  <c:v>41821.0</c:v>
                </c:pt>
                <c:pt idx="33">
                  <c:v>41852.0</c:v>
                </c:pt>
                <c:pt idx="34">
                  <c:v>41883.0</c:v>
                </c:pt>
                <c:pt idx="35">
                  <c:v>41913.0</c:v>
                </c:pt>
                <c:pt idx="36">
                  <c:v>41944.0</c:v>
                </c:pt>
                <c:pt idx="37">
                  <c:v>41974.0</c:v>
                </c:pt>
                <c:pt idx="38">
                  <c:v>42005.0</c:v>
                </c:pt>
                <c:pt idx="39">
                  <c:v>42036.0</c:v>
                </c:pt>
                <c:pt idx="40">
                  <c:v>42064.0</c:v>
                </c:pt>
                <c:pt idx="41">
                  <c:v>42095.0</c:v>
                </c:pt>
                <c:pt idx="42">
                  <c:v>42125.0</c:v>
                </c:pt>
                <c:pt idx="43">
                  <c:v>42156.0</c:v>
                </c:pt>
                <c:pt idx="44">
                  <c:v>42186.0</c:v>
                </c:pt>
                <c:pt idx="45">
                  <c:v>42217.0</c:v>
                </c:pt>
                <c:pt idx="46">
                  <c:v>42248.0</c:v>
                </c:pt>
                <c:pt idx="47">
                  <c:v>42278.0</c:v>
                </c:pt>
                <c:pt idx="48">
                  <c:v>42309.0</c:v>
                </c:pt>
                <c:pt idx="49">
                  <c:v>42339.0</c:v>
                </c:pt>
                <c:pt idx="50">
                  <c:v>42370.0</c:v>
                </c:pt>
                <c:pt idx="51">
                  <c:v>42401.0</c:v>
                </c:pt>
                <c:pt idx="52">
                  <c:v>42430.0</c:v>
                </c:pt>
                <c:pt idx="53">
                  <c:v>42461.0</c:v>
                </c:pt>
                <c:pt idx="54">
                  <c:v>42491.0</c:v>
                </c:pt>
              </c:numCache>
            </c:numRef>
          </c:cat>
          <c:val>
            <c:numRef>
              <c:f>'Proyección reemplazo '!$B$8:$B$62</c:f>
              <c:numCache>
                <c:formatCode>#,##0</c:formatCode>
                <c:ptCount val="55"/>
                <c:pt idx="0">
                  <c:v>19527.0</c:v>
                </c:pt>
                <c:pt idx="1">
                  <c:v>20890.0</c:v>
                </c:pt>
                <c:pt idx="2">
                  <c:v>22237.0</c:v>
                </c:pt>
                <c:pt idx="3">
                  <c:v>61727.0</c:v>
                </c:pt>
                <c:pt idx="4">
                  <c:v>51527.0</c:v>
                </c:pt>
                <c:pt idx="5">
                  <c:v>54696.0</c:v>
                </c:pt>
                <c:pt idx="6">
                  <c:v>49162.0</c:v>
                </c:pt>
                <c:pt idx="7">
                  <c:v>141714.0</c:v>
                </c:pt>
                <c:pt idx="8">
                  <c:v>97117.0</c:v>
                </c:pt>
                <c:pt idx="9">
                  <c:v>101524.0</c:v>
                </c:pt>
                <c:pt idx="10">
                  <c:v>104366.0</c:v>
                </c:pt>
                <c:pt idx="11">
                  <c:v>113698.0</c:v>
                </c:pt>
                <c:pt idx="12">
                  <c:v>138797.0</c:v>
                </c:pt>
                <c:pt idx="13">
                  <c:v>137234.0</c:v>
                </c:pt>
                <c:pt idx="14">
                  <c:v>140000.0</c:v>
                </c:pt>
                <c:pt idx="15">
                  <c:v>140000.0</c:v>
                </c:pt>
                <c:pt idx="16">
                  <c:v>140000.0</c:v>
                </c:pt>
                <c:pt idx="17">
                  <c:v>140000.0</c:v>
                </c:pt>
                <c:pt idx="18">
                  <c:v>140000.0</c:v>
                </c:pt>
                <c:pt idx="19">
                  <c:v>140000.0</c:v>
                </c:pt>
                <c:pt idx="20">
                  <c:v>140000.0</c:v>
                </c:pt>
                <c:pt idx="21">
                  <c:v>140000.0</c:v>
                </c:pt>
                <c:pt idx="22">
                  <c:v>140000.0</c:v>
                </c:pt>
                <c:pt idx="23">
                  <c:v>140000.0</c:v>
                </c:pt>
                <c:pt idx="24">
                  <c:v>140000.0</c:v>
                </c:pt>
                <c:pt idx="25">
                  <c:v>140000.0</c:v>
                </c:pt>
                <c:pt idx="26">
                  <c:v>140000.0</c:v>
                </c:pt>
                <c:pt idx="27">
                  <c:v>140000.0</c:v>
                </c:pt>
                <c:pt idx="28">
                  <c:v>140000.0</c:v>
                </c:pt>
                <c:pt idx="29">
                  <c:v>140000.0</c:v>
                </c:pt>
                <c:pt idx="30">
                  <c:v>140000.0</c:v>
                </c:pt>
                <c:pt idx="31">
                  <c:v>140000.0</c:v>
                </c:pt>
                <c:pt idx="32">
                  <c:v>140000.0</c:v>
                </c:pt>
                <c:pt idx="33">
                  <c:v>140000.0</c:v>
                </c:pt>
                <c:pt idx="34">
                  <c:v>140000.0</c:v>
                </c:pt>
                <c:pt idx="35">
                  <c:v>140000.0</c:v>
                </c:pt>
                <c:pt idx="36">
                  <c:v>140000.0</c:v>
                </c:pt>
                <c:pt idx="37">
                  <c:v>140000.0</c:v>
                </c:pt>
                <c:pt idx="38">
                  <c:v>140000.0</c:v>
                </c:pt>
                <c:pt idx="39">
                  <c:v>140000.0</c:v>
                </c:pt>
                <c:pt idx="40">
                  <c:v>140000.0</c:v>
                </c:pt>
                <c:pt idx="41">
                  <c:v>140000.0</c:v>
                </c:pt>
                <c:pt idx="42">
                  <c:v>140000.0</c:v>
                </c:pt>
                <c:pt idx="43">
                  <c:v>140000.0</c:v>
                </c:pt>
                <c:pt idx="44">
                  <c:v>140000.0</c:v>
                </c:pt>
                <c:pt idx="45">
                  <c:v>140000.0</c:v>
                </c:pt>
                <c:pt idx="46">
                  <c:v>140000.0</c:v>
                </c:pt>
                <c:pt idx="47">
                  <c:v>140000.0</c:v>
                </c:pt>
                <c:pt idx="48">
                  <c:v>140000.0</c:v>
                </c:pt>
                <c:pt idx="49">
                  <c:v>140000.0</c:v>
                </c:pt>
                <c:pt idx="50">
                  <c:v>140000.0</c:v>
                </c:pt>
                <c:pt idx="51">
                  <c:v>140000.0</c:v>
                </c:pt>
                <c:pt idx="52">
                  <c:v>140000.0</c:v>
                </c:pt>
                <c:pt idx="53">
                  <c:v>140000.0</c:v>
                </c:pt>
                <c:pt idx="54">
                  <c:v>140000.0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940776"/>
        <c:axId val="2120943848"/>
      </c:lineChart>
      <c:lineChart>
        <c:grouping val="standard"/>
        <c:varyColors val="0"/>
        <c:ser>
          <c:idx val="1"/>
          <c:order val="1"/>
          <c:tx>
            <c:strRef>
              <c:f>'Proyección reemplazo '!$C$7</c:f>
              <c:strCache>
                <c:ptCount val="1"/>
                <c:pt idx="0">
                  <c:v>Acumulado</c:v>
                </c:pt>
              </c:strCache>
            </c:strRef>
          </c:tx>
          <c:spPr>
            <a:ln w="22225">
              <a:prstDash val="sysDas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0.0980116906592901"/>
                  <c:y val="-0.0226125330117988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1,114,216 cilindros</a:t>
                    </a:r>
                    <a:r>
                      <a:rPr lang="en-US"/>
                      <a:t> reemplazados al</a:t>
                    </a:r>
                    <a:r>
                      <a:rPr lang="en-US" baseline="0"/>
                      <a:t> 31 de Diciembre de 2012</a:t>
                    </a:r>
                    <a:r>
                      <a:rPr lang="en-US"/>
                      <a:t>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'Proyección reemplazo '!$A$8:$A$62</c:f>
              <c:numCache>
                <c:formatCode>mmm\-yy</c:formatCode>
                <c:ptCount val="55"/>
                <c:pt idx="0">
                  <c:v>40848.0</c:v>
                </c:pt>
                <c:pt idx="1">
                  <c:v>40878.0</c:v>
                </c:pt>
                <c:pt idx="2">
                  <c:v>40909.0</c:v>
                </c:pt>
                <c:pt idx="3">
                  <c:v>40940.0</c:v>
                </c:pt>
                <c:pt idx="4">
                  <c:v>40969.0</c:v>
                </c:pt>
                <c:pt idx="5">
                  <c:v>41000.0</c:v>
                </c:pt>
                <c:pt idx="6">
                  <c:v>41030.0</c:v>
                </c:pt>
                <c:pt idx="7">
                  <c:v>41061.0</c:v>
                </c:pt>
                <c:pt idx="8">
                  <c:v>41091.0</c:v>
                </c:pt>
                <c:pt idx="9">
                  <c:v>41122.0</c:v>
                </c:pt>
                <c:pt idx="10">
                  <c:v>41153.0</c:v>
                </c:pt>
                <c:pt idx="11">
                  <c:v>41183.0</c:v>
                </c:pt>
                <c:pt idx="12">
                  <c:v>41214.0</c:v>
                </c:pt>
                <c:pt idx="13">
                  <c:v>41244.0</c:v>
                </c:pt>
                <c:pt idx="14">
                  <c:v>41275.0</c:v>
                </c:pt>
                <c:pt idx="15">
                  <c:v>41306.0</c:v>
                </c:pt>
                <c:pt idx="16">
                  <c:v>41334.0</c:v>
                </c:pt>
                <c:pt idx="17">
                  <c:v>41365.0</c:v>
                </c:pt>
                <c:pt idx="18">
                  <c:v>41395.0</c:v>
                </c:pt>
                <c:pt idx="19">
                  <c:v>41426.0</c:v>
                </c:pt>
                <c:pt idx="20">
                  <c:v>41456.0</c:v>
                </c:pt>
                <c:pt idx="21">
                  <c:v>41487.0</c:v>
                </c:pt>
                <c:pt idx="22">
                  <c:v>41518.0</c:v>
                </c:pt>
                <c:pt idx="23">
                  <c:v>41548.0</c:v>
                </c:pt>
                <c:pt idx="24">
                  <c:v>41579.0</c:v>
                </c:pt>
                <c:pt idx="25">
                  <c:v>41609.0</c:v>
                </c:pt>
                <c:pt idx="26">
                  <c:v>41640.0</c:v>
                </c:pt>
                <c:pt idx="27">
                  <c:v>41671.0</c:v>
                </c:pt>
                <c:pt idx="28">
                  <c:v>41699.0</c:v>
                </c:pt>
                <c:pt idx="29">
                  <c:v>41730.0</c:v>
                </c:pt>
                <c:pt idx="30">
                  <c:v>41760.0</c:v>
                </c:pt>
                <c:pt idx="31">
                  <c:v>41791.0</c:v>
                </c:pt>
                <c:pt idx="32">
                  <c:v>41821.0</c:v>
                </c:pt>
                <c:pt idx="33">
                  <c:v>41852.0</c:v>
                </c:pt>
                <c:pt idx="34">
                  <c:v>41883.0</c:v>
                </c:pt>
                <c:pt idx="35">
                  <c:v>41913.0</c:v>
                </c:pt>
                <c:pt idx="36">
                  <c:v>41944.0</c:v>
                </c:pt>
                <c:pt idx="37">
                  <c:v>41974.0</c:v>
                </c:pt>
                <c:pt idx="38">
                  <c:v>42005.0</c:v>
                </c:pt>
                <c:pt idx="39">
                  <c:v>42036.0</c:v>
                </c:pt>
                <c:pt idx="40">
                  <c:v>42064.0</c:v>
                </c:pt>
                <c:pt idx="41">
                  <c:v>42095.0</c:v>
                </c:pt>
                <c:pt idx="42">
                  <c:v>42125.0</c:v>
                </c:pt>
                <c:pt idx="43">
                  <c:v>42156.0</c:v>
                </c:pt>
                <c:pt idx="44">
                  <c:v>42186.0</c:v>
                </c:pt>
                <c:pt idx="45">
                  <c:v>42217.0</c:v>
                </c:pt>
                <c:pt idx="46">
                  <c:v>42248.0</c:v>
                </c:pt>
                <c:pt idx="47">
                  <c:v>42278.0</c:v>
                </c:pt>
                <c:pt idx="48">
                  <c:v>42309.0</c:v>
                </c:pt>
                <c:pt idx="49">
                  <c:v>42339.0</c:v>
                </c:pt>
                <c:pt idx="50">
                  <c:v>42370.0</c:v>
                </c:pt>
                <c:pt idx="51">
                  <c:v>42401.0</c:v>
                </c:pt>
                <c:pt idx="52">
                  <c:v>42430.0</c:v>
                </c:pt>
                <c:pt idx="53">
                  <c:v>42461.0</c:v>
                </c:pt>
                <c:pt idx="54">
                  <c:v>42491.0</c:v>
                </c:pt>
              </c:numCache>
            </c:numRef>
          </c:cat>
          <c:val>
            <c:numRef>
              <c:f>'Proyección reemplazo '!$C$8:$C$62</c:f>
              <c:numCache>
                <c:formatCode>#,##0</c:formatCode>
                <c:ptCount val="55"/>
                <c:pt idx="0">
                  <c:v>19527.0</c:v>
                </c:pt>
                <c:pt idx="1">
                  <c:v>40417.0</c:v>
                </c:pt>
                <c:pt idx="2">
                  <c:v>62654.0</c:v>
                </c:pt>
                <c:pt idx="3">
                  <c:v>124381.0</c:v>
                </c:pt>
                <c:pt idx="4">
                  <c:v>175908.0</c:v>
                </c:pt>
                <c:pt idx="5">
                  <c:v>230604.0</c:v>
                </c:pt>
                <c:pt idx="6">
                  <c:v>279766.0</c:v>
                </c:pt>
                <c:pt idx="7">
                  <c:v>421480.0</c:v>
                </c:pt>
                <c:pt idx="8">
                  <c:v>518597.0</c:v>
                </c:pt>
                <c:pt idx="9">
                  <c:v>620121.0</c:v>
                </c:pt>
                <c:pt idx="10">
                  <c:v>724487.0</c:v>
                </c:pt>
                <c:pt idx="11">
                  <c:v>838185.0</c:v>
                </c:pt>
                <c:pt idx="12">
                  <c:v>976982.0</c:v>
                </c:pt>
                <c:pt idx="13">
                  <c:v>1.114216E6</c:v>
                </c:pt>
                <c:pt idx="14">
                  <c:v>1.254216E6</c:v>
                </c:pt>
                <c:pt idx="15">
                  <c:v>1.394216E6</c:v>
                </c:pt>
                <c:pt idx="16">
                  <c:v>1.534216E6</c:v>
                </c:pt>
                <c:pt idx="17">
                  <c:v>1.674216E6</c:v>
                </c:pt>
                <c:pt idx="18">
                  <c:v>1.814216E6</c:v>
                </c:pt>
                <c:pt idx="19">
                  <c:v>1.954216E6</c:v>
                </c:pt>
                <c:pt idx="20">
                  <c:v>2.094216E6</c:v>
                </c:pt>
                <c:pt idx="21">
                  <c:v>2.234216E6</c:v>
                </c:pt>
                <c:pt idx="22">
                  <c:v>2.374216E6</c:v>
                </c:pt>
                <c:pt idx="23">
                  <c:v>2.514216E6</c:v>
                </c:pt>
                <c:pt idx="24">
                  <c:v>2.654216E6</c:v>
                </c:pt>
                <c:pt idx="25">
                  <c:v>2.794216E6</c:v>
                </c:pt>
                <c:pt idx="26">
                  <c:v>2.934216E6</c:v>
                </c:pt>
                <c:pt idx="27">
                  <c:v>3.074216E6</c:v>
                </c:pt>
                <c:pt idx="28">
                  <c:v>3.214216E6</c:v>
                </c:pt>
                <c:pt idx="29">
                  <c:v>3.354216E6</c:v>
                </c:pt>
                <c:pt idx="30">
                  <c:v>3.494216E6</c:v>
                </c:pt>
                <c:pt idx="31">
                  <c:v>3.634216E6</c:v>
                </c:pt>
                <c:pt idx="32">
                  <c:v>3.774216E6</c:v>
                </c:pt>
                <c:pt idx="33">
                  <c:v>3.914216E6</c:v>
                </c:pt>
                <c:pt idx="34">
                  <c:v>4.054216E6</c:v>
                </c:pt>
                <c:pt idx="35">
                  <c:v>4.194216E6</c:v>
                </c:pt>
                <c:pt idx="36">
                  <c:v>4.334216E6</c:v>
                </c:pt>
                <c:pt idx="37">
                  <c:v>4.474216E6</c:v>
                </c:pt>
                <c:pt idx="38">
                  <c:v>4.614216E6</c:v>
                </c:pt>
                <c:pt idx="39">
                  <c:v>4.754216E6</c:v>
                </c:pt>
                <c:pt idx="40">
                  <c:v>4.894216E6</c:v>
                </c:pt>
                <c:pt idx="41">
                  <c:v>5.034216E6</c:v>
                </c:pt>
                <c:pt idx="42">
                  <c:v>5.174216E6</c:v>
                </c:pt>
                <c:pt idx="43">
                  <c:v>5.314216E6</c:v>
                </c:pt>
                <c:pt idx="44">
                  <c:v>5.454216E6</c:v>
                </c:pt>
                <c:pt idx="45">
                  <c:v>5.594216E6</c:v>
                </c:pt>
                <c:pt idx="46">
                  <c:v>5.734216E6</c:v>
                </c:pt>
                <c:pt idx="47">
                  <c:v>5.874216E6</c:v>
                </c:pt>
                <c:pt idx="48">
                  <c:v>6.014216E6</c:v>
                </c:pt>
                <c:pt idx="49">
                  <c:v>6.154216E6</c:v>
                </c:pt>
                <c:pt idx="50">
                  <c:v>6.294216E6</c:v>
                </c:pt>
                <c:pt idx="51">
                  <c:v>6.434216E6</c:v>
                </c:pt>
                <c:pt idx="52">
                  <c:v>6.574216E6</c:v>
                </c:pt>
                <c:pt idx="53">
                  <c:v>6.714216E6</c:v>
                </c:pt>
                <c:pt idx="54">
                  <c:v>6.854216E6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950040"/>
        <c:axId val="2120947176"/>
      </c:lineChart>
      <c:catAx>
        <c:axId val="2120940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2120943848"/>
        <c:crosses val="autoZero"/>
        <c:auto val="0"/>
        <c:lblAlgn val="ctr"/>
        <c:lblOffset val="100"/>
        <c:tickLblSkip val="4"/>
        <c:noMultiLvlLbl val="1"/>
      </c:catAx>
      <c:valAx>
        <c:axId val="21209438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20940776"/>
        <c:crosses val="autoZero"/>
        <c:crossBetween val="between"/>
      </c:valAx>
      <c:valAx>
        <c:axId val="212094717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2120950040"/>
        <c:crosses val="max"/>
        <c:crossBetween val="between"/>
      </c:valAx>
      <c:dateAx>
        <c:axId val="21209500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20947176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0.2887297404945"/>
          <c:y val="0.879180568530629"/>
          <c:w val="0.453461864344879"/>
          <c:h val="0.0818972526532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2" name="1 Cerrar llave"/>
        <cdr:cNvSpPr/>
      </cdr:nvSpPr>
      <cdr:spPr>
        <a:xfrm xmlns:a="http://schemas.openxmlformats.org/drawingml/2006/main">
          <a:off x="2511978" y="2894031"/>
          <a:ext cx="61042" cy="35716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4" name="1 Cerrar llave"/>
        <cdr:cNvSpPr/>
      </cdr:nvSpPr>
      <cdr:spPr>
        <a:xfrm xmlns:a="http://schemas.openxmlformats.org/drawingml/2006/main">
          <a:off x="2512015" y="2894018"/>
          <a:ext cx="61048" cy="35720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0.47054</cdr:x>
      <cdr:y>0.55869</cdr:y>
    </cdr:from>
    <cdr:to>
      <cdr:x>0.49694</cdr:x>
      <cdr:y>0.80076</cdr:y>
    </cdr:to>
    <cdr:sp macro="" textlink="">
      <cdr:nvSpPr>
        <cdr:cNvPr id="5" name="1 Cerrar llave"/>
        <cdr:cNvSpPr/>
      </cdr:nvSpPr>
      <cdr:spPr>
        <a:xfrm xmlns:a="http://schemas.openxmlformats.org/drawingml/2006/main">
          <a:off x="4300215" y="2260583"/>
          <a:ext cx="241268" cy="979468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6" name="1 Cerrar llave"/>
        <cdr:cNvSpPr/>
      </cdr:nvSpPr>
      <cdr:spPr>
        <a:xfrm xmlns:a="http://schemas.openxmlformats.org/drawingml/2006/main">
          <a:off x="2511978" y="2894031"/>
          <a:ext cx="61042" cy="35716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7" name="1 Cerrar llave"/>
        <cdr:cNvSpPr/>
      </cdr:nvSpPr>
      <cdr:spPr>
        <a:xfrm xmlns:a="http://schemas.openxmlformats.org/drawingml/2006/main">
          <a:off x="2512015" y="2894018"/>
          <a:ext cx="61048" cy="35720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0.47054</cdr:x>
      <cdr:y>0.55869</cdr:y>
    </cdr:from>
    <cdr:to>
      <cdr:x>0.49694</cdr:x>
      <cdr:y>0.80076</cdr:y>
    </cdr:to>
    <cdr:sp macro="" textlink="">
      <cdr:nvSpPr>
        <cdr:cNvPr id="8" name="1 Cerrar llave"/>
        <cdr:cNvSpPr/>
      </cdr:nvSpPr>
      <cdr:spPr>
        <a:xfrm xmlns:a="http://schemas.openxmlformats.org/drawingml/2006/main">
          <a:off x="4300215" y="2260583"/>
          <a:ext cx="241268" cy="979468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9" name="1 Cerrar llave"/>
        <cdr:cNvSpPr/>
      </cdr:nvSpPr>
      <cdr:spPr>
        <a:xfrm xmlns:a="http://schemas.openxmlformats.org/drawingml/2006/main">
          <a:off x="2511978" y="2894031"/>
          <a:ext cx="61042" cy="35716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10" name="1 Cerrar llave"/>
        <cdr:cNvSpPr/>
      </cdr:nvSpPr>
      <cdr:spPr>
        <a:xfrm xmlns:a="http://schemas.openxmlformats.org/drawingml/2006/main">
          <a:off x="2512015" y="2894018"/>
          <a:ext cx="61048" cy="35720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0.47054</cdr:x>
      <cdr:y>0.55869</cdr:y>
    </cdr:from>
    <cdr:to>
      <cdr:x>0.49694</cdr:x>
      <cdr:y>0.80076</cdr:y>
    </cdr:to>
    <cdr:sp macro="" textlink="">
      <cdr:nvSpPr>
        <cdr:cNvPr id="11" name="1 Cerrar llave"/>
        <cdr:cNvSpPr/>
      </cdr:nvSpPr>
      <cdr:spPr>
        <a:xfrm xmlns:a="http://schemas.openxmlformats.org/drawingml/2006/main">
          <a:off x="4300215" y="2260583"/>
          <a:ext cx="241268" cy="979468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12" name="1 Cerrar llave"/>
        <cdr:cNvSpPr/>
      </cdr:nvSpPr>
      <cdr:spPr>
        <a:xfrm xmlns:a="http://schemas.openxmlformats.org/drawingml/2006/main">
          <a:off x="2511978" y="2894031"/>
          <a:ext cx="61042" cy="35716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0.27487</cdr:x>
      <cdr:y>0.71524</cdr:y>
    </cdr:from>
    <cdr:to>
      <cdr:x>0.28155</cdr:x>
      <cdr:y>0.80352</cdr:y>
    </cdr:to>
    <cdr:sp macro="" textlink="">
      <cdr:nvSpPr>
        <cdr:cNvPr id="13" name="1 Cerrar llave"/>
        <cdr:cNvSpPr/>
      </cdr:nvSpPr>
      <cdr:spPr>
        <a:xfrm xmlns:a="http://schemas.openxmlformats.org/drawingml/2006/main">
          <a:off x="2512015" y="2894018"/>
          <a:ext cx="61048" cy="35720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0.47054</cdr:x>
      <cdr:y>0.55869</cdr:y>
    </cdr:from>
    <cdr:to>
      <cdr:x>0.49694</cdr:x>
      <cdr:y>0.80076</cdr:y>
    </cdr:to>
    <cdr:sp macro="" textlink="">
      <cdr:nvSpPr>
        <cdr:cNvPr id="14" name="1 Cerrar llave"/>
        <cdr:cNvSpPr/>
      </cdr:nvSpPr>
      <cdr:spPr>
        <a:xfrm xmlns:a="http://schemas.openxmlformats.org/drawingml/2006/main">
          <a:off x="4300215" y="2260583"/>
          <a:ext cx="241268" cy="979468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0.51223</cdr:x>
      <cdr:y>0.6105</cdr:y>
    </cdr:from>
    <cdr:to>
      <cdr:x>0.91023</cdr:x>
      <cdr:y>0.73776</cdr:y>
    </cdr:to>
    <cdr:sp macro="" textlink="">
      <cdr:nvSpPr>
        <cdr:cNvPr id="15" name="Rectángulo 14"/>
        <cdr:cNvSpPr/>
      </cdr:nvSpPr>
      <cdr:spPr>
        <a:xfrm xmlns:a="http://schemas.openxmlformats.org/drawingml/2006/main">
          <a:off x="4681240" y="2501245"/>
          <a:ext cx="3637234" cy="5213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noAutofit/>
        </a:bodyPr>
        <a:lstStyle xmlns:a="http://schemas.openxmlformats.org/drawingml/2006/main"/>
        <a:p xmlns:a="http://schemas.openxmlformats.org/drawingml/2006/main">
          <a:pPr algn="l"/>
          <a:r>
            <a:rPr lang="es-ES_tradnl" sz="16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Más de 2,500,000 cilindros</a:t>
          </a:r>
          <a:r>
            <a:rPr lang="es-ES_tradnl" sz="1600" b="1" cap="none" spc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reemplazados </a:t>
          </a:r>
        </a:p>
        <a:p xmlns:a="http://schemas.openxmlformats.org/drawingml/2006/main">
          <a:pPr algn="l"/>
          <a:r>
            <a:rPr lang="es-ES_tradnl" sz="1600" b="1" cap="none" spc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para finales de 2013</a:t>
          </a:r>
          <a:endParaRPr lang="es-ES_tradnl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1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B72D-0D48-9540-B09B-FF9DB53C3A74}" type="datetimeFigureOut">
              <a:rPr lang="en-US" smtClean="0"/>
              <a:pPr/>
              <a:t>08/03/13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9CE8-DB6E-BC4A-A24E-852A18637D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7937"/>
            <a:ext cx="5124450" cy="1470025"/>
          </a:xfrm>
        </p:spPr>
        <p:txBody>
          <a:bodyPr>
            <a:noAutofit/>
          </a:bodyPr>
          <a:lstStyle/>
          <a:p>
            <a:pPr algn="l"/>
            <a:r>
              <a:rPr lang="es-ES_tradnl" sz="2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ES_tradnl" sz="24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s-ES_tradnl" sz="2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ES_tradnl" sz="24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b="1" dirty="0">
                <a:solidFill>
                  <a:schemeClr val="bg1">
                    <a:lumMod val="65000"/>
                  </a:schemeClr>
                </a:solidFill>
              </a:rPr>
              <a:t>Operador Técnico:</a:t>
            </a:r>
            <a:br>
              <a:rPr lang="es-ES_tradnl" sz="24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s-ES_tradnl" sz="2400" dirty="0" smtClean="0"/>
              <a:t>Ing. Miguel Guzmán, MBA, PMP</a:t>
            </a:r>
            <a:endParaRPr lang="en-US" sz="20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304800" y="6400800"/>
            <a:ext cx="4864100" cy="317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01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Proyección de Reemplazo</a:t>
            </a:r>
            <a:endParaRPr lang="es-ES_tradnl" sz="2400" dirty="0"/>
          </a:p>
        </p:txBody>
      </p:sp>
      <p:graphicFrame>
        <p:nvGraphicFramePr>
          <p:cNvPr id="4" name="1 Gráfico" title="Proyección de Reposición de Cilindro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95539"/>
              </p:ext>
            </p:extLst>
          </p:nvPr>
        </p:nvGraphicFramePr>
        <p:xfrm>
          <a:off x="180340" y="1380490"/>
          <a:ext cx="8684260" cy="378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25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dirty="0">
                <a:latin typeface="Calibri" charset="0"/>
              </a:rPr>
              <a:t>Conclusiones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just" eaLnBrk="1" hangingPunct="1"/>
            <a:r>
              <a:rPr lang="es-MX" sz="3500" dirty="0">
                <a:latin typeface="Calibri" charset="0"/>
              </a:rPr>
              <a:t>Se </a:t>
            </a:r>
            <a:r>
              <a:rPr lang="es-MX" sz="3500" b="1" dirty="0">
                <a:latin typeface="Calibri" charset="0"/>
              </a:rPr>
              <a:t>reitera el compromiso de </a:t>
            </a:r>
            <a:r>
              <a:rPr lang="es-MX" sz="3500" b="1" dirty="0" smtClean="0">
                <a:solidFill>
                  <a:srgbClr val="4F81BD"/>
                </a:solidFill>
                <a:latin typeface="Calibri" charset="0"/>
              </a:rPr>
              <a:t>FIRAGAS</a:t>
            </a:r>
            <a:r>
              <a:rPr lang="es-MX" sz="3500" b="1" dirty="0" smtClean="0">
                <a:latin typeface="Calibri" charset="0"/>
              </a:rPr>
              <a:t> </a:t>
            </a:r>
            <a:r>
              <a:rPr lang="es-MX" sz="3500" dirty="0">
                <a:latin typeface="Calibri" charset="0"/>
              </a:rPr>
              <a:t>con la </a:t>
            </a:r>
            <a:r>
              <a:rPr lang="es-MX" sz="3500" b="1" dirty="0" smtClean="0">
                <a:latin typeface="Calibri" charset="0"/>
              </a:rPr>
              <a:t>sociedad mexicana </a:t>
            </a:r>
            <a:r>
              <a:rPr lang="es-MX" sz="3500" b="1" dirty="0">
                <a:latin typeface="Calibri" charset="0"/>
              </a:rPr>
              <a:t>y los usuarios</a:t>
            </a:r>
            <a:r>
              <a:rPr lang="es-MX" sz="3500" dirty="0">
                <a:latin typeface="Calibri" charset="0"/>
              </a:rPr>
              <a:t> </a:t>
            </a:r>
            <a:r>
              <a:rPr lang="es-MX" sz="3500" b="1" dirty="0">
                <a:latin typeface="Calibri" charset="0"/>
              </a:rPr>
              <a:t>de Gas LP</a:t>
            </a:r>
            <a:r>
              <a:rPr lang="es-MX" sz="3500" dirty="0">
                <a:latin typeface="Calibri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s-MX" sz="1500" dirty="0">
              <a:latin typeface="Calibri" charset="0"/>
            </a:endParaRPr>
          </a:p>
          <a:p>
            <a:pPr algn="just" eaLnBrk="1" hangingPunct="1"/>
            <a:r>
              <a:rPr lang="es-MX" sz="3500" dirty="0">
                <a:latin typeface="Calibri" charset="0"/>
              </a:rPr>
              <a:t>Las </a:t>
            </a:r>
            <a:r>
              <a:rPr lang="es-MX" sz="3500" b="1" dirty="0">
                <a:latin typeface="Calibri" charset="0"/>
              </a:rPr>
              <a:t>empresas </a:t>
            </a:r>
            <a:r>
              <a:rPr lang="es-MX" sz="3500" b="1" dirty="0" smtClean="0">
                <a:latin typeface="Calibri" charset="0"/>
              </a:rPr>
              <a:t>adheridas a </a:t>
            </a:r>
            <a:r>
              <a:rPr lang="es-MX" sz="3500" b="1" dirty="0" smtClean="0">
                <a:solidFill>
                  <a:schemeClr val="accent1"/>
                </a:solidFill>
                <a:latin typeface="Calibri" charset="0"/>
              </a:rPr>
              <a:t>FIRAGAS</a:t>
            </a:r>
            <a:r>
              <a:rPr lang="es-MX" sz="3500" dirty="0" smtClean="0">
                <a:latin typeface="Calibri" charset="0"/>
              </a:rPr>
              <a:t> </a:t>
            </a:r>
            <a:r>
              <a:rPr lang="es-MX" sz="3500" b="1" dirty="0">
                <a:latin typeface="Calibri" charset="0"/>
              </a:rPr>
              <a:t>sumarán esfuerzos</a:t>
            </a:r>
            <a:r>
              <a:rPr lang="es-MX" sz="3500" dirty="0">
                <a:latin typeface="Calibri" charset="0"/>
              </a:rPr>
              <a:t> en la </a:t>
            </a:r>
            <a:r>
              <a:rPr lang="es-MX" sz="3500" b="1" dirty="0">
                <a:latin typeface="Calibri" charset="0"/>
              </a:rPr>
              <a:t>modernización y desarrollo del sector</a:t>
            </a:r>
            <a:r>
              <a:rPr lang="es-MX" sz="3500" dirty="0">
                <a:latin typeface="Calibri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s-MX" sz="1500" dirty="0">
              <a:latin typeface="Calibri" charset="0"/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s-MX"/>
              <a:t>01/Marzo/2013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787951-1032-314C-9114-D075D03965EB}" type="slidenum">
              <a:rPr lang="es-MX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s-MX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400" dirty="0" smtClean="0"/>
              <a:t>Gracias por su atenci</a:t>
            </a:r>
            <a:r>
              <a:rPr lang="es-ES_tradnl" sz="4400" dirty="0" smtClean="0"/>
              <a:t>ón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93348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2626"/>
            <a:ext cx="8140700" cy="5066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800" b="1" dirty="0" smtClean="0"/>
              <a:t>Objetivos Principales</a:t>
            </a:r>
          </a:p>
          <a:p>
            <a:pPr algn="just"/>
            <a:r>
              <a:rPr lang="es-ES" sz="2900" dirty="0" smtClean="0"/>
              <a:t>La </a:t>
            </a:r>
            <a:r>
              <a:rPr lang="es-ES" sz="2900" dirty="0" smtClean="0"/>
              <a:t>Reposición de Activos para la industria del Gas L.P. (cilindros transportables y vehículos para la Industria)</a:t>
            </a:r>
            <a:r>
              <a:rPr lang="es-ES" sz="2900" dirty="0" smtClean="0"/>
              <a:t>.</a:t>
            </a:r>
          </a:p>
          <a:p>
            <a:pPr algn="just"/>
            <a:endParaRPr lang="es-ES" sz="2900" dirty="0"/>
          </a:p>
          <a:p>
            <a:pPr algn="just"/>
            <a:endParaRPr lang="es-ES" sz="2900" dirty="0" smtClean="0"/>
          </a:p>
          <a:p>
            <a:pPr algn="just"/>
            <a:endParaRPr lang="es-ES" sz="2900" dirty="0" smtClean="0"/>
          </a:p>
          <a:p>
            <a:pPr algn="just"/>
            <a:endParaRPr lang="es-ES" sz="2900" dirty="0" smtClean="0"/>
          </a:p>
          <a:p>
            <a:pPr algn="just"/>
            <a:endParaRPr lang="es-ES" sz="2900" dirty="0" smtClean="0"/>
          </a:p>
          <a:p>
            <a:pPr algn="just"/>
            <a:endParaRPr lang="es-ES" sz="2900" dirty="0" smtClean="0"/>
          </a:p>
          <a:p>
            <a:pPr algn="just"/>
            <a:endParaRPr lang="es-ES" sz="2900" dirty="0" smtClean="0"/>
          </a:p>
          <a:p>
            <a:pPr algn="just"/>
            <a:r>
              <a:rPr lang="es-ES" sz="2900" dirty="0" smtClean="0"/>
              <a:t>Lo m</a:t>
            </a:r>
            <a:r>
              <a:rPr lang="es-ES" sz="2900" dirty="0" smtClean="0"/>
              <a:t>ás importante para FIRAGAS es:</a:t>
            </a:r>
            <a:endParaRPr lang="es-ES" sz="2900" dirty="0" smtClean="0"/>
          </a:p>
          <a:p>
            <a:pPr lvl="3" algn="just"/>
            <a:r>
              <a:rPr lang="es-ES" sz="2900" dirty="0" smtClean="0"/>
              <a:t> La Seguridad </a:t>
            </a:r>
            <a:r>
              <a:rPr lang="es-ES" sz="2900" dirty="0" smtClean="0"/>
              <a:t>para el usuario final</a:t>
            </a:r>
          </a:p>
          <a:p>
            <a:pPr marL="457200" lvl="1" indent="0" algn="just">
              <a:buNone/>
            </a:pPr>
            <a:endParaRPr lang="es-ES" sz="2000" dirty="0" smtClean="0"/>
          </a:p>
          <a:p>
            <a:pPr algn="just"/>
            <a:endParaRPr lang="es-ES" sz="2400" dirty="0" smtClean="0"/>
          </a:p>
          <a:p>
            <a:pPr marL="457200" indent="-457200">
              <a:buFont typeface="+mj-lt"/>
              <a:buAutoNum type="arabicPeriod"/>
            </a:pPr>
            <a:endParaRPr lang="es-ES" sz="2000" dirty="0" smtClean="0"/>
          </a:p>
          <a:p>
            <a:pPr marL="800100" lvl="2" indent="0">
              <a:buNone/>
            </a:pPr>
            <a:endParaRPr lang="es-ES" sz="1500" dirty="0"/>
          </a:p>
          <a:p>
            <a:pPr marL="2628900" lvl="6" indent="0">
              <a:buNone/>
            </a:pPr>
            <a:endParaRPr lang="es-ES" sz="1500" dirty="0" smtClean="0"/>
          </a:p>
          <a:p>
            <a:pPr marL="800100" lvl="2" indent="0">
              <a:buNone/>
            </a:pPr>
            <a:endParaRPr lang="es-ES" sz="1400" dirty="0"/>
          </a:p>
          <a:p>
            <a:pPr marL="1314450" lvl="2" indent="-514350"/>
            <a:endParaRPr lang="es-ES" sz="1400" dirty="0" smtClean="0"/>
          </a:p>
          <a:p>
            <a:pPr marL="1314450" lvl="2" indent="-514350"/>
            <a:endParaRPr lang="es-ES" sz="1400" dirty="0"/>
          </a:p>
          <a:p>
            <a:endParaRPr lang="es-ES" sz="2200" dirty="0"/>
          </a:p>
          <a:p>
            <a:pPr marL="0" indent="0">
              <a:buNone/>
            </a:pPr>
            <a:endParaRPr lang="es-ES" sz="2200" dirty="0" smtClean="0"/>
          </a:p>
        </p:txBody>
      </p:sp>
      <p:pic>
        <p:nvPicPr>
          <p:cNvPr id="4" name="Picture 6" descr="http://www.eldiariodecoahuila.com.mx/fotografias/fotosnoticias/2010/11/10/int-42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54" y="2074606"/>
            <a:ext cx="1484128" cy="11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ingusa.com.mx/GasLP/img/cilindros-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35" y="2016652"/>
            <a:ext cx="902665" cy="13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Flecha derecha"/>
          <p:cNvSpPr/>
          <p:nvPr/>
        </p:nvSpPr>
        <p:spPr>
          <a:xfrm>
            <a:off x="4126409" y="2219424"/>
            <a:ext cx="1080120" cy="682433"/>
          </a:xfrm>
          <a:prstGeom prst="rightArrow">
            <a:avLst/>
          </a:prstGeom>
          <a:solidFill>
            <a:srgbClr val="9900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7" descr="Cam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5" y="3505201"/>
            <a:ext cx="1291013" cy="128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mi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55" y="3505201"/>
            <a:ext cx="1239884" cy="12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Flecha derecha"/>
          <p:cNvSpPr/>
          <p:nvPr/>
        </p:nvSpPr>
        <p:spPr>
          <a:xfrm>
            <a:off x="4126409" y="3718024"/>
            <a:ext cx="1080120" cy="682433"/>
          </a:xfrm>
          <a:prstGeom prst="rightArrow">
            <a:avLst/>
          </a:prstGeom>
          <a:solidFill>
            <a:srgbClr val="9900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4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 Título"/>
          <p:cNvSpPr txBox="1">
            <a:spLocks/>
          </p:cNvSpPr>
          <p:nvPr/>
        </p:nvSpPr>
        <p:spPr>
          <a:xfrm>
            <a:off x="1484745" y="451413"/>
            <a:ext cx="590203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INFORMACIÓN RELEVANTE DEL GAS LP EN MEXICO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2 Subtítulo"/>
          <p:cNvSpPr txBox="1">
            <a:spLocks/>
          </p:cNvSpPr>
          <p:nvPr/>
        </p:nvSpPr>
        <p:spPr>
          <a:xfrm>
            <a:off x="685800" y="2188138"/>
            <a:ext cx="7772400" cy="360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Solución energética para más del 80% de los hogares Mexicanos.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 con cobertura en todo el territorio nacional, ha generado un consumo anual per cápita residencial de los mas altos del mundo, el cual se ubica en 65 Kg.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 100% mexicana que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desde el punto de vista de seguridad se desempeña dentro de uno de los marcos normativos más completos.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184400" y="294763"/>
            <a:ext cx="4774557" cy="868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ALGUNAS CIFRAS DEL GAS LP EN MEXICO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239326"/>
            <a:ext cx="777271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3864" y="6416965"/>
            <a:ext cx="501824" cy="457200"/>
          </a:xfrm>
          <a:solidFill>
            <a:schemeClr val="accent5"/>
          </a:solidFill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fld id="{9E2FC528-3060-43B1-9D67-EEBE911EE183}" type="slidenum">
              <a:rPr lang="en-US" sz="1400" smtClean="0">
                <a:solidFill>
                  <a:schemeClr val="bg1"/>
                </a:solidFill>
                <a:latin typeface="Book Antiqua" pitchFamily="18" charset="0"/>
              </a:rPr>
              <a:pPr algn="ctr"/>
              <a:t>5</a:t>
            </a:fld>
            <a:endParaRPr lang="en-US" sz="14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709613" y="2967053"/>
            <a:ext cx="113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Comisión de Economía</a:t>
            </a:r>
            <a:endParaRPr lang="es-MX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721333" y="4582525"/>
            <a:ext cx="113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 Directiva</a:t>
            </a:r>
            <a:endParaRPr lang="es-MX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718985" y="6127657"/>
            <a:ext cx="113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 Directiva</a:t>
            </a:r>
            <a:endParaRPr lang="es-MX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9552" y="1294519"/>
            <a:ext cx="8064500" cy="10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s-MX" sz="1800" dirty="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s-MX" sz="1800" dirty="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s-MX" sz="1800" b="1" dirty="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13" name="1 Imagen" descr="LIMA 8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8" y="990600"/>
            <a:ext cx="8513671" cy="41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41300"/>
            <a:ext cx="75819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5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155700"/>
            <a:ext cx="6654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73100"/>
            <a:ext cx="84582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191</Words>
  <Application>Microsoft Macintosh PowerPoint</Application>
  <PresentationFormat>Presentación en pantalla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    Operador Técnico: Ing. Miguel Guzmán, MBA, PMP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Proyección de Reemplazo</vt:lpstr>
      <vt:lpstr>Conclusiones</vt:lpstr>
      <vt:lpstr>Presentación de PowerPoint</vt:lpstr>
    </vt:vector>
  </TitlesOfParts>
  <Manager/>
  <Company>LIENZO Diseño+Visual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Saúl Ramsés Bernal Gurrola</dc:creator>
  <cp:keywords/>
  <dc:description/>
  <cp:lastModifiedBy>Miguel Angel Guzman Alonso</cp:lastModifiedBy>
  <cp:revision>234</cp:revision>
  <cp:lastPrinted>2012-11-30T18:35:20Z</cp:lastPrinted>
  <dcterms:created xsi:type="dcterms:W3CDTF">2012-09-03T00:54:53Z</dcterms:created>
  <dcterms:modified xsi:type="dcterms:W3CDTF">2013-03-08T12:38:28Z</dcterms:modified>
  <cp:category/>
</cp:coreProperties>
</file>