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602" r:id="rId2"/>
    <p:sldId id="614" r:id="rId3"/>
    <p:sldId id="616" r:id="rId4"/>
    <p:sldId id="617" r:id="rId5"/>
    <p:sldId id="578" r:id="rId6"/>
    <p:sldId id="579" r:id="rId7"/>
    <p:sldId id="571" r:id="rId8"/>
    <p:sldId id="604" r:id="rId9"/>
    <p:sldId id="608" r:id="rId10"/>
    <p:sldId id="605" r:id="rId11"/>
    <p:sldId id="606" r:id="rId12"/>
    <p:sldId id="607" r:id="rId13"/>
    <p:sldId id="572" r:id="rId14"/>
    <p:sldId id="577" r:id="rId15"/>
    <p:sldId id="568" r:id="rId16"/>
    <p:sldId id="591" r:id="rId17"/>
    <p:sldId id="583" r:id="rId18"/>
    <p:sldId id="589" r:id="rId19"/>
    <p:sldId id="588" r:id="rId20"/>
    <p:sldId id="597" r:id="rId21"/>
    <p:sldId id="596" r:id="rId22"/>
    <p:sldId id="595" r:id="rId23"/>
    <p:sldId id="592" r:id="rId24"/>
    <p:sldId id="593" r:id="rId25"/>
    <p:sldId id="599" r:id="rId26"/>
    <p:sldId id="598" r:id="rId27"/>
    <p:sldId id="609" r:id="rId28"/>
  </p:sldIdLst>
  <p:sldSz cx="9144000" cy="6858000" type="screen4x3"/>
  <p:notesSz cx="6805613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A3"/>
    <a:srgbClr val="0060A7"/>
    <a:srgbClr val="FF0000"/>
    <a:srgbClr val="0D77FF"/>
    <a:srgbClr val="004AAC"/>
    <a:srgbClr val="438BDB"/>
    <a:srgbClr val="0066CC"/>
    <a:srgbClr val="0066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7731" autoAdjust="0"/>
  </p:normalViewPr>
  <p:slideViewPr>
    <p:cSldViewPr snapToGrid="0" showGuides="1">
      <p:cViewPr>
        <p:scale>
          <a:sx n="80" d="100"/>
          <a:sy n="80" d="100"/>
        </p:scale>
        <p:origin x="-1638" y="270"/>
      </p:cViewPr>
      <p:guideLst>
        <p:guide orient="horz" pos="811"/>
        <p:guide orient="horz" pos="4266"/>
        <p:guide orient="horz" pos="3139"/>
        <p:guide pos="1794"/>
        <p:guide pos="249"/>
        <p:guide pos="5226"/>
        <p:guide pos="38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1152"/>
    </p:cViewPr>
  </p:sorterViewPr>
  <p:notesViewPr>
    <p:cSldViewPr snapToGrid="0" showGuides="1">
      <p:cViewPr varScale="1">
        <p:scale>
          <a:sx n="76" d="100"/>
          <a:sy n="76" d="100"/>
        </p:scale>
        <p:origin x="-3336" y="-9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8564" cy="4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6" tIns="46118" rIns="92236" bIns="4611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444" y="1"/>
            <a:ext cx="2948564" cy="4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6" tIns="46118" rIns="92236" bIns="461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453"/>
            <a:ext cx="2948564" cy="4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444" y="9440453"/>
            <a:ext cx="2948564" cy="4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AF9CED1-8019-4BC5-BDFB-511AE92C6AA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31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8564" cy="4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6" tIns="46118" rIns="92236" bIns="4611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444" y="1"/>
            <a:ext cx="2948564" cy="4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6" tIns="46118" rIns="92236" bIns="461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1826"/>
            <a:ext cx="5444490" cy="447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6" tIns="46118" rIns="92236" bIns="461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453"/>
            <a:ext cx="2948564" cy="4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444" y="9440453"/>
            <a:ext cx="2948564" cy="4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7FE8660-649B-4348-A379-5D25CE6CDEF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13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FE8660-649B-4348-A379-5D25CE6CDEF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93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F97B-BA28-4F58-BD69-C76AD0744A4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1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F97B-BA28-4F58-BD69-C76AD0744A4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1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F97B-BA28-4F58-BD69-C76AD0744A4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1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9ACD75-EE0C-4124-BDD6-E1FCB1B9AF14}" type="slidenum">
              <a:rPr lang="fr-BE" smtClean="0"/>
              <a:pPr>
                <a:defRPr/>
              </a:pPr>
              <a:t>27</a:t>
            </a:fld>
            <a:endParaRPr lang="fr-BE"/>
          </a:p>
        </p:txBody>
      </p:sp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1050878" y="5316799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GB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All that is left for me now is to thank you very much for your time and if anyone has any questions I will do my best to answer them.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B2FB0F-5850-4CD5-90C5-7A52E7115E3F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F97B-BA28-4F58-BD69-C76AD0744A4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1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F97B-BA28-4F58-BD69-C76AD0744A4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1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F97B-BA28-4F58-BD69-C76AD0744A4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1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F97B-BA28-4F58-BD69-C76AD0744A4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1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F97B-BA28-4F58-BD69-C76AD0744A4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1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F97B-BA28-4F58-BD69-C76AD0744A4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1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F97B-BA28-4F58-BD69-C76AD0744A4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1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LPGA_logo_outlined_17080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25" y="5695950"/>
            <a:ext cx="1666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11"/>
          <p:cNvSpPr>
            <a:spLocks noChangeArrowheads="1"/>
          </p:cNvSpPr>
          <p:nvPr userDrawn="1"/>
        </p:nvSpPr>
        <p:spPr bwMode="auto">
          <a:xfrm>
            <a:off x="1206500" y="2914650"/>
            <a:ext cx="360363" cy="3603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150" y="2319338"/>
            <a:ext cx="7127875" cy="1470025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41500" y="4483100"/>
            <a:ext cx="5111750" cy="1223963"/>
          </a:xfrm>
        </p:spPr>
        <p:txBody>
          <a:bodyPr/>
          <a:lstStyle>
            <a:lvl1pPr marL="0" indent="0">
              <a:buFontTx/>
              <a:buNone/>
              <a:defRPr sz="1700">
                <a:solidFill>
                  <a:srgbClr val="438BDB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D8102-593E-486F-BF98-8193325951C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8813" y="273050"/>
            <a:ext cx="1982787" cy="5624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7275" y="273050"/>
            <a:ext cx="5799138" cy="5624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522AB-EE29-4FDA-9512-A7A5146D19F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3ACD2-363B-4BE3-BB18-B1BB08D6BB5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5A716-ADC6-4D09-BE35-DD0C17B01A4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7275" y="1371600"/>
            <a:ext cx="38909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0638" y="1371600"/>
            <a:ext cx="38909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FE649-16A9-4392-8801-F42A46C938D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5E911-541F-460B-B700-15327DC3539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E602F-6C7C-496D-A4E8-FEC49FC5F88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44F7B-8F2A-45AE-AEB3-BC8C3C42A6F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364C0-9965-4E6C-96DC-CF4D9926107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F7F5E-4DAE-4424-8C3E-45B0E665A3D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590550" y="0"/>
            <a:ext cx="8553450" cy="10668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66A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9700" y="273050"/>
            <a:ext cx="68246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7275" y="1371600"/>
            <a:ext cx="79343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4875" y="6300788"/>
            <a:ext cx="5429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438BDB"/>
                </a:solidFill>
                <a:latin typeface="BankGothic Md BT" pitchFamily="34" charset="0"/>
                <a:cs typeface="+mn-cs"/>
              </a:defRPr>
            </a:lvl1pPr>
          </a:lstStyle>
          <a:p>
            <a:pPr>
              <a:defRPr/>
            </a:pPr>
            <a:fld id="{4E75D8C4-D6E8-4D51-B010-88FC92082F5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pic>
        <p:nvPicPr>
          <p:cNvPr id="2" name="Picture 10" descr="WLPGA_logo_outlined_17080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63988" y="6172200"/>
            <a:ext cx="1208087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Oval 11"/>
          <p:cNvSpPr>
            <a:spLocks noChangeArrowheads="1"/>
          </p:cNvSpPr>
          <p:nvPr/>
        </p:nvSpPr>
        <p:spPr bwMode="auto">
          <a:xfrm>
            <a:off x="854075" y="695325"/>
            <a:ext cx="360363" cy="3603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1571625" y="1062038"/>
            <a:ext cx="75723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38BDB"/>
        </a:buClr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38BDB"/>
        </a:buClr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38BDB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38BDB"/>
        </a:buClr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38BDB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38BDB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38BDB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38BDB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38BDB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xydas@worldlpga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6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6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mailto:nxydas@worldlpgas.co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xceptionalenergy.com/" TargetMode="External"/><Relationship Id="rId5" Type="http://schemas.openxmlformats.org/officeDocument/2006/relationships/hyperlink" Target="http://www.worldlpgas.com/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gif"/><Relationship Id="rId18" Type="http://schemas.openxmlformats.org/officeDocument/2006/relationships/image" Target="../media/image23.jpeg"/><Relationship Id="rId26" Type="http://schemas.openxmlformats.org/officeDocument/2006/relationships/image" Target="../media/image31.jpeg"/><Relationship Id="rId3" Type="http://schemas.openxmlformats.org/officeDocument/2006/relationships/image" Target="../media/image8.jpeg"/><Relationship Id="rId21" Type="http://schemas.openxmlformats.org/officeDocument/2006/relationships/image" Target="../media/image26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17" Type="http://schemas.openxmlformats.org/officeDocument/2006/relationships/image" Target="../media/image22.wmf"/><Relationship Id="rId25" Type="http://schemas.openxmlformats.org/officeDocument/2006/relationships/image" Target="../media/image30.jpeg"/><Relationship Id="rId2" Type="http://schemas.openxmlformats.org/officeDocument/2006/relationships/image" Target="../media/image6.jpeg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24" Type="http://schemas.openxmlformats.org/officeDocument/2006/relationships/image" Target="../media/image29.jpeg"/><Relationship Id="rId5" Type="http://schemas.openxmlformats.org/officeDocument/2006/relationships/image" Target="../media/image10.gif"/><Relationship Id="rId15" Type="http://schemas.openxmlformats.org/officeDocument/2006/relationships/image" Target="../media/image20.jpeg"/><Relationship Id="rId23" Type="http://schemas.openxmlformats.org/officeDocument/2006/relationships/image" Target="../media/image28.jpeg"/><Relationship Id="rId10" Type="http://schemas.openxmlformats.org/officeDocument/2006/relationships/image" Target="../media/image15.gif"/><Relationship Id="rId19" Type="http://schemas.openxmlformats.org/officeDocument/2006/relationships/image" Target="../media/image24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Relationship Id="rId22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2.gif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gif"/><Relationship Id="rId9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pg-apps.org/index.php?page=hom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14525" y="4751147"/>
            <a:ext cx="3658961" cy="1707696"/>
          </a:xfrm>
        </p:spPr>
        <p:txBody>
          <a:bodyPr/>
          <a:lstStyle/>
          <a:p>
            <a:pPr eaLnBrk="1" hangingPunct="1"/>
            <a:r>
              <a:rPr lang="en-GB" sz="1400" dirty="0" smtClean="0">
                <a:solidFill>
                  <a:schemeClr val="tx1"/>
                </a:solidFill>
                <a:latin typeface="Verdana" pitchFamily="34" charset="0"/>
              </a:rPr>
              <a:t>Nikos Xydas</a:t>
            </a:r>
          </a:p>
          <a:p>
            <a:pPr eaLnBrk="1" hangingPunct="1"/>
            <a:r>
              <a:rPr lang="en-GB" sz="1400" dirty="0" smtClean="0">
                <a:solidFill>
                  <a:schemeClr val="tx1"/>
                </a:solidFill>
                <a:latin typeface="Verdana" pitchFamily="34" charset="0"/>
              </a:rPr>
              <a:t>WLPGA Technical Director </a:t>
            </a:r>
          </a:p>
          <a:p>
            <a:pPr eaLnBrk="1" hangingPunct="1"/>
            <a:r>
              <a:rPr lang="en-GB" sz="1000" dirty="0" smtClean="0">
                <a:solidFill>
                  <a:schemeClr val="tx1"/>
                </a:solidFill>
                <a:latin typeface="Verdana" pitchFamily="34" charset="0"/>
                <a:hlinkClick r:id="rId3"/>
              </a:rPr>
              <a:t>nxydas@worldlpgas.com</a:t>
            </a:r>
            <a:endParaRPr lang="en-GB" sz="1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/>
            <a:endParaRPr lang="en-GB" sz="1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/>
            <a:endParaRPr lang="en-GB" sz="10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4050" y="1165239"/>
            <a:ext cx="7127875" cy="3145497"/>
          </a:xfrm>
        </p:spPr>
        <p:txBody>
          <a:bodyPr/>
          <a:lstStyle/>
          <a:p>
            <a:pPr eaLnBrk="1" hangingPunct="1"/>
            <a:r>
              <a:rPr lang="en-GB" sz="3500" b="1" dirty="0" smtClean="0"/>
              <a:t/>
            </a:r>
            <a:br>
              <a:rPr lang="en-GB" sz="3500" b="1" dirty="0" smtClean="0"/>
            </a:br>
            <a:r>
              <a:rPr lang="en-GB" sz="3500" b="1" dirty="0"/>
              <a:t>AIGLP </a:t>
            </a:r>
            <a:r>
              <a:rPr lang="fr-FR" sz="3500" b="1" dirty="0"/>
              <a:t>XXVIII </a:t>
            </a:r>
            <a:r>
              <a:rPr lang="en-GB" sz="3500" b="1" dirty="0"/>
              <a:t>Congress </a:t>
            </a:r>
            <a:r>
              <a:rPr lang="sv-SE" sz="3500" b="1" dirty="0" smtClean="0"/>
              <a:t>2013</a:t>
            </a:r>
            <a:r>
              <a:rPr lang="en-GB" sz="3500" b="1" dirty="0" smtClean="0"/>
              <a:t/>
            </a:r>
            <a:br>
              <a:rPr lang="en-GB" sz="3500" b="1" dirty="0" smtClean="0"/>
            </a:br>
            <a:r>
              <a:rPr lang="en-GB" sz="2400" b="1" dirty="0"/>
              <a:t>7</a:t>
            </a:r>
            <a:r>
              <a:rPr lang="en-GB" sz="2400" b="1" dirty="0" smtClean="0"/>
              <a:t>th March 2013</a:t>
            </a:r>
            <a:r>
              <a:rPr lang="en-GB" sz="3500" b="1" dirty="0" smtClean="0"/>
              <a:t/>
            </a:r>
            <a:br>
              <a:rPr lang="en-GB" sz="3500" b="1" dirty="0" smtClean="0"/>
            </a:br>
            <a:r>
              <a:rPr lang="en-GB" sz="2400" b="1" dirty="0" smtClean="0"/>
              <a:t>Mexico</a:t>
            </a:r>
            <a:br>
              <a:rPr lang="en-GB" sz="2400" b="1" dirty="0" smtClean="0"/>
            </a:b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/>
              <a:t/>
            </a:r>
            <a:br>
              <a:rPr lang="en-GB" sz="2400" b="1" dirty="0"/>
            </a:br>
            <a:r>
              <a:rPr lang="en-GB" altLang="zh-CN" sz="3200" b="1" dirty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4AAC"/>
                </a:solidFill>
              </a:rPr>
              <a:t>Exceptional Energy </a:t>
            </a:r>
            <a:r>
              <a:rPr lang="en-GB" altLang="zh-CN" sz="3200" b="1" i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  <a:t>in </a:t>
            </a:r>
            <a:r>
              <a:rPr lang="en-GB" altLang="zh-CN" sz="3200" b="1" i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  <a:t>Action 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3500" dirty="0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 l="22983" t="10870" r="26992" b="9583"/>
          <a:stretch>
            <a:fillRect/>
          </a:stretch>
        </p:blipFill>
        <p:spPr bwMode="auto">
          <a:xfrm>
            <a:off x="276451" y="5794777"/>
            <a:ext cx="489098" cy="77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4150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648075" y="6124575"/>
            <a:ext cx="1857375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ZoneTexte 7"/>
          <p:cNvSpPr txBox="1"/>
          <p:nvPr/>
        </p:nvSpPr>
        <p:spPr>
          <a:xfrm>
            <a:off x="1457324" y="1085850"/>
            <a:ext cx="2486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The Home Page</a:t>
            </a:r>
          </a:p>
          <a:p>
            <a:endParaRPr lang="fr-FR" b="1" dirty="0"/>
          </a:p>
        </p:txBody>
      </p:sp>
      <p:pic>
        <p:nvPicPr>
          <p:cNvPr id="9" name="Picture 4" descr="C:\Users\alison\Documents\3. Exceptional Energy\Toolkit\Logo\Logo Horizontal\Exceptional Energy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115" y="6032118"/>
            <a:ext cx="1151498" cy="467146"/>
          </a:xfrm>
          <a:prstGeom prst="rect">
            <a:avLst/>
          </a:prstGeom>
          <a:noFill/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893" y="1085850"/>
            <a:ext cx="4663411" cy="523280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80951" y="-44470"/>
            <a:ext cx="7603674" cy="1143000"/>
          </a:xfrm>
        </p:spPr>
        <p:txBody>
          <a:bodyPr/>
          <a:lstStyle/>
          <a:p>
            <a:r>
              <a:rPr lang="en-GB" altLang="zh-CN" sz="3600" b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Exceptional </a:t>
            </a:r>
            <a:r>
              <a:rPr lang="en-GB" altLang="zh-CN" sz="3600" b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Energy </a:t>
            </a:r>
            <a:r>
              <a:rPr lang="en-GB" altLang="zh-CN" sz="3600" b="1" i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  <a:t>in Action </a:t>
            </a:r>
            <a:r>
              <a:rPr lang="en-GB" altLang="zh-CN" sz="2800" b="1" i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/>
            </a:r>
            <a:br>
              <a:rPr lang="en-GB" altLang="zh-CN" sz="2800" b="1" i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</a:br>
            <a:r>
              <a:rPr lang="en-GB" altLang="zh-CN" sz="2800" b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</a:rPr>
              <a:t>THE</a:t>
            </a:r>
            <a:r>
              <a:rPr lang="en-GB" altLang="zh-CN" sz="2800" b="1" i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 </a:t>
            </a:r>
            <a:r>
              <a:rPr lang="en-GB" altLang="zh-CN" sz="2800" b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</a:rPr>
              <a:t>LP Gas </a:t>
            </a:r>
            <a:r>
              <a:rPr lang="en-GB" altLang="zh-CN" sz="2800" b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</a:rPr>
              <a:t>Applications </a:t>
            </a:r>
            <a:r>
              <a:rPr lang="en-GB" altLang="zh-CN" sz="2800" b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</a:rPr>
              <a:t>Database</a:t>
            </a:r>
            <a:endParaRPr lang="en-GB" altLang="zh-CN" sz="2800" b="1" kern="1200" dirty="0">
              <a:ln w="9525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5495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648075" y="6124575"/>
            <a:ext cx="1857375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ZoneTexte 7"/>
          <p:cNvSpPr txBox="1"/>
          <p:nvPr/>
        </p:nvSpPr>
        <p:spPr>
          <a:xfrm>
            <a:off x="1457324" y="1085850"/>
            <a:ext cx="2486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The Home Page</a:t>
            </a:r>
          </a:p>
          <a:p>
            <a:endParaRPr lang="fr-FR" b="1" dirty="0"/>
          </a:p>
        </p:txBody>
      </p:sp>
      <p:pic>
        <p:nvPicPr>
          <p:cNvPr id="9" name="Picture 4" descr="C:\Users\alison\Documents\3. Exceptional Energy\Toolkit\Logo\Logo Horizontal\Exceptional Energy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115" y="6032118"/>
            <a:ext cx="1151498" cy="467146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77" y="1085850"/>
            <a:ext cx="4683687" cy="57721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48979" y="1962150"/>
            <a:ext cx="286899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Searchable with keywords</a:t>
            </a:r>
            <a:endParaRPr lang="en-GB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248979" y="2495550"/>
            <a:ext cx="284254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Searchable by sector and sub-sector</a:t>
            </a:r>
            <a:endParaRPr lang="en-GB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48979" y="3894236"/>
            <a:ext cx="284254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Searchable by function</a:t>
            </a:r>
            <a:endParaRPr lang="en-GB" sz="1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48979" y="4237136"/>
            <a:ext cx="2846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smtClean="0"/>
              <a:t>Searchable by geography</a:t>
            </a:r>
            <a:endParaRPr lang="en-GB" sz="1200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3117974" y="2234000"/>
            <a:ext cx="530101" cy="8425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3095625" y="2772549"/>
            <a:ext cx="592677" cy="87768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11" idx="3"/>
          </p:cNvCxnSpPr>
          <p:nvPr/>
        </p:nvCxnSpPr>
        <p:spPr>
          <a:xfrm flipV="1">
            <a:off x="3091527" y="3810002"/>
            <a:ext cx="2404398" cy="2227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3091527" y="4152899"/>
            <a:ext cx="2404398" cy="2381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48979" y="5294411"/>
            <a:ext cx="138932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Main sectors</a:t>
            </a:r>
            <a:endParaRPr lang="en-GB" sz="1200" dirty="0"/>
          </a:p>
        </p:txBody>
      </p:sp>
      <p:sp>
        <p:nvSpPr>
          <p:cNvPr id="19" name="Flèche droite 18"/>
          <p:cNvSpPr/>
          <p:nvPr/>
        </p:nvSpPr>
        <p:spPr>
          <a:xfrm>
            <a:off x="1872327" y="5294411"/>
            <a:ext cx="1533525" cy="307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4486275" y="4397275"/>
            <a:ext cx="1543050" cy="120491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480951" y="-44470"/>
            <a:ext cx="7603674" cy="1143000"/>
          </a:xfrm>
        </p:spPr>
        <p:txBody>
          <a:bodyPr/>
          <a:lstStyle/>
          <a:p>
            <a:r>
              <a:rPr lang="en-GB" altLang="zh-CN" sz="3600" b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Exceptional </a:t>
            </a:r>
            <a:r>
              <a:rPr lang="en-GB" altLang="zh-CN" sz="3600" b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Energy </a:t>
            </a:r>
            <a:r>
              <a:rPr lang="en-GB" altLang="zh-CN" sz="3600" b="1" i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  <a:t>in Action </a:t>
            </a:r>
            <a:r>
              <a:rPr lang="en-GB" altLang="zh-CN" sz="2800" b="1" i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/>
            </a:r>
            <a:br>
              <a:rPr lang="en-GB" altLang="zh-CN" sz="2800" b="1" i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</a:br>
            <a:r>
              <a:rPr lang="en-GB" altLang="zh-CN" sz="2800" b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</a:rPr>
              <a:t>THE</a:t>
            </a:r>
            <a:r>
              <a:rPr lang="en-GB" altLang="zh-CN" sz="2800" b="1" i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 </a:t>
            </a:r>
            <a:r>
              <a:rPr lang="en-GB" altLang="zh-CN" sz="2800" b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</a:rPr>
              <a:t>LP Gas </a:t>
            </a:r>
            <a:r>
              <a:rPr lang="en-GB" altLang="zh-CN" sz="2800" b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</a:rPr>
              <a:t>Applications </a:t>
            </a:r>
            <a:r>
              <a:rPr lang="en-GB" altLang="zh-CN" sz="2800" b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</a:rPr>
              <a:t>Database</a:t>
            </a:r>
            <a:endParaRPr lang="en-GB" altLang="zh-CN" sz="2800" b="1" kern="1200" dirty="0">
              <a:ln w="9525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0482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68" y="1199410"/>
            <a:ext cx="6775761" cy="5660074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675900" y="5341828"/>
            <a:ext cx="2066925" cy="146685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4" descr="C:\Users\alison\Documents\3. Exceptional Energy\Toolkit\Logo\Logo Horizontal\Exceptional Energy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115" y="6032118"/>
            <a:ext cx="1151498" cy="467146"/>
          </a:xfrm>
          <a:prstGeom prst="rect">
            <a:avLst/>
          </a:prstGeom>
          <a:noFill/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80951" y="-44470"/>
            <a:ext cx="7603674" cy="1143000"/>
          </a:xfrm>
        </p:spPr>
        <p:txBody>
          <a:bodyPr/>
          <a:lstStyle/>
          <a:p>
            <a:r>
              <a:rPr lang="en-GB" altLang="zh-CN" sz="3600" b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Exceptional </a:t>
            </a:r>
            <a:r>
              <a:rPr lang="en-GB" altLang="zh-CN" sz="3600" b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Energy </a:t>
            </a:r>
            <a:r>
              <a:rPr lang="en-GB" altLang="zh-CN" sz="3600" b="1" i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  <a:t>in Action </a:t>
            </a:r>
            <a:r>
              <a:rPr lang="en-GB" altLang="zh-CN" sz="2800" b="1" i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/>
            </a:r>
            <a:br>
              <a:rPr lang="en-GB" altLang="zh-CN" sz="2800" b="1" i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</a:br>
            <a:r>
              <a:rPr lang="en-GB" altLang="zh-CN" sz="2800" b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</a:rPr>
              <a:t>THE</a:t>
            </a:r>
            <a:r>
              <a:rPr lang="en-GB" altLang="zh-CN" sz="2800" b="1" i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 </a:t>
            </a:r>
            <a:r>
              <a:rPr lang="en-GB" altLang="zh-CN" sz="2800" b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</a:rPr>
              <a:t>LP Gas </a:t>
            </a:r>
            <a:r>
              <a:rPr lang="en-GB" altLang="zh-CN" sz="2800" b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</a:rPr>
              <a:t>Applications </a:t>
            </a:r>
            <a:r>
              <a:rPr lang="en-GB" altLang="zh-CN" sz="2800" b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</a:rPr>
              <a:t>Database</a:t>
            </a:r>
            <a:endParaRPr lang="en-GB" altLang="zh-CN" sz="2800" b="1" kern="1200" dirty="0">
              <a:ln w="9525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0872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69" y="1196139"/>
            <a:ext cx="6826962" cy="477544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648075" y="6124575"/>
            <a:ext cx="1857375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llipse 5"/>
          <p:cNvSpPr/>
          <p:nvPr/>
        </p:nvSpPr>
        <p:spPr>
          <a:xfrm>
            <a:off x="6411623" y="4027839"/>
            <a:ext cx="2124075" cy="157162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4" descr="C:\Users\alison\Documents\3. Exceptional Energy\Toolkit\Logo\Logo Horizontal\Exceptional Energy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115" y="6032118"/>
            <a:ext cx="1151498" cy="467146"/>
          </a:xfrm>
          <a:prstGeom prst="rect">
            <a:avLst/>
          </a:prstGeom>
          <a:noFill/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80951" y="-44470"/>
            <a:ext cx="7603674" cy="1143000"/>
          </a:xfrm>
        </p:spPr>
        <p:txBody>
          <a:bodyPr/>
          <a:lstStyle/>
          <a:p>
            <a:r>
              <a:rPr lang="en-GB" altLang="zh-CN" sz="3600" b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Exceptional </a:t>
            </a:r>
            <a:r>
              <a:rPr lang="en-GB" altLang="zh-CN" sz="3600" b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Energy </a:t>
            </a:r>
            <a:r>
              <a:rPr lang="en-GB" altLang="zh-CN" sz="3600" b="1" i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  <a:t>in Action </a:t>
            </a:r>
            <a:r>
              <a:rPr lang="en-GB" altLang="zh-CN" sz="2800" b="1" i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/>
            </a:r>
            <a:br>
              <a:rPr lang="en-GB" altLang="zh-CN" sz="2800" b="1" i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</a:br>
            <a:r>
              <a:rPr lang="en-GB" altLang="zh-CN" sz="2800" b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</a:rPr>
              <a:t>THE</a:t>
            </a:r>
            <a:r>
              <a:rPr lang="en-GB" altLang="zh-CN" sz="2800" b="1" i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 </a:t>
            </a:r>
            <a:r>
              <a:rPr lang="en-GB" altLang="zh-CN" sz="2800" b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</a:rPr>
              <a:t>LP Gas </a:t>
            </a:r>
            <a:r>
              <a:rPr lang="en-GB" altLang="zh-CN" sz="2800" b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</a:rPr>
              <a:t>Applications </a:t>
            </a:r>
            <a:r>
              <a:rPr lang="en-GB" altLang="zh-CN" sz="2800" b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</a:rPr>
              <a:t>Database</a:t>
            </a:r>
            <a:endParaRPr lang="en-GB" altLang="zh-CN" sz="2800" b="1" kern="1200" dirty="0">
              <a:ln w="9525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400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80951" y="-44470"/>
            <a:ext cx="7603674" cy="1143000"/>
          </a:xfrm>
        </p:spPr>
        <p:txBody>
          <a:bodyPr/>
          <a:lstStyle/>
          <a:p>
            <a:r>
              <a:rPr lang="en-GB" altLang="zh-CN" sz="3600" b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Exceptional </a:t>
            </a:r>
            <a:r>
              <a:rPr lang="en-GB" altLang="zh-CN" sz="3600" b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Energy </a:t>
            </a:r>
            <a:r>
              <a:rPr lang="en-GB" altLang="zh-CN" sz="3600" b="1" i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  <a:t>in Action </a:t>
            </a:r>
            <a:r>
              <a:rPr lang="en-GB" altLang="zh-CN" sz="2800" b="1" i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/>
            </a:r>
            <a:br>
              <a:rPr lang="en-GB" altLang="zh-CN" sz="2800" b="1" i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</a:br>
            <a:r>
              <a:rPr lang="en-GB" altLang="zh-CN" sz="2800" b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</a:rPr>
              <a:t>THE</a:t>
            </a:r>
            <a:r>
              <a:rPr lang="en-GB" altLang="zh-CN" sz="2800" b="1" i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 </a:t>
            </a:r>
            <a:r>
              <a:rPr lang="en-GB" altLang="zh-CN" sz="2800" b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</a:rPr>
              <a:t>LP Gas </a:t>
            </a:r>
            <a:r>
              <a:rPr lang="en-GB" altLang="zh-CN" sz="2800" b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</a:rPr>
              <a:t>Applications </a:t>
            </a:r>
            <a:r>
              <a:rPr lang="en-GB" altLang="zh-CN" sz="2800" b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</a:rPr>
              <a:t>Database</a:t>
            </a:r>
            <a:endParaRPr lang="en-GB" altLang="zh-CN" sz="2800" b="1" kern="1200" dirty="0">
              <a:ln w="9525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48075" y="6124575"/>
            <a:ext cx="1857375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4" descr="C:\Users\alison\Documents\3. Exceptional Energy\Toolkit\Logo\Logo Horizontal\Exceptional Energy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115" y="6032118"/>
            <a:ext cx="1151498" cy="467146"/>
          </a:xfrm>
          <a:prstGeom prst="rect">
            <a:avLst/>
          </a:prstGeom>
          <a:noFill/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57" y="1116281"/>
            <a:ext cx="4702762" cy="564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9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kitchensinternational.co.uk/blog/wp-content/uploads/2011/06/Ideal-Home-Show-Scotland121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850" y="1332080"/>
            <a:ext cx="2457449" cy="1671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e.assous\AppData\Local\Microsoft\Windows\Temporary Internet Files\Content.Outlook\F739Y47X\signature-mail-wlpgas2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772038"/>
            <a:ext cx="4764940" cy="952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81325" y="1209675"/>
            <a:ext cx="6096000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+mn-lt"/>
              </a:rPr>
              <a:t>For the launch of this very promising project, the World LP Gas Forum and 2013 AEGPL Congress in October will include a unique showcase, demonstrating many of the most innovative, interesting and important LPG applications.</a:t>
            </a:r>
          </a:p>
          <a:p>
            <a:pPr algn="ctr"/>
            <a:endParaRPr lang="en-US" sz="11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Using </a:t>
            </a:r>
            <a:r>
              <a:rPr lang="en-US" sz="2000" u="sng" dirty="0" smtClean="0">
                <a:latin typeface="+mn-lt"/>
              </a:rPr>
              <a:t>one whole floor of the 2013 Forum</a:t>
            </a:r>
            <a:r>
              <a:rPr lang="en-US" sz="2000" dirty="0" smtClean="0">
                <a:latin typeface="+mn-lt"/>
              </a:rPr>
              <a:t>, the WLPGA, AEGPL, UKLPG and our members, together with selected partners, are  creating an interactive educational applications experience that will raise awareness of LP Gas.</a:t>
            </a:r>
          </a:p>
          <a:p>
            <a:pPr algn="ctr"/>
            <a:endParaRPr lang="en-US" sz="14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Launched by a celebrity! High media awareness! This is the </a:t>
            </a:r>
          </a:p>
          <a:p>
            <a:pPr algn="ctr"/>
            <a:endParaRPr lang="en-US" sz="1600" dirty="0">
              <a:latin typeface="+mn-lt"/>
            </a:endParaRPr>
          </a:p>
          <a:p>
            <a:pPr algn="ctr"/>
            <a:r>
              <a:rPr lang="en-GB" altLang="zh-CN" sz="2400" b="1" dirty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Exceptional Energy </a:t>
            </a:r>
            <a:r>
              <a:rPr lang="en-GB" altLang="zh-CN" sz="2400" b="1" i="1" dirty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  <a:t>in </a:t>
            </a:r>
            <a:r>
              <a:rPr lang="en-GB" altLang="zh-CN" sz="2400" b="1" i="1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  <a:t>Action </a:t>
            </a:r>
            <a:r>
              <a:rPr lang="en-GB" altLang="zh-CN" sz="2400" b="1" i="1" u="sng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  <a:t>Experience</a:t>
            </a:r>
            <a:endParaRPr lang="en-US" sz="2400" u="sng" dirty="0" smtClean="0">
              <a:latin typeface="+mn-lt"/>
            </a:endParaRPr>
          </a:p>
          <a:p>
            <a:pPr algn="ctr"/>
            <a:endParaRPr lang="en-US" sz="2000" dirty="0" smtClean="0">
              <a:latin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40326" y="-44470"/>
            <a:ext cx="7603674" cy="1143000"/>
          </a:xfrm>
        </p:spPr>
        <p:txBody>
          <a:bodyPr/>
          <a:lstStyle/>
          <a:p>
            <a:r>
              <a:rPr lang="en-GB" altLang="zh-CN" sz="3600" b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Exceptional Energy </a:t>
            </a:r>
            <a:r>
              <a:rPr lang="en-GB" altLang="zh-CN" sz="3600" b="1" i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  <a:t>in Action </a:t>
            </a:r>
            <a:r>
              <a:rPr lang="en-GB" altLang="zh-CN" sz="2800" b="1" i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/>
            </a:r>
            <a:br>
              <a:rPr lang="en-GB" altLang="zh-CN" sz="2800" b="1" i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</a:br>
            <a:r>
              <a:rPr lang="en-GB" altLang="zh-CN" sz="2800" b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</a:rPr>
              <a:t>The launch in London</a:t>
            </a:r>
            <a:endParaRPr lang="en-GB" altLang="zh-CN" sz="2800" b="1" kern="1200" dirty="0">
              <a:ln w="9525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pic>
        <p:nvPicPr>
          <p:cNvPr id="11" name="Picture 4" descr="C:\Users\alison\Documents\3. Exceptional Energy\Toolkit\Logo\Logo Horizontal\Exceptional Energy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8" y="6089268"/>
            <a:ext cx="1151498" cy="467146"/>
          </a:xfrm>
          <a:prstGeom prst="rect">
            <a:avLst/>
          </a:prstGeom>
          <a:noFill/>
        </p:spPr>
      </p:pic>
      <p:pic>
        <p:nvPicPr>
          <p:cNvPr id="12" name="Picture 10" descr="WLPGA_logo_outlined_1708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2231" y="6100762"/>
            <a:ext cx="1208087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AEGPL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0988" y="5400018"/>
            <a:ext cx="1139825" cy="468991"/>
          </a:xfrm>
          <a:prstGeom prst="rect">
            <a:avLst/>
          </a:prstGeom>
          <a:noFill/>
        </p:spPr>
      </p:pic>
      <p:pic>
        <p:nvPicPr>
          <p:cNvPr id="3076" name="Picture 4" descr="UK L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0513" y="4690269"/>
            <a:ext cx="1003210" cy="528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866900" y="2344738"/>
            <a:ext cx="7127875" cy="1470025"/>
          </a:xfrm>
        </p:spPr>
        <p:txBody>
          <a:bodyPr/>
          <a:lstStyle/>
          <a:p>
            <a:pPr marL="982663" indent="-982663" eaLnBrk="1" hangingPunct="1">
              <a:defRPr/>
            </a:pPr>
            <a:r>
              <a:rPr lang="en-GB" altLang="zh-CN" sz="4400" b="1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4AAC"/>
                </a:solidFill>
              </a:rPr>
              <a:t>Exceptional Energy in </a:t>
            </a:r>
            <a:r>
              <a:rPr lang="en-GB" altLang="zh-CN" sz="4400" b="1" i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  <a:t>in </a:t>
            </a:r>
            <a:r>
              <a:rPr lang="en-GB" altLang="zh-CN" sz="4400" b="1" i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  <a:t>Action</a:t>
            </a:r>
            <a:br>
              <a:rPr lang="en-GB" altLang="zh-CN" sz="4400" b="1" i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</a:br>
            <a:r>
              <a:rPr lang="en-GB" altLang="zh-CN" sz="4400" b="1" i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  <a:t>       Experience </a:t>
            </a:r>
            <a:endParaRPr lang="en-US" altLang="zh-CN" sz="4400" b="1" dirty="0" smtClean="0">
              <a:ln w="9525">
                <a:solidFill>
                  <a:schemeClr val="tx1"/>
                </a:solidFill>
                <a:prstDash val="solid"/>
                <a:miter lim="800000"/>
              </a:ln>
              <a:solidFill>
                <a:srgbClr val="004AAC"/>
              </a:solidFill>
            </a:endParaRPr>
          </a:p>
        </p:txBody>
      </p:sp>
      <p:pic>
        <p:nvPicPr>
          <p:cNvPr id="3" name="Picture 4" descr="C:\Users\alison\Documents\3. Exceptional Energy\Toolkit\Logo\Logo Horizontal\Exceptional Energy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115" y="6032118"/>
            <a:ext cx="1151498" cy="4671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170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3" y="1270906"/>
            <a:ext cx="5411561" cy="520337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 </a:t>
            </a:r>
            <a:r>
              <a:rPr lang="en-US" sz="2000" dirty="0" smtClean="0"/>
              <a:t>For </a:t>
            </a:r>
            <a:r>
              <a:rPr lang="en-US" sz="2000" dirty="0"/>
              <a:t>the first time ever in our industry we </a:t>
            </a:r>
            <a:r>
              <a:rPr lang="en-US" sz="2000" dirty="0" smtClean="0"/>
              <a:t>are creating the </a:t>
            </a:r>
          </a:p>
          <a:p>
            <a:endParaRPr lang="en-US" sz="1400" dirty="0" smtClean="0"/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00B0F0"/>
                </a:solidFill>
              </a:rPr>
              <a:t>Exceptional </a:t>
            </a:r>
            <a:r>
              <a:rPr lang="en-US" sz="2400" b="1" dirty="0">
                <a:solidFill>
                  <a:srgbClr val="00B0F0"/>
                </a:solidFill>
              </a:rPr>
              <a:t>Energy </a:t>
            </a:r>
            <a:r>
              <a:rPr lang="en-GB" altLang="zh-CN" sz="2400" b="1" i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  <a:t>in Action </a:t>
            </a:r>
            <a:r>
              <a:rPr lang="en-GB" sz="2400" b="1" i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  <a:t>Experience </a:t>
            </a:r>
            <a:r>
              <a:rPr lang="en-US" sz="1800" b="1" dirty="0" smtClean="0"/>
              <a:t>The </a:t>
            </a:r>
            <a:r>
              <a:rPr lang="en-US" sz="1800" b="1" dirty="0"/>
              <a:t>LPG Applications </a:t>
            </a:r>
            <a:r>
              <a:rPr lang="en-US" sz="1800" b="1" dirty="0" smtClean="0"/>
              <a:t>Exhibition </a:t>
            </a:r>
            <a:endParaRPr lang="en-US" sz="2400" b="1" dirty="0" smtClean="0"/>
          </a:p>
          <a:p>
            <a:pPr marL="0" indent="0" algn="ctr">
              <a:buNone/>
            </a:pPr>
            <a:endParaRPr lang="en-US" sz="1400" b="1" dirty="0" smtClean="0"/>
          </a:p>
          <a:p>
            <a:pPr marL="0" indent="0">
              <a:buNone/>
            </a:pPr>
            <a:r>
              <a:rPr lang="en-GB" sz="2000" dirty="0" smtClean="0"/>
              <a:t>This will be an interactive educational applications experience,  developed together with </a:t>
            </a:r>
            <a:r>
              <a:rPr lang="en-GB" sz="2000" u="sng" dirty="0" smtClean="0"/>
              <a:t>selected partners</a:t>
            </a:r>
            <a:r>
              <a:rPr lang="en-GB" sz="2000" dirty="0" smtClean="0"/>
              <a:t> renowned for their exceptional applications.</a:t>
            </a:r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r>
              <a:rPr lang="en-GB" sz="2000" dirty="0" smtClean="0"/>
              <a:t>The aim is to raise the awareness of   LP Gas as a modern energy solution in all aspects of life.</a:t>
            </a:r>
          </a:p>
          <a:p>
            <a:pPr marL="0" indent="0">
              <a:buNone/>
            </a:pPr>
            <a:r>
              <a:rPr lang="en-GB" sz="2000" dirty="0" smtClean="0"/>
              <a:t>It will help position LP Gas as an Exceptional Energy, stimulate the spread of new LP Gas technologies, applications and appliances, and promote the use and knowledge of LP Gas to a broader audience.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34846-629C-43B9-AD06-5CDC33ADDD9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43" y="1175656"/>
            <a:ext cx="3299051" cy="546748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80951" y="-115720"/>
            <a:ext cx="7603674" cy="11430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GB" sz="3600" b="1" dirty="0">
                <a:solidFill>
                  <a:srgbClr val="00B0F0"/>
                </a:solidFill>
              </a:rPr>
              <a:t>Exceptional Energy </a:t>
            </a:r>
            <a:r>
              <a:rPr lang="en-GB" altLang="zh-CN" sz="3600" b="1" i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  <a:t>in Action </a:t>
            </a:r>
            <a:r>
              <a:rPr lang="en-GB" sz="3600" b="1" i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  <a:t>Experience</a:t>
            </a:r>
            <a:endParaRPr lang="en-GB" altLang="zh-CN" sz="3600" b="1" i="1" kern="1200" dirty="0">
              <a:ln w="9525">
                <a:solidFill>
                  <a:schemeClr val="tx1"/>
                </a:solidFill>
                <a:prstDash val="solid"/>
                <a:miter lim="800000"/>
              </a:ln>
              <a:solidFill>
                <a:srgbClr val="92D050"/>
              </a:solidFill>
            </a:endParaRPr>
          </a:p>
        </p:txBody>
      </p:sp>
      <p:pic>
        <p:nvPicPr>
          <p:cNvPr id="6" name="Picture 4" descr="C:\Users\alison\Documents\3. Exceptional Energy\Toolkit\Logo\Logo Horizontal\Exceptional Energy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115" y="6032118"/>
            <a:ext cx="1151498" cy="4671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532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34846-629C-43B9-AD06-5CDC33ADDD9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80951" y="-115720"/>
            <a:ext cx="7603674" cy="11430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GB" sz="3600" b="1" dirty="0">
                <a:solidFill>
                  <a:srgbClr val="00B0F0"/>
                </a:solidFill>
              </a:rPr>
              <a:t>Exceptional Energy </a:t>
            </a:r>
            <a:r>
              <a:rPr lang="en-GB" altLang="zh-CN" sz="3600" b="1" i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  <a:t>in Action </a:t>
            </a:r>
            <a:r>
              <a:rPr lang="en-GB" sz="3600" b="1" i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  <a:t>Experience</a:t>
            </a:r>
            <a:endParaRPr lang="en-GB" altLang="zh-CN" sz="3600" b="1" kern="1200" dirty="0">
              <a:ln w="9525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2952749"/>
            <a:ext cx="4069950" cy="27146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73" y="2952748"/>
            <a:ext cx="4071938" cy="271462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57201" y="1352550"/>
            <a:ext cx="84296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  <a:cs typeface="+mn-cs"/>
              </a:rPr>
              <a:t>The Exceptional Energy in Action Experience will </a:t>
            </a:r>
            <a:r>
              <a:rPr lang="en-US" sz="2000" dirty="0">
                <a:latin typeface="+mn-lt"/>
                <a:cs typeface="+mn-cs"/>
              </a:rPr>
              <a:t>cover a dedicated floor as well as an outside area at the Queen Elizabeth II Centre during the 2013 World LP Gas Forum and 2013 AEGPL Congress from 1st </a:t>
            </a:r>
            <a:r>
              <a:rPr lang="en-US" sz="2000" dirty="0" smtClean="0">
                <a:latin typeface="+mn-lt"/>
                <a:cs typeface="+mn-cs"/>
              </a:rPr>
              <a:t>to 3rd </a:t>
            </a:r>
            <a:r>
              <a:rPr lang="en-US" sz="2000" dirty="0">
                <a:latin typeface="+mn-lt"/>
                <a:cs typeface="+mn-cs"/>
              </a:rPr>
              <a:t>October 2013.</a:t>
            </a:r>
          </a:p>
          <a:p>
            <a:endParaRPr lang="fr-FR" dirty="0"/>
          </a:p>
        </p:txBody>
      </p:sp>
      <p:pic>
        <p:nvPicPr>
          <p:cNvPr id="8" name="Picture 4" descr="C:\Users\alison\Documents\3. Exceptional Energy\Toolkit\Logo\Logo Horizontal\Exceptional Energy 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115" y="6032118"/>
            <a:ext cx="1151498" cy="4671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337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34846-629C-43B9-AD06-5CDC33ADDD9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80951" y="-115720"/>
            <a:ext cx="7603674" cy="11430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GB" sz="3600" b="1" dirty="0">
                <a:solidFill>
                  <a:srgbClr val="00B0F0"/>
                </a:solidFill>
              </a:rPr>
              <a:t>Exceptional Energy </a:t>
            </a:r>
            <a:r>
              <a:rPr lang="en-GB" altLang="zh-CN" sz="3600" b="1" i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  <a:t>in Action </a:t>
            </a:r>
            <a:r>
              <a:rPr lang="en-GB" sz="3600" b="1" i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  <a:t>Experience</a:t>
            </a:r>
            <a:endParaRPr lang="en-GB" altLang="zh-CN" sz="3600" b="1" kern="1200" dirty="0">
              <a:ln w="9525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82" y="2242413"/>
            <a:ext cx="8091418" cy="389168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57201" y="1371600"/>
            <a:ext cx="8429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Will be theme based, to demonstrate the immense variety of uses of LPG in all aspects of personal and professional life</a:t>
            </a:r>
            <a:endParaRPr lang="en-GB" dirty="0"/>
          </a:p>
        </p:txBody>
      </p:sp>
      <p:pic>
        <p:nvPicPr>
          <p:cNvPr id="9" name="Picture 4" descr="C:\Users\alison\Documents\3. Exceptional Energy\Toolkit\Logo\Logo Horizontal\Exceptional Energy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115" y="6032118"/>
            <a:ext cx="1151498" cy="4671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337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C:\Users\alison\Documents\3. Exceptional Energy\Toolkit\Logo\Logo Horizontal\Exceptional Energy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3115" y="6194043"/>
            <a:ext cx="1151498" cy="467146"/>
          </a:xfrm>
          <a:prstGeom prst="rect">
            <a:avLst/>
          </a:prstGeom>
          <a:noFill/>
        </p:spPr>
      </p:pic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405478" y="2527951"/>
            <a:ext cx="8366125" cy="18642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65125" indent="-365125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ð"/>
              <a:defRPr/>
            </a:pPr>
            <a:r>
              <a:rPr lang="en-GB" sz="1900" b="1" dirty="0">
                <a:effectLst/>
                <a:latin typeface="+mn-lt"/>
                <a:ea typeface="宋体" pitchFamily="2" charset="-122"/>
              </a:rPr>
              <a:t>The Unique Global Association representing the LP Gas Industry for </a:t>
            </a:r>
            <a:r>
              <a:rPr lang="en-GB" sz="1900" b="1" dirty="0" smtClean="0">
                <a:effectLst/>
                <a:latin typeface="+mn-lt"/>
                <a:ea typeface="宋体" pitchFamily="2" charset="-122"/>
              </a:rPr>
              <a:t>25 years</a:t>
            </a:r>
          </a:p>
          <a:p>
            <a:pPr marL="365125" indent="-365125" defTabSz="627063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ð"/>
              <a:defRPr/>
            </a:pPr>
            <a:r>
              <a:rPr lang="en-GB" sz="1900" b="1" dirty="0">
                <a:latin typeface="+mn-lt"/>
                <a:ea typeface="宋体" pitchFamily="2" charset="-122"/>
              </a:rPr>
              <a:t>Over 200 members operating in more than 125 countries in the world</a:t>
            </a:r>
          </a:p>
          <a:p>
            <a:pPr marL="365125" indent="-365125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ð"/>
              <a:defRPr/>
            </a:pPr>
            <a:r>
              <a:rPr lang="en-US" sz="1900" b="1" dirty="0">
                <a:effectLst/>
                <a:latin typeface="+mn-lt"/>
                <a:ea typeface="宋体" pitchFamily="2" charset="-122"/>
              </a:rPr>
              <a:t>Representing the interests of the full LPG value chain from producer to distributor</a:t>
            </a:r>
          </a:p>
          <a:p>
            <a:pPr marL="365125" indent="-365125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ð"/>
              <a:defRPr/>
            </a:pPr>
            <a:r>
              <a:rPr lang="en-GB" sz="1900" b="1" dirty="0">
                <a:effectLst/>
                <a:latin typeface="+mn-lt"/>
                <a:ea typeface="宋体" pitchFamily="2" charset="-122"/>
              </a:rPr>
              <a:t>Partnering with key global organisations such as the World Bank and the UNDP</a:t>
            </a:r>
          </a:p>
          <a:p>
            <a:pPr marL="365125" indent="-365125" algn="ctr">
              <a:buFont typeface="Wingdings" pitchFamily="2" charset="2"/>
              <a:buNone/>
              <a:defRPr/>
            </a:pPr>
            <a:endParaRPr lang="en-US" sz="1900" b="1" dirty="0">
              <a:latin typeface="+mn-lt"/>
              <a:ea typeface="宋体" pitchFamily="2" charset="-122"/>
            </a:endParaRPr>
          </a:p>
        </p:txBody>
      </p:sp>
      <p:pic>
        <p:nvPicPr>
          <p:cNvPr id="10" name="Picture 6" descr="G:\LPG - PPT\IMG\wlpga -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744" y="1318651"/>
            <a:ext cx="2244322" cy="103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540326" y="26780"/>
            <a:ext cx="760367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en-GB" sz="2800" b="1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</a:rPr>
              <a:t>The </a:t>
            </a:r>
            <a:r>
              <a:rPr lang="en-GB" sz="2800" b="1" dirty="0">
                <a:ln w="9525">
                  <a:solidFill>
                    <a:schemeClr val="tx1"/>
                  </a:solidFill>
                  <a:prstDash val="solid"/>
                  <a:miter lim="800000"/>
                </a:ln>
              </a:rPr>
              <a:t>World LP Gas </a:t>
            </a:r>
            <a:r>
              <a:rPr lang="en-GB" sz="2800" b="1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</a:rPr>
              <a:t>Association</a:t>
            </a:r>
            <a:endParaRPr lang="en-GB" altLang="zh-CN" sz="2800" b="1" dirty="0">
              <a:ln w="9525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14" name="Rectangle 35"/>
          <p:cNvSpPr>
            <a:spLocks noChangeArrowheads="1"/>
          </p:cNvSpPr>
          <p:nvPr/>
        </p:nvSpPr>
        <p:spPr bwMode="auto">
          <a:xfrm>
            <a:off x="954221" y="4253758"/>
            <a:ext cx="7317894" cy="16333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65125" indent="-365125" algn="ctr" eaLnBrk="0" hangingPunct="0">
              <a:buFont typeface="Wingdings" pitchFamily="2" charset="2"/>
              <a:buNone/>
              <a:defRPr/>
            </a:pPr>
            <a:r>
              <a:rPr lang="en-US" sz="2400" b="1" i="1" dirty="0">
                <a:solidFill>
                  <a:srgbClr val="FF3300"/>
                </a:solidFill>
                <a:latin typeface="+mn-lt"/>
                <a:ea typeface="宋体" pitchFamily="2" charset="-122"/>
              </a:rPr>
              <a:t>As the authoritative, </a:t>
            </a:r>
            <a:r>
              <a:rPr lang="en-US" sz="2400" b="1" i="1" dirty="0" smtClean="0">
                <a:solidFill>
                  <a:srgbClr val="FF3300"/>
                </a:solidFill>
                <a:latin typeface="+mn-lt"/>
                <a:ea typeface="宋体" pitchFamily="2" charset="-122"/>
              </a:rPr>
              <a:t>Global </a:t>
            </a:r>
            <a:r>
              <a:rPr lang="en-US" sz="2400" b="1" i="1" dirty="0">
                <a:solidFill>
                  <a:srgbClr val="FF3300"/>
                </a:solidFill>
                <a:latin typeface="+mn-lt"/>
                <a:ea typeface="宋体" pitchFamily="2" charset="-122"/>
              </a:rPr>
              <a:t>V</a:t>
            </a:r>
            <a:r>
              <a:rPr lang="en-US" sz="2400" b="1" i="1" dirty="0" smtClean="0">
                <a:solidFill>
                  <a:srgbClr val="FF3300"/>
                </a:solidFill>
                <a:latin typeface="+mn-lt"/>
                <a:ea typeface="宋体" pitchFamily="2" charset="-122"/>
              </a:rPr>
              <a:t>oice </a:t>
            </a:r>
            <a:r>
              <a:rPr lang="en-US" sz="2400" b="1" i="1" dirty="0">
                <a:solidFill>
                  <a:srgbClr val="FF3300"/>
                </a:solidFill>
                <a:latin typeface="+mn-lt"/>
                <a:ea typeface="宋体" pitchFamily="2" charset="-122"/>
              </a:rPr>
              <a:t>for LP Gas, </a:t>
            </a:r>
            <a:endParaRPr lang="en-US" sz="2400" b="1" i="1" dirty="0" smtClean="0">
              <a:solidFill>
                <a:srgbClr val="FF3300"/>
              </a:solidFill>
              <a:latin typeface="+mn-lt"/>
              <a:ea typeface="宋体" pitchFamily="2" charset="-122"/>
            </a:endParaRPr>
          </a:p>
          <a:p>
            <a:pPr marL="365125" indent="-365125" algn="ctr" eaLnBrk="0" hangingPunct="0">
              <a:buFont typeface="Wingdings" pitchFamily="2" charset="2"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latin typeface="+mn-lt"/>
                <a:ea typeface="宋体" pitchFamily="2" charset="-122"/>
              </a:rPr>
              <a:t>the </a:t>
            </a:r>
            <a:r>
              <a:rPr lang="en-US" sz="2400" b="1" i="1" dirty="0">
                <a:solidFill>
                  <a:srgbClr val="FF3300"/>
                </a:solidFill>
                <a:latin typeface="+mn-lt"/>
                <a:ea typeface="宋体" pitchFamily="2" charset="-122"/>
              </a:rPr>
              <a:t>WLPGA </a:t>
            </a:r>
            <a:endParaRPr lang="en-US" sz="2400" b="1" i="1" dirty="0" smtClean="0">
              <a:solidFill>
                <a:srgbClr val="FF3300"/>
              </a:solidFill>
              <a:latin typeface="+mn-lt"/>
              <a:ea typeface="宋体" pitchFamily="2" charset="-122"/>
            </a:endParaRPr>
          </a:p>
          <a:p>
            <a:pPr marL="365125" indent="-365125" algn="ctr" eaLnBrk="0" hangingPunct="0">
              <a:buFont typeface="Wingdings" pitchFamily="2" charset="2"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latin typeface="+mn-lt"/>
                <a:ea typeface="宋体" pitchFamily="2" charset="-122"/>
              </a:rPr>
              <a:t>promotes </a:t>
            </a:r>
            <a:r>
              <a:rPr lang="en-US" sz="2400" b="1" i="1" dirty="0">
                <a:solidFill>
                  <a:srgbClr val="FF3300"/>
                </a:solidFill>
                <a:latin typeface="+mn-lt"/>
                <a:ea typeface="宋体" pitchFamily="2" charset="-122"/>
              </a:rPr>
              <a:t>the use of LP Gas </a:t>
            </a:r>
            <a:r>
              <a:rPr lang="en-US" sz="2400" b="1" i="1" dirty="0" smtClean="0">
                <a:solidFill>
                  <a:srgbClr val="FF3300"/>
                </a:solidFill>
                <a:latin typeface="+mn-lt"/>
                <a:ea typeface="宋体" pitchFamily="2" charset="-122"/>
              </a:rPr>
              <a:t>Worldwide </a:t>
            </a:r>
            <a:r>
              <a:rPr lang="en-US" sz="2400" b="1" i="1" dirty="0">
                <a:solidFill>
                  <a:srgbClr val="FF3300"/>
                </a:solidFill>
                <a:latin typeface="+mn-lt"/>
                <a:ea typeface="宋体" pitchFamily="2" charset="-122"/>
              </a:rPr>
              <a:t>to foster a </a:t>
            </a:r>
            <a:endParaRPr lang="en-US" sz="2400" b="1" i="1" dirty="0" smtClean="0">
              <a:solidFill>
                <a:srgbClr val="FF3300"/>
              </a:solidFill>
              <a:latin typeface="+mn-lt"/>
              <a:ea typeface="宋体" pitchFamily="2" charset="-122"/>
            </a:endParaRPr>
          </a:p>
          <a:p>
            <a:pPr marL="365125" indent="-365125" algn="ctr" eaLnBrk="0" hangingPunct="0">
              <a:buFont typeface="Wingdings" pitchFamily="2" charset="2"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latin typeface="+mn-lt"/>
                <a:ea typeface="宋体" pitchFamily="2" charset="-122"/>
              </a:rPr>
              <a:t>Cleaner</a:t>
            </a:r>
            <a:r>
              <a:rPr lang="en-US" sz="2400" b="1" i="1" dirty="0">
                <a:solidFill>
                  <a:srgbClr val="FF3300"/>
                </a:solidFill>
                <a:latin typeface="+mn-lt"/>
                <a:ea typeface="宋体" pitchFamily="2" charset="-122"/>
              </a:rPr>
              <a:t>, </a:t>
            </a:r>
            <a:r>
              <a:rPr lang="en-US" sz="2400" b="1" i="1" dirty="0" smtClean="0">
                <a:solidFill>
                  <a:srgbClr val="FF3300"/>
                </a:solidFill>
                <a:latin typeface="+mn-lt"/>
                <a:ea typeface="宋体" pitchFamily="2" charset="-122"/>
              </a:rPr>
              <a:t>Healthier </a:t>
            </a:r>
            <a:r>
              <a:rPr lang="en-US" sz="2400" b="1" i="1" dirty="0">
                <a:solidFill>
                  <a:srgbClr val="FF3300"/>
                </a:solidFill>
                <a:latin typeface="+mn-lt"/>
                <a:ea typeface="宋体" pitchFamily="2" charset="-122"/>
              </a:rPr>
              <a:t>and more </a:t>
            </a:r>
            <a:r>
              <a:rPr lang="en-US" sz="2400" b="1" i="1" dirty="0" smtClean="0">
                <a:solidFill>
                  <a:srgbClr val="FF3300"/>
                </a:solidFill>
                <a:latin typeface="+mn-lt"/>
                <a:ea typeface="宋体" pitchFamily="2" charset="-122"/>
              </a:rPr>
              <a:t>Prosperous </a:t>
            </a:r>
            <a:r>
              <a:rPr lang="en-US" sz="2400" b="1" i="1" dirty="0">
                <a:solidFill>
                  <a:srgbClr val="FF3300"/>
                </a:solidFill>
                <a:latin typeface="+mn-lt"/>
                <a:ea typeface="宋体" pitchFamily="2" charset="-122"/>
              </a:rPr>
              <a:t>W</a:t>
            </a:r>
            <a:r>
              <a:rPr lang="en-US" sz="2400" b="1" i="1" dirty="0" smtClean="0">
                <a:solidFill>
                  <a:srgbClr val="FF3300"/>
                </a:solidFill>
                <a:latin typeface="+mn-lt"/>
                <a:ea typeface="宋体" pitchFamily="2" charset="-122"/>
              </a:rPr>
              <a:t>orld</a:t>
            </a:r>
            <a:r>
              <a:rPr lang="en-US" sz="2800" b="1" i="1" dirty="0">
                <a:solidFill>
                  <a:srgbClr val="FF3300"/>
                </a:solidFill>
                <a:latin typeface="+mn-lt"/>
                <a:ea typeface="宋体" pitchFamily="2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432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34846-629C-43B9-AD06-5CDC33ADDD9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80951" y="-115720"/>
            <a:ext cx="7603674" cy="11430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GB" sz="3600" b="1" dirty="0">
                <a:solidFill>
                  <a:srgbClr val="00B0F0"/>
                </a:solidFill>
              </a:rPr>
              <a:t>Exceptional Energy </a:t>
            </a:r>
            <a:r>
              <a:rPr lang="en-GB" altLang="zh-CN" sz="3600" b="1" i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  <a:t>in Action </a:t>
            </a:r>
            <a:r>
              <a:rPr lang="en-GB" sz="3600" b="1" i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  <a:t>Experience</a:t>
            </a:r>
            <a:endParaRPr lang="en-GB" altLang="zh-CN" sz="3600" b="1" kern="1200" dirty="0">
              <a:ln w="9525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10" y="2543354"/>
            <a:ext cx="7920239" cy="344986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57201" y="1371600"/>
            <a:ext cx="8429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educational experience will be based on information available on printed materials, display boards, LCD screens and </a:t>
            </a:r>
            <a:r>
              <a:rPr lang="en-GB" dirty="0" err="1" smtClean="0"/>
              <a:t>iPads</a:t>
            </a:r>
            <a:r>
              <a:rPr lang="en-GB" dirty="0" smtClean="0"/>
              <a:t>, </a:t>
            </a:r>
            <a:r>
              <a:rPr lang="en-US" dirty="0"/>
              <a:t>as well as communication </a:t>
            </a:r>
            <a:r>
              <a:rPr lang="en-US" dirty="0" smtClean="0"/>
              <a:t>sessions, </a:t>
            </a:r>
            <a:r>
              <a:rPr lang="en-GB" dirty="0" smtClean="0"/>
              <a:t>demonstrating and explaining the features and benefits of </a:t>
            </a:r>
            <a:r>
              <a:rPr lang="en-US" dirty="0" smtClean="0"/>
              <a:t>hundreds </a:t>
            </a:r>
            <a:r>
              <a:rPr lang="en-US" dirty="0"/>
              <a:t>of </a:t>
            </a:r>
            <a:r>
              <a:rPr lang="en-US" dirty="0" smtClean="0"/>
              <a:t>applications. </a:t>
            </a:r>
            <a:endParaRPr lang="en-GB" dirty="0"/>
          </a:p>
        </p:txBody>
      </p:sp>
      <p:pic>
        <p:nvPicPr>
          <p:cNvPr id="9" name="Picture 4" descr="C:\Users\alison\Documents\3. Exceptional Energy\Toolkit\Logo\Logo Horizontal\Exceptional Energy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115" y="6032118"/>
            <a:ext cx="1151498" cy="4671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157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34846-629C-43B9-AD06-5CDC33ADDD9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80951" y="-115720"/>
            <a:ext cx="7603674" cy="11430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GB" sz="3600" b="1" dirty="0">
                <a:solidFill>
                  <a:srgbClr val="00B0F0"/>
                </a:solidFill>
              </a:rPr>
              <a:t>Exceptional Energy </a:t>
            </a:r>
            <a:r>
              <a:rPr lang="en-GB" altLang="zh-CN" sz="3600" b="1" i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  <a:t>in Action </a:t>
            </a:r>
            <a:r>
              <a:rPr lang="en-GB" sz="3600" b="1" i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  <a:t>Experience</a:t>
            </a:r>
            <a:endParaRPr lang="en-GB" altLang="zh-CN" sz="3600" b="1" kern="1200" dirty="0">
              <a:ln w="9525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2198628"/>
            <a:ext cx="5248275" cy="366590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" y="2220278"/>
            <a:ext cx="2105025" cy="301942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57201" y="1371600"/>
            <a:ext cx="8429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theme areas will look and feel as in their own environment filled with the best and most exciting applications available today worldwide</a:t>
            </a:r>
            <a:endParaRPr lang="en-GB" dirty="0"/>
          </a:p>
        </p:txBody>
      </p:sp>
      <p:pic>
        <p:nvPicPr>
          <p:cNvPr id="11" name="Picture 4" descr="C:\Users\alison\Documents\3. Exceptional Energy\Toolkit\Logo\Logo Horizontal\Exceptional Energy 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115" y="6032118"/>
            <a:ext cx="1151498" cy="4671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516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34846-629C-43B9-AD06-5CDC33ADDD9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80951" y="-115720"/>
            <a:ext cx="7603674" cy="11430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GB" sz="3600" b="1" dirty="0">
                <a:solidFill>
                  <a:srgbClr val="00B0F0"/>
                </a:solidFill>
              </a:rPr>
              <a:t>Exceptional Energy </a:t>
            </a:r>
            <a:r>
              <a:rPr lang="en-GB" altLang="zh-CN" sz="3600" b="1" i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  <a:t>in Action </a:t>
            </a:r>
            <a:r>
              <a:rPr lang="en-GB" sz="3600" b="1" i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  <a:t>Experience</a:t>
            </a:r>
            <a:endParaRPr lang="en-GB" altLang="zh-CN" sz="3600" b="1" kern="1200" dirty="0">
              <a:ln w="9525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2171699"/>
            <a:ext cx="7791450" cy="381153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57201" y="1371600"/>
            <a:ext cx="8429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“LPG in the Garden” example. Besides the applications displayed indoors, a large variety will be displayed also outdoors and “in action”.</a:t>
            </a:r>
            <a:endParaRPr lang="en-GB" dirty="0"/>
          </a:p>
        </p:txBody>
      </p:sp>
      <p:pic>
        <p:nvPicPr>
          <p:cNvPr id="8" name="Picture 4" descr="C:\Users\alison\Documents\3. Exceptional Energy\Toolkit\Logo\Logo Horizontal\Exceptional Energy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115" y="6032118"/>
            <a:ext cx="1151498" cy="4671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516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34846-629C-43B9-AD06-5CDC33ADDD9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80951" y="-115720"/>
            <a:ext cx="7603674" cy="11430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GB" sz="3600" b="1" dirty="0">
                <a:solidFill>
                  <a:srgbClr val="00B0F0"/>
                </a:solidFill>
              </a:rPr>
              <a:t>Exceptional Energy </a:t>
            </a:r>
            <a:r>
              <a:rPr lang="en-GB" altLang="zh-CN" sz="3600" b="1" i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  <a:t>in Action </a:t>
            </a:r>
            <a:r>
              <a:rPr lang="en-GB" sz="3600" b="1" i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  <a:t>Experience</a:t>
            </a:r>
            <a:endParaRPr lang="en-GB" altLang="zh-CN" sz="3600" b="1" kern="1200" dirty="0">
              <a:ln w="9525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2056238"/>
            <a:ext cx="7905751" cy="395403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57199" y="1362075"/>
            <a:ext cx="822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outdoor space will also be used to exhibit and also demonstrate “in action”, outdoor LPG applications</a:t>
            </a:r>
            <a:endParaRPr lang="en-GB" dirty="0"/>
          </a:p>
        </p:txBody>
      </p:sp>
      <p:pic>
        <p:nvPicPr>
          <p:cNvPr id="9" name="Picture 4" descr="C:\Users\alison\Documents\3. Exceptional Energy\Toolkit\Logo\Logo Horizontal\Exceptional Energy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115" y="6032118"/>
            <a:ext cx="1151498" cy="4671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252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34846-629C-43B9-AD06-5CDC33ADDD9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80951" y="-115720"/>
            <a:ext cx="7603674" cy="11430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GB" sz="3600" b="1" dirty="0">
                <a:solidFill>
                  <a:srgbClr val="00B0F0"/>
                </a:solidFill>
              </a:rPr>
              <a:t>Exceptional Energy </a:t>
            </a:r>
            <a:r>
              <a:rPr lang="en-GB" altLang="zh-CN" sz="3600" b="1" i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  <a:t>in Action </a:t>
            </a:r>
            <a:r>
              <a:rPr lang="en-GB" sz="3600" b="1" i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  <a:t>Experience</a:t>
            </a:r>
            <a:endParaRPr lang="en-GB" altLang="zh-CN" sz="3600" b="1" kern="1200" dirty="0">
              <a:ln w="9525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2392634"/>
            <a:ext cx="6734175" cy="352239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57201" y="1371600"/>
            <a:ext cx="8515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It will host dedicated areas to specific manufacturers, open space for demonstrations, as well as road space for LPG fuelled mobility applications (</a:t>
            </a:r>
            <a:r>
              <a:rPr lang="en-GB" dirty="0" err="1" smtClean="0"/>
              <a:t>autogas</a:t>
            </a:r>
            <a:r>
              <a:rPr lang="en-GB" dirty="0" smtClean="0"/>
              <a:t> vehicles, LPG bus, Fork Lift Trucks etc.)</a:t>
            </a:r>
            <a:endParaRPr lang="en-GB" dirty="0"/>
          </a:p>
        </p:txBody>
      </p:sp>
      <p:pic>
        <p:nvPicPr>
          <p:cNvPr id="6" name="Picture 4" descr="C:\Users\alison\Documents\3. Exceptional Energy\Toolkit\Logo\Logo Horizontal\Exceptional Energy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115" y="6032118"/>
            <a:ext cx="1151498" cy="4671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516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34846-629C-43B9-AD06-5CDC33ADDD9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80951" y="-115720"/>
            <a:ext cx="7603674" cy="11430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GB" sz="3600" b="1" dirty="0">
                <a:solidFill>
                  <a:srgbClr val="00B0F0"/>
                </a:solidFill>
              </a:rPr>
              <a:t>Exceptional Energy </a:t>
            </a:r>
            <a:r>
              <a:rPr lang="en-GB" altLang="zh-CN" sz="3600" b="1" i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  <a:t>in Action </a:t>
            </a:r>
            <a:r>
              <a:rPr lang="en-GB" sz="3600" b="1" i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  <a:t>Experience</a:t>
            </a:r>
            <a:endParaRPr lang="en-GB" altLang="zh-CN" sz="3600" b="1" kern="1200" dirty="0">
              <a:ln w="9525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57201" y="1447800"/>
            <a:ext cx="8429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Themed presentations and focus events are also planned to address specific needs of selected groups like architects, builders, installers, farmers, energy specialists, NGOs etc.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4" y="2619375"/>
            <a:ext cx="4957762" cy="329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alison\Documents\3. Exceptional Energy\Toolkit\Logo\Logo Horizontal\Exceptional Energy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115" y="6032118"/>
            <a:ext cx="1151498" cy="4671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27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34846-629C-43B9-AD06-5CDC33ADDD9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80951" y="-115720"/>
            <a:ext cx="7603674" cy="11430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GB" sz="3600" b="1" dirty="0">
                <a:solidFill>
                  <a:srgbClr val="00B0F0"/>
                </a:solidFill>
              </a:rPr>
              <a:t>Exceptional Energy </a:t>
            </a:r>
            <a:r>
              <a:rPr lang="en-GB" altLang="zh-CN" sz="3600" b="1" i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  <a:t>in Action </a:t>
            </a:r>
            <a:r>
              <a:rPr lang="en-GB" sz="3600" b="1" i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  <a:t>Experience</a:t>
            </a:r>
            <a:endParaRPr lang="en-GB" altLang="zh-CN" sz="3600" b="1" kern="1200" dirty="0">
              <a:ln w="9525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750" y="1222942"/>
            <a:ext cx="3444023" cy="454861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93174" y="1352550"/>
            <a:ext cx="547823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</a:t>
            </a:r>
          </a:p>
          <a:p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/>
              <a:t>Exceptional Energy in Action </a:t>
            </a:r>
          </a:p>
          <a:p>
            <a:r>
              <a:rPr lang="en-GB" b="1" dirty="0" smtClean="0"/>
              <a:t>    </a:t>
            </a:r>
            <a:r>
              <a:rPr lang="en-GB" dirty="0" smtClean="0"/>
              <a:t>(the LPG Applications Directory) and the </a:t>
            </a:r>
          </a:p>
          <a:p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/>
              <a:t>Exceptional Energy in Action Experience </a:t>
            </a:r>
            <a:r>
              <a:rPr lang="en-GB" dirty="0" smtClean="0"/>
              <a:t>(the LPG Applications showcase) </a:t>
            </a:r>
          </a:p>
          <a:p>
            <a:endParaRPr lang="en-GB" dirty="0" smtClean="0"/>
          </a:p>
          <a:p>
            <a:r>
              <a:rPr lang="en-GB" dirty="0" smtClean="0"/>
              <a:t>are unique projects and events in our industry. Experience their benefits by giving them your full  support.</a:t>
            </a:r>
          </a:p>
          <a:p>
            <a:endParaRPr lang="en-GB" dirty="0" smtClean="0"/>
          </a:p>
          <a:p>
            <a:r>
              <a:rPr lang="fr-FR" b="1" dirty="0" smtClean="0"/>
              <a:t>For more information: </a:t>
            </a:r>
            <a:r>
              <a:rPr lang="fr-FR" b="1" dirty="0" smtClean="0">
                <a:hlinkClick r:id="rId4"/>
              </a:rPr>
              <a:t>nxydas@worldlpgas.com</a:t>
            </a:r>
            <a:endParaRPr lang="fr-FR" b="1" dirty="0" smtClean="0"/>
          </a:p>
          <a:p>
            <a:endParaRPr lang="fr-FR" dirty="0"/>
          </a:p>
          <a:p>
            <a:r>
              <a:rPr lang="en-GB" dirty="0" smtClean="0"/>
              <a:t>See you in our 2013 World LP Gas Forum and 2013 AEGPL Congress in London.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8" name="Picture 4" descr="C:\Users\alison\Documents\3. Exceptional Energy\Toolkit\Logo\Logo Horizontal\Exceptional Energy 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115" y="6032118"/>
            <a:ext cx="1151498" cy="4671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701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1480951" y="157405"/>
            <a:ext cx="760367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en-GB" sz="3200" b="1" kern="0" dirty="0" smtClean="0">
                <a:solidFill>
                  <a:srgbClr val="00B0F0"/>
                </a:solidFill>
              </a:rPr>
              <a:t>Exceptional Energy </a:t>
            </a:r>
            <a:r>
              <a:rPr lang="en-GB" altLang="zh-CN" sz="3200" b="1" i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  <a:t>in Action</a:t>
            </a:r>
          </a:p>
          <a:p>
            <a:r>
              <a:rPr lang="en-GB" sz="3200" b="1" kern="0" dirty="0">
                <a:solidFill>
                  <a:srgbClr val="00B0F0"/>
                </a:solidFill>
              </a:rPr>
              <a:t>Exceptional Energy </a:t>
            </a:r>
            <a:r>
              <a:rPr lang="en-GB" altLang="zh-CN" sz="3200" b="1" i="1" dirty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  <a:t>in </a:t>
            </a:r>
            <a:r>
              <a:rPr lang="en-GB" altLang="zh-CN" sz="3200" b="1" i="1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  <a:t>Action Experience</a:t>
            </a:r>
            <a:endParaRPr lang="en-GB" altLang="zh-CN" sz="3200" b="1" i="1" dirty="0">
              <a:ln w="9525">
                <a:solidFill>
                  <a:schemeClr val="tx1"/>
                </a:solidFill>
                <a:prstDash val="solid"/>
                <a:miter lim="800000"/>
              </a:ln>
              <a:solidFill>
                <a:srgbClr val="92D050"/>
              </a:solidFill>
            </a:endParaRPr>
          </a:p>
          <a:p>
            <a:endParaRPr lang="en-GB" altLang="zh-CN" sz="3200" b="1" kern="1200" dirty="0">
              <a:ln w="9525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pic>
        <p:nvPicPr>
          <p:cNvPr id="3" name="Picture 5" descr="superkid_rgb.jpg"/>
          <p:cNvPicPr>
            <a:picLocks noChangeAspect="1"/>
          </p:cNvPicPr>
          <p:nvPr/>
        </p:nvPicPr>
        <p:blipFill>
          <a:blip r:embed="rId3" cstate="print"/>
          <a:srcRect l="19183" t="28333" r="3838"/>
          <a:stretch>
            <a:fillRect/>
          </a:stretch>
        </p:blipFill>
        <p:spPr bwMode="auto">
          <a:xfrm>
            <a:off x="1580210" y="1137680"/>
            <a:ext cx="4035509" cy="565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G:\LPG - PPT\IMG\wlpga -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656" y="5546124"/>
            <a:ext cx="179705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5845394" y="2870656"/>
            <a:ext cx="3345543" cy="1584386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Thank You</a:t>
            </a:r>
            <a:br>
              <a:rPr lang="en-GB" sz="3600" b="1" dirty="0" smtClean="0">
                <a:solidFill>
                  <a:schemeClr val="tx2"/>
                </a:solidFill>
              </a:rPr>
            </a:br>
            <a:r>
              <a:rPr lang="en-GB" sz="2000" b="1" dirty="0" smtClean="0">
                <a:solidFill>
                  <a:schemeClr val="tx2"/>
                </a:solidFill>
              </a:rPr>
              <a:t/>
            </a:r>
            <a:br>
              <a:rPr lang="en-GB" sz="2000" b="1" dirty="0" smtClean="0">
                <a:solidFill>
                  <a:schemeClr val="tx2"/>
                </a:solidFill>
              </a:rPr>
            </a:br>
            <a:r>
              <a:rPr lang="en-GB" sz="2000" b="1" dirty="0">
                <a:solidFill>
                  <a:schemeClr val="tx1"/>
                </a:solidFill>
                <a:hlinkClick r:id="rId5"/>
              </a:rPr>
              <a:t>www.worldlpgas.com</a:t>
            </a:r>
            <a:r>
              <a:rPr lang="en-GB" sz="2000" b="1" dirty="0" smtClean="0">
                <a:solidFill>
                  <a:schemeClr val="tx2"/>
                </a:solidFill>
              </a:rPr>
              <a:t/>
            </a:r>
            <a:br>
              <a:rPr lang="en-GB" sz="2000" b="1" dirty="0" smtClean="0">
                <a:solidFill>
                  <a:schemeClr val="tx2"/>
                </a:solidFill>
              </a:rPr>
            </a:br>
            <a:r>
              <a:rPr lang="en-GB" sz="2000" b="1" dirty="0" smtClean="0">
                <a:solidFill>
                  <a:schemeClr val="tx1"/>
                </a:solidFill>
                <a:hlinkClick r:id="rId6"/>
              </a:rPr>
              <a:t>www.exceptionalenergy.com</a:t>
            </a:r>
            <a:r>
              <a:rPr lang="en-GB" sz="2000" b="1" dirty="0" smtClean="0">
                <a:solidFill>
                  <a:schemeClr val="tx1"/>
                </a:solidFill>
              </a:rPr>
              <a:t/>
            </a:r>
            <a:br>
              <a:rPr lang="en-GB" sz="2000" b="1" dirty="0" smtClean="0">
                <a:solidFill>
                  <a:schemeClr val="tx1"/>
                </a:solidFill>
              </a:rPr>
            </a:b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16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C:\Users\alison\Documents\3. Exceptional Energy\Toolkit\Logo\Logo Horizontal\Exceptional Energy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3115" y="6194043"/>
            <a:ext cx="1151498" cy="467146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540326" y="26780"/>
            <a:ext cx="760367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en-GB" sz="2800" b="1" dirty="0">
                <a:ln w="9525">
                  <a:solidFill>
                    <a:schemeClr val="tx1"/>
                  </a:solidFill>
                  <a:prstDash val="solid"/>
                  <a:miter lim="800000"/>
                </a:ln>
              </a:rPr>
              <a:t>A Powerful Industry </a:t>
            </a:r>
            <a:r>
              <a:rPr lang="en-GB" sz="2800" b="1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</a:rPr>
              <a:t>Association</a:t>
            </a:r>
            <a:endParaRPr lang="en-GB" altLang="zh-CN" sz="2800" b="1" dirty="0">
              <a:ln w="9525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pic>
        <p:nvPicPr>
          <p:cNvPr id="8" name="Picture 2" descr="\\192.168.10.6\partages\Shared\Camille\1. WLPGA Members\3. Members Logos\Astomos Energ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559" y="1216682"/>
            <a:ext cx="234315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\\192.168.10.6\partages\Shared\Camille\1. WLPGA Members\3. Members Logos\Cosmo-Petrole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21" y="2458977"/>
            <a:ext cx="2043758" cy="45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c.pieron\Desktop\Eneos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85" y="1236063"/>
            <a:ext cx="892651" cy="8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\\192.168.10.6\partages\Shared\Camille\1. WLPGA Members\3. Members Logos\High Pressure Gas Safety Institut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5" y="3186715"/>
            <a:ext cx="1192436" cy="66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\\192.168.10.6\partages\Shared\Camille\1. WLPGA Members\3. Members Logos\itokoki logo-DIC2597色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72" y="4053440"/>
            <a:ext cx="25400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\\192.168.10.6\partages\Shared\Camille\1. WLPGA Members\3. Members Logos\Iwatani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928" y="4299646"/>
            <a:ext cx="2350407" cy="50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\\192.168.10.6\partages\Shared\Camille\1. WLPGA Members\3. Members Logos\Japan LPGas Sales Associatio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378" y="1213920"/>
            <a:ext cx="3750125" cy="58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\\192.168.10.6\partages\Shared\Camille\1. WLPGA Members\3. Members Logos\japan_lpgas Association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241" y="1947860"/>
            <a:ext cx="1142071" cy="77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\\192.168.10.6\partages\Shared\Camille\1. WLPGA Members\3. Members Logos\koaga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770" y="2588961"/>
            <a:ext cx="1639161" cy="109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3" descr="\\192.168.10.6\partages\Shared\Camille\1. WLPGA Members\3. Members Logos\LPG Centre of Japan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555" y="4263728"/>
            <a:ext cx="1757263" cy="97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\\192.168.10.6\partages\Shared\Camille\1. WLPGA Members\3. Members Logos\rinnai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599" y="1611821"/>
            <a:ext cx="2906903" cy="87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5" descr="\\192.168.10.6\partages\Shared\Camille\1. WLPGA Members\3. Members Logos\Saisan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245" y="4713007"/>
            <a:ext cx="1175138" cy="65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7" descr="\\192.168.10.6\partages\Shared\Camille\1. WLPGA Members\3. Members Logos\Yachiyo Indstry logo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07" y="5936776"/>
            <a:ext cx="2810346" cy="63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8" descr="\\192.168.10.6\partages\Shared\Camille\1. WLPGA Members\3. Members Logos\yanmar_logo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75" y="1945903"/>
            <a:ext cx="1399437" cy="99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\\192.168.10.6\partages\Shared\Camille\1. WLPGA Members\3. Members Logos\origin energy Ohs4C.EPS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811" y="3172354"/>
            <a:ext cx="1931802" cy="72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\\192.168.10.6\partages\Shared\Camille\1. WLPGA Members\3. Members Logos\REEEP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82" y="2873833"/>
            <a:ext cx="1424260" cy="63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" descr="\\192.168.10.6\partages\Shared\Camille\1. WLPGA Members\3. Members Logos\wesfarmers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888" y="5936776"/>
            <a:ext cx="2514776" cy="54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\\192.168.10.6\partages\Shared\Camille\1. WLPGA Members\3. Members Logos\LAUGFS LOGO 2010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278" y="4917102"/>
            <a:ext cx="1000117" cy="11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\\192.168.10.6\partages\Shared\Camille\1. WLPGA Members\3. Members Logos\Litro Gas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953" y="5138341"/>
            <a:ext cx="1048861" cy="100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S:\Camille\1. WLPGA Members\3. Members Logos\Amerigas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981002" y="5464953"/>
            <a:ext cx="2184073" cy="406184"/>
          </a:xfrm>
          <a:prstGeom prst="rect">
            <a:avLst/>
          </a:prstGeom>
          <a:noFill/>
        </p:spPr>
      </p:pic>
      <p:pic>
        <p:nvPicPr>
          <p:cNvPr id="34" name="Picture 15" descr="S:\Camille\1. WLPGA Members\3. Members Logos\shell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38065" y="4554072"/>
            <a:ext cx="1031428" cy="956793"/>
          </a:xfrm>
          <a:prstGeom prst="rect">
            <a:avLst/>
          </a:prstGeom>
          <a:noFill/>
        </p:spPr>
      </p:pic>
      <p:pic>
        <p:nvPicPr>
          <p:cNvPr id="35" name="Picture 22" descr="S:\Camille\1. WLPGA Members\3. Members Logos\Kosan C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162746" y="4694830"/>
            <a:ext cx="913958" cy="615787"/>
          </a:xfrm>
          <a:prstGeom prst="rect">
            <a:avLst/>
          </a:prstGeom>
          <a:noFill/>
        </p:spPr>
      </p:pic>
      <p:pic>
        <p:nvPicPr>
          <p:cNvPr id="36" name="Picture 27" descr="S:\Camille\1. WLPGA Members\3. Members Logos\Japan Gas E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638182" y="3727374"/>
            <a:ext cx="1882018" cy="506089"/>
          </a:xfrm>
          <a:prstGeom prst="rect">
            <a:avLst/>
          </a:prstGeom>
          <a:noFill/>
        </p:spPr>
      </p:pic>
      <p:pic>
        <p:nvPicPr>
          <p:cNvPr id="37" name="Picture 11" descr="S:\Camille\1. WLPGA Members\3. Members Logos\Perc logo - color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561207" y="2047165"/>
            <a:ext cx="1157673" cy="572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929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C:\Users\alison\Documents\3. Exceptional Energy\Toolkit\Logo\Logo Horizontal\Exceptional Energy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3115" y="6194043"/>
            <a:ext cx="1151498" cy="467146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450249" y="69624"/>
            <a:ext cx="760367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en-GB" sz="2800" b="1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</a:rPr>
              <a:t>Strong </a:t>
            </a:r>
            <a:r>
              <a:rPr lang="en-GB" sz="2800" b="1" dirty="0">
                <a:ln w="9525">
                  <a:solidFill>
                    <a:schemeClr val="tx1"/>
                  </a:solidFill>
                  <a:prstDash val="solid"/>
                  <a:miter lim="800000"/>
                </a:ln>
              </a:rPr>
              <a:t>links with intergovernmental organisations</a:t>
            </a:r>
            <a:endParaRPr lang="en-GB" altLang="zh-CN" sz="2800" b="1" dirty="0">
              <a:ln w="9525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pic>
        <p:nvPicPr>
          <p:cNvPr id="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775" y="1212624"/>
            <a:ext cx="2689479" cy="1188720"/>
          </a:xfrm>
          <a:prstGeom prst="rect">
            <a:avLst/>
          </a:prstGeom>
        </p:spPr>
      </p:pic>
      <p:pic>
        <p:nvPicPr>
          <p:cNvPr id="12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166" y="1292315"/>
            <a:ext cx="948266" cy="1097280"/>
          </a:xfrm>
          <a:prstGeom prst="rect">
            <a:avLst/>
          </a:prstGeom>
        </p:spPr>
      </p:pic>
      <p:pic>
        <p:nvPicPr>
          <p:cNvPr id="15" name="Picture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67" y="2251150"/>
            <a:ext cx="666750" cy="1295400"/>
          </a:xfrm>
          <a:prstGeom prst="rect">
            <a:avLst/>
          </a:prstGeom>
        </p:spPr>
      </p:pic>
      <p:pic>
        <p:nvPicPr>
          <p:cNvPr id="16" name="Picture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" y="1252944"/>
            <a:ext cx="2362200" cy="762000"/>
          </a:xfrm>
          <a:prstGeom prst="rect">
            <a:avLst/>
          </a:prstGeom>
        </p:spPr>
      </p:pic>
      <p:pic>
        <p:nvPicPr>
          <p:cNvPr id="17" name="Picture 62" descr="ICC 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65707" y="2194273"/>
            <a:ext cx="2295525" cy="1171575"/>
          </a:xfrm>
          <a:prstGeom prst="rect">
            <a:avLst/>
          </a:prstGeom>
        </p:spPr>
      </p:pic>
      <p:pic>
        <p:nvPicPr>
          <p:cNvPr id="18" name="Picture 9" descr="S:\Action Plan\Action Plan 2012\Pictures\logo_horizontal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26" y="1212624"/>
            <a:ext cx="1622975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91966" y="3428448"/>
            <a:ext cx="192024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858" y="2476641"/>
            <a:ext cx="1590261" cy="1828800"/>
          </a:xfrm>
          <a:prstGeom prst="rect">
            <a:avLst/>
          </a:prstGeom>
        </p:spPr>
      </p:pic>
      <p:pic>
        <p:nvPicPr>
          <p:cNvPr id="22" name="Picture 66" descr="energy_for_all_logo_WEB_rgb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36517" y="3391041"/>
            <a:ext cx="1580698" cy="731520"/>
          </a:xfrm>
          <a:prstGeom prst="rect">
            <a:avLst/>
          </a:prstGeom>
        </p:spPr>
      </p:pic>
      <p:pic>
        <p:nvPicPr>
          <p:cNvPr id="23" name="Picture 5" descr="logo-adb.gi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979" y="2285448"/>
            <a:ext cx="118743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0356"/>
            <a:ext cx="9144000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6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0276" y="1350010"/>
            <a:ext cx="859404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4125" lvl="1" indent="-1254125">
              <a:buNone/>
            </a:pPr>
            <a:r>
              <a:rPr lang="en-US" sz="2400" b="1" dirty="0" smtClean="0">
                <a:latin typeface="+mn-lt"/>
              </a:rPr>
              <a:t>Imagine….	The Largest and Most </a:t>
            </a:r>
            <a:r>
              <a:rPr lang="en-US" sz="2400" b="1" dirty="0">
                <a:latin typeface="+mn-lt"/>
              </a:rPr>
              <a:t>C</a:t>
            </a:r>
            <a:r>
              <a:rPr lang="en-US" sz="2400" b="1" dirty="0" smtClean="0">
                <a:latin typeface="+mn-lt"/>
              </a:rPr>
              <a:t>omplete </a:t>
            </a:r>
          </a:p>
          <a:p>
            <a:pPr marL="1254125" lvl="1" indent="-1254125">
              <a:buNone/>
            </a:pPr>
            <a:r>
              <a:rPr lang="en-US" sz="2400" b="1" dirty="0">
                <a:latin typeface="+mn-lt"/>
              </a:rPr>
              <a:t>	</a:t>
            </a:r>
            <a:r>
              <a:rPr lang="en-US" sz="2400" b="1" dirty="0" smtClean="0">
                <a:latin typeface="+mn-lt"/>
              </a:rPr>
              <a:t>	LPG Applications </a:t>
            </a:r>
            <a:r>
              <a:rPr lang="en-US" sz="2400" b="1" dirty="0">
                <a:latin typeface="+mn-lt"/>
              </a:rPr>
              <a:t>D</a:t>
            </a:r>
            <a:r>
              <a:rPr lang="en-US" sz="2400" b="1" dirty="0" smtClean="0">
                <a:latin typeface="+mn-lt"/>
              </a:rPr>
              <a:t>atabase in the Industry</a:t>
            </a:r>
          </a:p>
          <a:p>
            <a:pPr marL="1614488" lvl="1" indent="-1614488">
              <a:buNone/>
            </a:pPr>
            <a:endParaRPr lang="fr-FR" sz="2200" b="1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17140" y="3025302"/>
            <a:ext cx="31438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+mn-lt"/>
              </a:rPr>
              <a:t>Welcome to: </a:t>
            </a:r>
          </a:p>
          <a:p>
            <a:endParaRPr lang="en-GB" sz="2000" dirty="0" smtClean="0">
              <a:latin typeface="+mn-lt"/>
            </a:endParaRPr>
          </a:p>
          <a:p>
            <a:pPr algn="ctr"/>
            <a:r>
              <a:rPr lang="en-GB" sz="2800" b="1" dirty="0" smtClean="0">
                <a:latin typeface="+mn-lt"/>
              </a:rPr>
              <a:t>“</a:t>
            </a:r>
            <a:r>
              <a:rPr lang="en-GB" sz="2800" b="1" dirty="0" smtClean="0">
                <a:solidFill>
                  <a:srgbClr val="00B0F0"/>
                </a:solidFill>
                <a:latin typeface="+mn-lt"/>
              </a:rPr>
              <a:t>Exceptional Energy </a:t>
            </a:r>
          </a:p>
          <a:p>
            <a:pPr algn="ctr"/>
            <a:r>
              <a:rPr lang="en-GB" sz="2800" b="1" i="1" dirty="0" smtClean="0">
                <a:solidFill>
                  <a:srgbClr val="92D050"/>
                </a:solidFill>
                <a:latin typeface="+mn-lt"/>
              </a:rPr>
              <a:t>in Action</a:t>
            </a:r>
            <a:r>
              <a:rPr lang="en-GB" sz="2800" b="1" dirty="0" smtClean="0">
                <a:latin typeface="+mn-lt"/>
              </a:rPr>
              <a:t>”</a:t>
            </a:r>
          </a:p>
        </p:txBody>
      </p:sp>
      <p:pic>
        <p:nvPicPr>
          <p:cNvPr id="19" name="Picture 4" descr="C:\Users\alison\Documents\3. Exceptional Energy\Toolkit\Logo\Logo Horizontal\Exceptional Energy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3115" y="6194043"/>
            <a:ext cx="1151498" cy="467146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01" y="2371238"/>
            <a:ext cx="4905715" cy="448997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69076" y="62405"/>
            <a:ext cx="7603674" cy="1143000"/>
          </a:xfrm>
        </p:spPr>
        <p:txBody>
          <a:bodyPr/>
          <a:lstStyle/>
          <a:p>
            <a:r>
              <a:rPr lang="en-GB" altLang="zh-CN" sz="3600" b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Exceptional </a:t>
            </a:r>
            <a:r>
              <a:rPr lang="en-GB" altLang="zh-CN" sz="3600" b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Energy </a:t>
            </a:r>
            <a:r>
              <a:rPr lang="en-GB" altLang="zh-CN" sz="3600" b="1" i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  <a:t>in Action </a:t>
            </a:r>
            <a:endParaRPr lang="en-GB" altLang="zh-CN" sz="2800" b="1" kern="1200" dirty="0">
              <a:ln w="9525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30825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1830" y="1645738"/>
            <a:ext cx="600419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4125" lvl="1" indent="-1254125">
              <a:buNone/>
            </a:pPr>
            <a:r>
              <a:rPr lang="en-US" sz="2000" b="1" dirty="0" smtClean="0">
                <a:latin typeface="+mn-lt"/>
              </a:rPr>
              <a:t>Our Vision:</a:t>
            </a:r>
            <a:r>
              <a:rPr lang="en-US" dirty="0" smtClean="0">
                <a:latin typeface="+mn-lt"/>
              </a:rPr>
              <a:t>	- Be THE reference for LP Gas Applications</a:t>
            </a:r>
          </a:p>
          <a:p>
            <a:pPr marL="1254125" lvl="1" indent="-1254125">
              <a:buNone/>
            </a:pPr>
            <a:r>
              <a:rPr lang="en-US" dirty="0" smtClean="0">
                <a:latin typeface="+mn-lt"/>
              </a:rPr>
              <a:t>	- Be top of internet searches</a:t>
            </a:r>
          </a:p>
          <a:p>
            <a:pPr marL="1254125" lvl="1" indent="-1254125">
              <a:buNone/>
            </a:pPr>
            <a:r>
              <a:rPr lang="en-US" dirty="0" smtClean="0">
                <a:latin typeface="+mn-lt"/>
              </a:rPr>
              <a:t>	- </a:t>
            </a:r>
            <a:r>
              <a:rPr lang="en-US" dirty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romote the industry and our WLPGA members </a:t>
            </a:r>
          </a:p>
          <a:p>
            <a:pPr marL="1254125" lvl="1" indent="-1254125">
              <a:buNone/>
            </a:pPr>
            <a:endParaRPr lang="en-US" dirty="0" smtClean="0">
              <a:latin typeface="+mn-lt"/>
            </a:endParaRPr>
          </a:p>
          <a:p>
            <a:pPr marL="1254125" lvl="1" indent="-1254125">
              <a:buNone/>
            </a:pPr>
            <a:r>
              <a:rPr lang="en-US" sz="2000" b="1" dirty="0" smtClean="0">
                <a:latin typeface="+mn-lt"/>
              </a:rPr>
              <a:t>Why?</a:t>
            </a:r>
            <a:r>
              <a:rPr lang="en-US" dirty="0" smtClean="0">
                <a:latin typeface="+mn-lt"/>
              </a:rPr>
              <a:t>	- To support the positioning of LP Gas as</a:t>
            </a:r>
          </a:p>
          <a:p>
            <a:pPr marL="1254125" lvl="1" indent="-1254125">
              <a:buNone/>
            </a:pPr>
            <a:r>
              <a:rPr lang="en-US" dirty="0" smtClean="0">
                <a:latin typeface="+mn-lt"/>
              </a:rPr>
              <a:t>	</a:t>
            </a:r>
            <a:r>
              <a:rPr lang="en-US" sz="1400" dirty="0" smtClean="0">
                <a:latin typeface="+mn-lt"/>
              </a:rPr>
              <a:t>   </a:t>
            </a:r>
            <a:r>
              <a:rPr lang="en-US" b="1" dirty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latin typeface="+mj-lt"/>
                <a:ea typeface="+mj-ea"/>
                <a:cs typeface="+mj-cs"/>
              </a:rPr>
              <a:t>Exceptional Energy</a:t>
            </a:r>
          </a:p>
          <a:p>
            <a:pPr marL="1254125" lvl="1" indent="-1254125">
              <a:buNone/>
            </a:pPr>
            <a:r>
              <a:rPr lang="en-US" dirty="0" smtClean="0">
                <a:latin typeface="+mn-lt"/>
              </a:rPr>
              <a:t>	- To stimulate the dissemination of new technology</a:t>
            </a:r>
          </a:p>
          <a:p>
            <a:pPr marL="1254125" lvl="1" indent="-1254125">
              <a:buNone/>
            </a:pPr>
            <a:r>
              <a:rPr lang="en-US" dirty="0"/>
              <a:t>	- </a:t>
            </a:r>
            <a:r>
              <a:rPr lang="en-US" dirty="0">
                <a:latin typeface="+mn-lt"/>
              </a:rPr>
              <a:t>To provide a </a:t>
            </a:r>
            <a:r>
              <a:rPr lang="en-US" dirty="0" smtClean="0">
                <a:latin typeface="+mn-lt"/>
              </a:rPr>
              <a:t>complete global source – only</a:t>
            </a:r>
          </a:p>
          <a:p>
            <a:pPr marL="1254125" lvl="1" indent="-1254125">
              <a:buNone/>
            </a:pPr>
            <a:r>
              <a:rPr lang="en-US" dirty="0">
                <a:latin typeface="+mn-lt"/>
              </a:rPr>
              <a:t>	</a:t>
            </a:r>
            <a:r>
              <a:rPr lang="en-US" dirty="0" smtClean="0">
                <a:latin typeface="+mn-lt"/>
              </a:rPr>
              <a:t>   national </a:t>
            </a:r>
            <a:r>
              <a:rPr lang="en-US" dirty="0">
                <a:latin typeface="+mn-lt"/>
              </a:rPr>
              <a:t>sources exist currently, no </a:t>
            </a:r>
            <a:r>
              <a:rPr lang="en-US" dirty="0" smtClean="0">
                <a:latin typeface="+mn-lt"/>
              </a:rPr>
              <a:t>complete </a:t>
            </a:r>
          </a:p>
          <a:p>
            <a:pPr marL="1254125" lvl="1" indent="-1254125">
              <a:buNone/>
            </a:pPr>
            <a:r>
              <a:rPr lang="en-US" dirty="0">
                <a:latin typeface="+mn-lt"/>
              </a:rPr>
              <a:t>	 </a:t>
            </a:r>
            <a:r>
              <a:rPr lang="en-US" dirty="0" smtClean="0">
                <a:latin typeface="+mn-lt"/>
              </a:rPr>
              <a:t>  and coherent </a:t>
            </a:r>
            <a:r>
              <a:rPr lang="en-US" dirty="0">
                <a:latin typeface="+mn-lt"/>
              </a:rPr>
              <a:t>global picture</a:t>
            </a:r>
          </a:p>
          <a:p>
            <a:pPr marL="1254125" lvl="1" indent="-1254125"/>
            <a:r>
              <a:rPr lang="en-US" dirty="0" smtClean="0">
                <a:latin typeface="+mn-lt"/>
              </a:rPr>
              <a:t>	</a:t>
            </a:r>
            <a:endParaRPr lang="en-US" b="1" dirty="0" smtClean="0">
              <a:latin typeface="+mn-lt"/>
            </a:endParaRPr>
          </a:p>
          <a:p>
            <a:pPr marL="1254125" lvl="1" indent="-1254125">
              <a:buNone/>
            </a:pPr>
            <a:r>
              <a:rPr lang="en-US" sz="2000" b="1" dirty="0" smtClean="0">
                <a:latin typeface="+mn-lt"/>
              </a:rPr>
              <a:t>Target:</a:t>
            </a:r>
            <a:r>
              <a:rPr lang="en-US" dirty="0" smtClean="0">
                <a:latin typeface="+mn-lt"/>
              </a:rPr>
              <a:t>	- Everyone </a:t>
            </a:r>
          </a:p>
          <a:p>
            <a:pPr marL="1254125" lvl="1" indent="-1254125">
              <a:buNone/>
            </a:pPr>
            <a:r>
              <a:rPr lang="en-US" dirty="0">
                <a:latin typeface="+mn-lt"/>
              </a:rPr>
              <a:t>	</a:t>
            </a:r>
            <a:r>
              <a:rPr lang="en-US" dirty="0" smtClean="0">
                <a:latin typeface="+mn-lt"/>
              </a:rPr>
              <a:t>  </a:t>
            </a:r>
          </a:p>
          <a:p>
            <a:pPr marL="1254125" lvl="1" indent="-1254125">
              <a:buNone/>
            </a:pPr>
            <a:r>
              <a:rPr lang="en-US" dirty="0">
                <a:latin typeface="+mn-lt"/>
              </a:rPr>
              <a:t>	 </a:t>
            </a:r>
            <a:r>
              <a:rPr lang="en-US" dirty="0" smtClean="0">
                <a:latin typeface="+mn-lt"/>
              </a:rPr>
              <a:t> We are the reference for information on LP Gas</a:t>
            </a:r>
            <a:endParaRPr lang="en-US" dirty="0">
              <a:latin typeface="+mn-lt"/>
            </a:endParaRPr>
          </a:p>
          <a:p>
            <a:pPr marL="1254125" lvl="1" indent="-1254125">
              <a:buNone/>
            </a:pPr>
            <a:r>
              <a:rPr lang="en-US" dirty="0" smtClean="0">
                <a:latin typeface="+mn-lt"/>
              </a:rPr>
              <a:t>	  We have to be able to demonstrate how it can be</a:t>
            </a:r>
          </a:p>
          <a:p>
            <a:pPr marL="1254125" lvl="1" indent="-1254125">
              <a:buNone/>
            </a:pPr>
            <a:r>
              <a:rPr lang="en-US" dirty="0">
                <a:latin typeface="+mn-lt"/>
              </a:rPr>
              <a:t>	</a:t>
            </a:r>
            <a:r>
              <a:rPr lang="en-US" dirty="0" smtClean="0">
                <a:latin typeface="+mn-lt"/>
              </a:rPr>
              <a:t>  used</a:t>
            </a:r>
          </a:p>
          <a:p>
            <a:pPr marL="1614488" lvl="1" indent="-1614488">
              <a:buNone/>
            </a:pPr>
            <a:endParaRPr lang="fr-FR" dirty="0">
              <a:latin typeface="+mn-lt"/>
            </a:endParaRPr>
          </a:p>
        </p:txBody>
      </p:sp>
      <p:pic>
        <p:nvPicPr>
          <p:cNvPr id="9" name="Picture 4" descr="C:\Users\alison\Documents\3. Exceptional Energy\Toolkit\Logo\Logo Horizontal\Exceptional Energy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3115" y="6194043"/>
            <a:ext cx="1151498" cy="467146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145" y="1332516"/>
            <a:ext cx="2116882" cy="468909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80951" y="-44470"/>
            <a:ext cx="7603674" cy="1143000"/>
          </a:xfrm>
        </p:spPr>
        <p:txBody>
          <a:bodyPr/>
          <a:lstStyle/>
          <a:p>
            <a:r>
              <a:rPr lang="en-GB" altLang="zh-CN" sz="3600" b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Exceptional </a:t>
            </a:r>
            <a:r>
              <a:rPr lang="en-GB" altLang="zh-CN" sz="3600" b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Energy </a:t>
            </a:r>
            <a:r>
              <a:rPr lang="en-GB" altLang="zh-CN" sz="3600" b="1" i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  <a:t>in Action </a:t>
            </a:r>
            <a:r>
              <a:rPr lang="en-GB" altLang="zh-CN" sz="2800" b="1" i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/>
            </a:r>
            <a:br>
              <a:rPr lang="en-GB" altLang="zh-CN" sz="2800" b="1" i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</a:br>
            <a:r>
              <a:rPr lang="en-GB" altLang="zh-CN" sz="2800" b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</a:rPr>
              <a:t>THE</a:t>
            </a:r>
            <a:r>
              <a:rPr lang="en-GB" altLang="zh-CN" sz="2800" b="1" i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 </a:t>
            </a:r>
            <a:r>
              <a:rPr lang="en-GB" altLang="zh-CN" sz="2800" b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</a:rPr>
              <a:t>LP Gas </a:t>
            </a:r>
            <a:r>
              <a:rPr lang="en-GB" altLang="zh-CN" sz="2800" b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</a:rPr>
              <a:t>Applications </a:t>
            </a:r>
            <a:r>
              <a:rPr lang="en-GB" altLang="zh-CN" sz="2800" b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</a:rPr>
              <a:t>Database</a:t>
            </a:r>
            <a:endParaRPr lang="en-GB" altLang="zh-CN" sz="2800" b="1" kern="1200" dirty="0">
              <a:ln w="9525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5613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4754" y="1431925"/>
            <a:ext cx="854924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6325" lvl="1" indent="-1076325">
              <a:buNone/>
            </a:pPr>
            <a:r>
              <a:rPr lang="en-US" sz="2000" b="1" dirty="0" smtClean="0">
                <a:latin typeface="+mn-lt"/>
              </a:rPr>
              <a:t>How</a:t>
            </a:r>
            <a:r>
              <a:rPr lang="en-US" b="1" dirty="0" smtClean="0">
                <a:latin typeface="+mn-lt"/>
              </a:rPr>
              <a:t>:</a:t>
            </a:r>
            <a:r>
              <a:rPr lang="en-US" sz="2000" dirty="0" smtClean="0">
                <a:latin typeface="+mn-lt"/>
              </a:rPr>
              <a:t>	</a:t>
            </a:r>
            <a:r>
              <a:rPr lang="en-US" dirty="0" smtClean="0">
                <a:latin typeface="+mn-lt"/>
              </a:rPr>
              <a:t>- We are already building on more than 500 applications that we have in our database</a:t>
            </a:r>
          </a:p>
          <a:p>
            <a:pPr marL="1076325" lvl="1" indent="-1076325"/>
            <a:r>
              <a:rPr lang="en-US" sz="2000" dirty="0" smtClean="0">
                <a:latin typeface="+mn-lt"/>
              </a:rPr>
              <a:t>	</a:t>
            </a:r>
            <a:r>
              <a:rPr lang="en-US" dirty="0" smtClean="0">
                <a:latin typeface="+mn-lt"/>
              </a:rPr>
              <a:t>- We have </a:t>
            </a:r>
            <a:r>
              <a:rPr lang="en-US" dirty="0">
                <a:latin typeface="+mn-lt"/>
              </a:rPr>
              <a:t>created and are </a:t>
            </a:r>
            <a:r>
              <a:rPr lang="en-US" dirty="0" smtClean="0">
                <a:latin typeface="+mn-lt"/>
              </a:rPr>
              <a:t>further developing </a:t>
            </a:r>
            <a:r>
              <a:rPr lang="en-US" dirty="0">
                <a:latin typeface="+mn-lt"/>
              </a:rPr>
              <a:t>the WLPGA website to host them </a:t>
            </a:r>
          </a:p>
          <a:p>
            <a:pPr marL="1076325" lvl="1" indent="-1076325">
              <a:buNone/>
            </a:pPr>
            <a:r>
              <a:rPr lang="en-US" dirty="0" smtClean="0">
                <a:latin typeface="+mn-lt"/>
              </a:rPr>
              <a:t>	- We will engage with appliance manufacturers to collect more applications and data</a:t>
            </a:r>
          </a:p>
          <a:p>
            <a:pPr marL="1076325" lvl="1" indent="-1076325">
              <a:buNone/>
            </a:pPr>
            <a:r>
              <a:rPr lang="en-US" dirty="0" smtClean="0">
                <a:latin typeface="+mn-lt"/>
              </a:rPr>
              <a:t>	- We will build on and link to existing, national and other databases</a:t>
            </a:r>
          </a:p>
          <a:p>
            <a:pPr marL="1254125" lvl="1" indent="-1254125">
              <a:buNone/>
            </a:pPr>
            <a:endParaRPr lang="en-US" dirty="0" smtClean="0">
              <a:latin typeface="+mn-lt"/>
            </a:endParaRPr>
          </a:p>
          <a:p>
            <a:pPr marL="1076325" lvl="1" indent="-1076325">
              <a:buNone/>
            </a:pPr>
            <a:r>
              <a:rPr lang="en-US" sz="2000" b="1" dirty="0" smtClean="0">
                <a:latin typeface="+mn-lt"/>
              </a:rPr>
              <a:t>Support:</a:t>
            </a:r>
            <a:r>
              <a:rPr lang="en-US" dirty="0" smtClean="0">
                <a:latin typeface="+mn-lt"/>
              </a:rPr>
              <a:t>	- YOU! Everyone! Applications manufacturers, LPG distributors, Associations</a:t>
            </a:r>
          </a:p>
          <a:p>
            <a:pPr marL="1076325" lvl="1" indent="-1076325">
              <a:buNone/>
            </a:pPr>
            <a:r>
              <a:rPr lang="en-US" dirty="0">
                <a:latin typeface="+mn-lt"/>
              </a:rPr>
              <a:t>	</a:t>
            </a:r>
            <a:r>
              <a:rPr lang="en-US" dirty="0" smtClean="0">
                <a:latin typeface="+mn-lt"/>
              </a:rPr>
              <a:t>   participation of our members and the industry is critical for our success </a:t>
            </a:r>
          </a:p>
          <a:p>
            <a:pPr marL="1076325" lvl="1" indent="-1076325">
              <a:buNone/>
            </a:pPr>
            <a:r>
              <a:rPr lang="en-US" dirty="0" smtClean="0">
                <a:latin typeface="+mn-lt"/>
              </a:rPr>
              <a:t>	</a:t>
            </a:r>
          </a:p>
          <a:p>
            <a:pPr marL="1076325" lvl="1" indent="-1076325">
              <a:buNone/>
            </a:pPr>
            <a:r>
              <a:rPr lang="en-US" sz="2000" b="1" dirty="0" smtClean="0">
                <a:latin typeface="+mn-lt"/>
              </a:rPr>
              <a:t>Goal:</a:t>
            </a:r>
            <a:r>
              <a:rPr lang="en-US" sz="2000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	- Have the database complete, launch and go-live in the </a:t>
            </a:r>
          </a:p>
          <a:p>
            <a:pPr marL="1076325" lvl="1" indent="-1076325">
              <a:buNone/>
            </a:pPr>
            <a:r>
              <a:rPr lang="en-US" dirty="0">
                <a:latin typeface="+mn-lt"/>
              </a:rPr>
              <a:t>	</a:t>
            </a:r>
            <a:r>
              <a:rPr lang="en-US" dirty="0" smtClean="0">
                <a:latin typeface="+mn-lt"/>
              </a:rPr>
              <a:t>  26</a:t>
            </a:r>
            <a:r>
              <a:rPr lang="en-US" baseline="30000" dirty="0" smtClean="0">
                <a:latin typeface="+mn-lt"/>
              </a:rPr>
              <a:t>th</a:t>
            </a:r>
            <a:r>
              <a:rPr lang="en-US" dirty="0" smtClean="0">
                <a:latin typeface="+mn-lt"/>
              </a:rPr>
              <a:t> World LP Gas Forum &amp; AEGPL Annual Congress in London, October 2013</a:t>
            </a:r>
          </a:p>
          <a:p>
            <a:pPr marL="1254125" lvl="1" indent="-1254125">
              <a:buNone/>
            </a:pPr>
            <a:endParaRPr lang="en-US" sz="2000" dirty="0" smtClean="0">
              <a:latin typeface="+mn-lt"/>
            </a:endParaRPr>
          </a:p>
          <a:p>
            <a:pPr marL="1254125" lvl="1" indent="-1254125">
              <a:buNone/>
            </a:pPr>
            <a:endParaRPr lang="en-US" sz="2000" dirty="0" smtClean="0">
              <a:latin typeface="+mn-lt"/>
            </a:endParaRPr>
          </a:p>
          <a:p>
            <a:pPr marL="1614488" lvl="1" indent="-1614488">
              <a:buNone/>
            </a:pPr>
            <a:endParaRPr lang="fr-FR" sz="2000" dirty="0">
              <a:latin typeface="+mn-lt"/>
            </a:endParaRPr>
          </a:p>
        </p:txBody>
      </p:sp>
      <p:pic>
        <p:nvPicPr>
          <p:cNvPr id="2051" name="Picture 3" descr="Z:\Partage_DisqueExterne\Photo Library\LPG Uses\Industry &amp; Agriculture\Cotton defoliator in field (70.4 KB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4799202"/>
            <a:ext cx="2686050" cy="179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Z:\Partage_DisqueExterne\Photo Library\LPG Uses\Other\House with Cylinder (73.8 KB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9138" y="4759436"/>
            <a:ext cx="2716212" cy="190806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648075" y="6124575"/>
            <a:ext cx="1857375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4" descr="C:\Users\alison\Documents\3. Exceptional Energy\Toolkit\Logo\Logo Horizontal\Exceptional Energy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0288" y="5762625"/>
            <a:ext cx="1549600" cy="628650"/>
          </a:xfrm>
          <a:prstGeom prst="rect">
            <a:avLst/>
          </a:prstGeom>
          <a:noFill/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80951" y="-44470"/>
            <a:ext cx="7603674" cy="1143000"/>
          </a:xfrm>
        </p:spPr>
        <p:txBody>
          <a:bodyPr/>
          <a:lstStyle/>
          <a:p>
            <a:r>
              <a:rPr lang="en-GB" altLang="zh-CN" sz="3600" b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Exceptional </a:t>
            </a:r>
            <a:r>
              <a:rPr lang="en-GB" altLang="zh-CN" sz="3600" b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Energy </a:t>
            </a:r>
            <a:r>
              <a:rPr lang="en-GB" altLang="zh-CN" sz="3600" b="1" i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  <a:t>in Action </a:t>
            </a:r>
            <a:r>
              <a:rPr lang="en-GB" altLang="zh-CN" sz="2800" b="1" i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/>
            </a:r>
            <a:br>
              <a:rPr lang="en-GB" altLang="zh-CN" sz="2800" b="1" i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</a:br>
            <a:r>
              <a:rPr lang="en-GB" altLang="zh-CN" sz="2800" b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</a:rPr>
              <a:t>THE</a:t>
            </a:r>
            <a:r>
              <a:rPr lang="en-GB" altLang="zh-CN" sz="2800" b="1" i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 </a:t>
            </a:r>
            <a:r>
              <a:rPr lang="en-GB" altLang="zh-CN" sz="2800" b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</a:rPr>
              <a:t>LP Gas </a:t>
            </a:r>
            <a:r>
              <a:rPr lang="en-GB" altLang="zh-CN" sz="2800" b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</a:rPr>
              <a:t>Applications </a:t>
            </a:r>
            <a:r>
              <a:rPr lang="en-GB" altLang="zh-CN" sz="2800" b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</a:rPr>
              <a:t>Database</a:t>
            </a:r>
            <a:endParaRPr lang="en-GB" altLang="zh-CN" sz="2800" b="1" kern="1200" dirty="0">
              <a:ln w="9525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7680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648075" y="6124575"/>
            <a:ext cx="1857375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ZoneTexte 7"/>
          <p:cNvSpPr txBox="1"/>
          <p:nvPr/>
        </p:nvSpPr>
        <p:spPr>
          <a:xfrm>
            <a:off x="1457324" y="1085850"/>
            <a:ext cx="2486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The Home Page</a:t>
            </a:r>
          </a:p>
          <a:p>
            <a:endParaRPr lang="fr-FR" b="1" dirty="0"/>
          </a:p>
        </p:txBody>
      </p:sp>
      <p:pic>
        <p:nvPicPr>
          <p:cNvPr id="9" name="Picture 4" descr="C:\Users\alison\Documents\3. Exceptional Energy\Toolkit\Logo\Logo Horizontal\Exceptional Energy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115" y="6032118"/>
            <a:ext cx="1151498" cy="467146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77" y="1085850"/>
            <a:ext cx="4683687" cy="577215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5638800" y="1758950"/>
            <a:ext cx="660400" cy="20955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565900" y="2749550"/>
            <a:ext cx="1104900" cy="20955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80951" y="-44470"/>
            <a:ext cx="7603674" cy="1143000"/>
          </a:xfrm>
        </p:spPr>
        <p:txBody>
          <a:bodyPr/>
          <a:lstStyle/>
          <a:p>
            <a:r>
              <a:rPr lang="en-GB" altLang="zh-CN" sz="3600" b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Exceptional </a:t>
            </a:r>
            <a:r>
              <a:rPr lang="en-GB" altLang="zh-CN" sz="3600" b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Energy </a:t>
            </a:r>
            <a:r>
              <a:rPr lang="en-GB" altLang="zh-CN" sz="3600" b="1" i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  <a:t>in Action </a:t>
            </a:r>
            <a:r>
              <a:rPr lang="en-GB" altLang="zh-CN" sz="2800" b="1" i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/>
            </a:r>
            <a:br>
              <a:rPr lang="en-GB" altLang="zh-CN" sz="2800" b="1" i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</a:br>
            <a:r>
              <a:rPr lang="en-GB" altLang="zh-CN" sz="2800" b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</a:rPr>
              <a:t>THE</a:t>
            </a:r>
            <a:r>
              <a:rPr lang="en-GB" altLang="zh-CN" sz="2800" b="1" i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 </a:t>
            </a:r>
            <a:r>
              <a:rPr lang="en-GB" altLang="zh-CN" sz="2800" b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</a:rPr>
              <a:t>LP Gas </a:t>
            </a:r>
            <a:r>
              <a:rPr lang="en-GB" altLang="zh-CN" sz="2800" b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</a:rPr>
              <a:t>Applications </a:t>
            </a:r>
            <a:r>
              <a:rPr lang="en-GB" altLang="zh-CN" sz="2800" b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</a:rPr>
              <a:t>Database</a:t>
            </a:r>
            <a:endParaRPr lang="en-GB" altLang="zh-CN" sz="2800" b="1" kern="1200" dirty="0">
              <a:ln w="9525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89186" y="2270234"/>
            <a:ext cx="3216166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u="sng" dirty="0">
                <a:hlinkClick r:id="rId4"/>
              </a:rPr>
              <a:t>http://lpg-apps.org/index.php?page=home</a:t>
            </a:r>
            <a:endParaRPr lang="fr-FR" sz="1600" dirty="0"/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32547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648075" y="6124575"/>
            <a:ext cx="1857375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221" y="1132745"/>
            <a:ext cx="7047089" cy="5366520"/>
          </a:xfrm>
          <a:prstGeom prst="rect">
            <a:avLst/>
          </a:prstGeom>
        </p:spPr>
      </p:pic>
      <p:pic>
        <p:nvPicPr>
          <p:cNvPr id="9" name="Picture 4" descr="C:\Users\alison\Documents\3. Exceptional Energy\Toolkit\Logo\Logo Horizontal\Exceptional Energy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115" y="6032118"/>
            <a:ext cx="1151498" cy="467146"/>
          </a:xfrm>
          <a:prstGeom prst="rect">
            <a:avLst/>
          </a:prstGeom>
          <a:noFill/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80951" y="-44470"/>
            <a:ext cx="7603674" cy="1143000"/>
          </a:xfrm>
        </p:spPr>
        <p:txBody>
          <a:bodyPr/>
          <a:lstStyle/>
          <a:p>
            <a:r>
              <a:rPr lang="en-GB" altLang="zh-CN" sz="3600" b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Exceptional </a:t>
            </a:r>
            <a:r>
              <a:rPr lang="en-GB" altLang="zh-CN" sz="3600" b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Energy </a:t>
            </a:r>
            <a:r>
              <a:rPr lang="en-GB" altLang="zh-CN" sz="3600" b="1" i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  <a:t>in Action </a:t>
            </a:r>
            <a:r>
              <a:rPr lang="en-GB" altLang="zh-CN" sz="2800" b="1" i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/>
            </a:r>
            <a:br>
              <a:rPr lang="en-GB" altLang="zh-CN" sz="2800" b="1" i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</a:br>
            <a:r>
              <a:rPr lang="en-GB" altLang="zh-CN" sz="2800" b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</a:rPr>
              <a:t>THE</a:t>
            </a:r>
            <a:r>
              <a:rPr lang="en-GB" altLang="zh-CN" sz="2800" b="1" i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 </a:t>
            </a:r>
            <a:r>
              <a:rPr lang="en-GB" altLang="zh-CN" sz="2800" b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</a:rPr>
              <a:t>LP Gas </a:t>
            </a:r>
            <a:r>
              <a:rPr lang="en-GB" altLang="zh-CN" sz="2800" b="1" kern="1200" dirty="0">
                <a:ln w="9525">
                  <a:solidFill>
                    <a:schemeClr val="tx1"/>
                  </a:solidFill>
                  <a:prstDash val="solid"/>
                  <a:miter lim="800000"/>
                </a:ln>
              </a:rPr>
              <a:t>Applications </a:t>
            </a:r>
            <a:r>
              <a:rPr lang="en-GB" altLang="zh-CN" sz="2800" b="1" kern="1200" dirty="0" smtClean="0">
                <a:ln w="9525">
                  <a:solidFill>
                    <a:schemeClr val="tx1"/>
                  </a:solidFill>
                  <a:prstDash val="solid"/>
                  <a:miter lim="800000"/>
                </a:ln>
              </a:rPr>
              <a:t>Database</a:t>
            </a:r>
            <a:endParaRPr lang="en-GB" altLang="zh-CN" sz="2800" b="1" kern="1200" dirty="0">
              <a:ln w="9525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6049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707</Words>
  <Application>Microsoft Office PowerPoint</Application>
  <PresentationFormat>Affichage à l'écran (4:3)</PresentationFormat>
  <Paragraphs>142</Paragraphs>
  <Slides>27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Default Design</vt:lpstr>
      <vt:lpstr> AIGLP XXVIII Congress 2013 7th March 2013 Mexico   Exceptional Energy in Action  </vt:lpstr>
      <vt:lpstr>Présentation PowerPoint</vt:lpstr>
      <vt:lpstr>Présentation PowerPoint</vt:lpstr>
      <vt:lpstr>Présentation PowerPoint</vt:lpstr>
      <vt:lpstr>Exceptional Energy in Action </vt:lpstr>
      <vt:lpstr>Exceptional Energy in Action  THE LP Gas Applications Database</vt:lpstr>
      <vt:lpstr>Exceptional Energy in Action  THE LP Gas Applications Database</vt:lpstr>
      <vt:lpstr>Exceptional Energy in Action  THE LP Gas Applications Database</vt:lpstr>
      <vt:lpstr>Exceptional Energy in Action  THE LP Gas Applications Database</vt:lpstr>
      <vt:lpstr>Exceptional Energy in Action  THE LP Gas Applications Database</vt:lpstr>
      <vt:lpstr>Exceptional Energy in Action  THE LP Gas Applications Database</vt:lpstr>
      <vt:lpstr>Exceptional Energy in Action  THE LP Gas Applications Database</vt:lpstr>
      <vt:lpstr>Exceptional Energy in Action  THE LP Gas Applications Database</vt:lpstr>
      <vt:lpstr>Exceptional Energy in Action  THE LP Gas Applications Database</vt:lpstr>
      <vt:lpstr>Exceptional Energy in Action  The launch in London</vt:lpstr>
      <vt:lpstr>Exceptional Energy in in Action        Experience </vt:lpstr>
      <vt:lpstr>Exceptional Energy in Action Experience</vt:lpstr>
      <vt:lpstr>Exceptional Energy in Action Experience</vt:lpstr>
      <vt:lpstr>Exceptional Energy in Action Experience</vt:lpstr>
      <vt:lpstr>Exceptional Energy in Action Experience</vt:lpstr>
      <vt:lpstr>Exceptional Energy in Action Experience</vt:lpstr>
      <vt:lpstr>Exceptional Energy in Action Experience</vt:lpstr>
      <vt:lpstr>Exceptional Energy in Action Experience</vt:lpstr>
      <vt:lpstr>Exceptional Energy in Action Experience</vt:lpstr>
      <vt:lpstr>Exceptional Energy in Action Experience</vt:lpstr>
      <vt:lpstr>Exceptional Energy in Action Experience</vt:lpstr>
      <vt:lpstr>Thank You  www.worldlpgas.com www.exceptionalenergy.com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2013-02-17T20:07:13Z</dcterms:created>
  <dcterms:modified xsi:type="dcterms:W3CDTF">2013-03-06T16:40:43Z</dcterms:modified>
</cp:coreProperties>
</file>