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81" r:id="rId2"/>
    <p:sldId id="490" r:id="rId3"/>
    <p:sldId id="488" r:id="rId4"/>
    <p:sldId id="489" r:id="rId5"/>
    <p:sldId id="491" r:id="rId6"/>
    <p:sldId id="481" r:id="rId7"/>
    <p:sldId id="480" r:id="rId8"/>
    <p:sldId id="485" r:id="rId9"/>
    <p:sldId id="486" r:id="rId10"/>
    <p:sldId id="484" r:id="rId11"/>
    <p:sldId id="487" r:id="rId12"/>
    <p:sldId id="492" r:id="rId13"/>
    <p:sldId id="493" r:id="rId14"/>
    <p:sldId id="494" r:id="rId15"/>
    <p:sldId id="500" r:id="rId16"/>
    <p:sldId id="501" r:id="rId17"/>
    <p:sldId id="502" r:id="rId18"/>
    <p:sldId id="503" r:id="rId19"/>
    <p:sldId id="504" r:id="rId20"/>
    <p:sldId id="505" r:id="rId21"/>
    <p:sldId id="506" r:id="rId22"/>
    <p:sldId id="507" r:id="rId23"/>
    <p:sldId id="508" r:id="rId24"/>
    <p:sldId id="509" r:id="rId25"/>
    <p:sldId id="510" r:id="rId26"/>
    <p:sldId id="511" r:id="rId27"/>
    <p:sldId id="512" r:id="rId28"/>
    <p:sldId id="513" r:id="rId29"/>
    <p:sldId id="514" r:id="rId30"/>
    <p:sldId id="515" r:id="rId31"/>
    <p:sldId id="516" r:id="rId32"/>
    <p:sldId id="517" r:id="rId33"/>
    <p:sldId id="518" r:id="rId34"/>
    <p:sldId id="519" r:id="rId35"/>
    <p:sldId id="520" r:id="rId36"/>
    <p:sldId id="521" r:id="rId37"/>
    <p:sldId id="522" r:id="rId38"/>
    <p:sldId id="523" r:id="rId39"/>
    <p:sldId id="524" r:id="rId40"/>
    <p:sldId id="525" r:id="rId41"/>
    <p:sldId id="526" r:id="rId42"/>
    <p:sldId id="527" r:id="rId43"/>
    <p:sldId id="528" r:id="rId44"/>
    <p:sldId id="529" r:id="rId45"/>
    <p:sldId id="530" r:id="rId46"/>
    <p:sldId id="531" r:id="rId47"/>
    <p:sldId id="532" r:id="rId48"/>
    <p:sldId id="533" r:id="rId49"/>
    <p:sldId id="534" r:id="rId50"/>
    <p:sldId id="535" r:id="rId51"/>
    <p:sldId id="536" r:id="rId52"/>
    <p:sldId id="537" r:id="rId53"/>
    <p:sldId id="538" r:id="rId54"/>
    <p:sldId id="539" r:id="rId55"/>
    <p:sldId id="540" r:id="rId56"/>
    <p:sldId id="541" r:id="rId57"/>
    <p:sldId id="542" r:id="rId58"/>
    <p:sldId id="543" r:id="rId59"/>
    <p:sldId id="544" r:id="rId60"/>
    <p:sldId id="545" r:id="rId61"/>
    <p:sldId id="546" r:id="rId62"/>
    <p:sldId id="547" r:id="rId63"/>
    <p:sldId id="548" r:id="rId64"/>
    <p:sldId id="549" r:id="rId65"/>
    <p:sldId id="550" r:id="rId66"/>
    <p:sldId id="551" r:id="rId67"/>
    <p:sldId id="552" r:id="rId68"/>
    <p:sldId id="553" r:id="rId69"/>
    <p:sldId id="554" r:id="rId70"/>
    <p:sldId id="555" r:id="rId71"/>
    <p:sldId id="496" r:id="rId72"/>
    <p:sldId id="497" r:id="rId73"/>
    <p:sldId id="498" r:id="rId74"/>
    <p:sldId id="425" r:id="rId75"/>
  </p:sldIdLst>
  <p:sldSz cx="9144000" cy="6858000" type="screen4x3"/>
  <p:notesSz cx="6805613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77FF"/>
    <a:srgbClr val="0066CC"/>
    <a:srgbClr val="FF0000"/>
    <a:srgbClr val="FFFF00"/>
    <a:srgbClr val="FFFF66"/>
    <a:srgbClr val="0060A7"/>
    <a:srgbClr val="004AAC"/>
    <a:srgbClr val="438BD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8" autoAdjust="0"/>
    <p:restoredTop sz="94286" autoAdjust="0"/>
  </p:normalViewPr>
  <p:slideViewPr>
    <p:cSldViewPr snapToGrid="0">
      <p:cViewPr>
        <p:scale>
          <a:sx n="66" d="100"/>
          <a:sy n="66" d="100"/>
        </p:scale>
        <p:origin x="-708" y="-174"/>
      </p:cViewPr>
      <p:guideLst>
        <p:guide orient="horz" pos="685"/>
        <p:guide orient="horz" pos="1700"/>
        <p:guide pos="400"/>
        <p:guide pos="55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 snapToGrid="0">
      <p:cViewPr varScale="1">
        <p:scale>
          <a:sx n="47" d="100"/>
          <a:sy n="47" d="100"/>
        </p:scale>
        <p:origin x="-2508" y="-114"/>
      </p:cViewPr>
      <p:guideLst>
        <p:guide orient="horz" pos="3131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79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79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0863"/>
            <a:ext cx="294798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C318DFF-B587-4F68-9DB3-775A3BB71E1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79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79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4798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70F97B-BA28-4F58-BD69-C76AD0744A4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398DC-4CBF-452F-8624-BFA264A2595B}" type="slidenum">
              <a:rPr lang="en-US" smtClean="0">
                <a:ea typeface="SimSun" pitchFamily="2" charset="-122"/>
              </a:rPr>
              <a:pPr/>
              <a:t>18</a:t>
            </a:fld>
            <a:endParaRPr lang="en-US" dirty="0" smtClean="0"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398DC-4CBF-452F-8624-BFA264A2595B}" type="slidenum">
              <a:rPr lang="en-US" smtClean="0">
                <a:ea typeface="SimSun" pitchFamily="2" charset="-122"/>
              </a:rPr>
              <a:pPr/>
              <a:t>7</a:t>
            </a:fld>
            <a:endParaRPr lang="en-US" dirty="0" smtClean="0"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711067-A129-4C6A-BB07-0623C1EC8E85}" type="slidenum">
              <a:rPr lang="fr-FR" smtClean="0"/>
              <a:pPr/>
              <a:t>33</a:t>
            </a:fld>
            <a:endParaRPr lang="fr-F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54450" y="9440864"/>
            <a:ext cx="2949576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9" tIns="44803" rIns="89609" bIns="44803" anchor="b"/>
          <a:lstStyle/>
          <a:p>
            <a:pPr algn="r" defTabSz="895133"/>
            <a:fld id="{46BD27EC-450D-4626-8789-761A9E8A0446}" type="slidenum">
              <a:rPr lang="en-US" sz="1200">
                <a:latin typeface="Calibri" pitchFamily="34" charset="0"/>
              </a:rPr>
              <a:pPr algn="r" defTabSz="895133"/>
              <a:t>38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398DC-4CBF-452F-8624-BFA264A2595B}" type="slidenum">
              <a:rPr lang="en-US" smtClean="0">
                <a:ea typeface="SimSun" pitchFamily="2" charset="-122"/>
              </a:rPr>
              <a:pPr/>
              <a:t>8</a:t>
            </a:fld>
            <a:endParaRPr lang="en-US" dirty="0" smtClean="0"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398DC-4CBF-452F-8624-BFA264A2595B}" type="slidenum">
              <a:rPr lang="en-US" smtClean="0">
                <a:ea typeface="SimSun" pitchFamily="2" charset="-122"/>
              </a:rPr>
              <a:pPr/>
              <a:t>9</a:t>
            </a:fld>
            <a:endParaRPr lang="en-US" dirty="0" smtClean="0"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FF2A2-7343-481F-8263-E348B5B22B87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Spa see va</a:t>
            </a:r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FDAEB7-AAF4-4F50-8443-DBBF202E05B1}" type="slidenum">
              <a:rPr lang="en-US" smtClean="0"/>
              <a:pPr/>
              <a:t>74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0F97B-BA28-4F58-BD69-C76AD0744A4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398DC-4CBF-452F-8624-BFA264A2595B}" type="slidenum">
              <a:rPr lang="en-US" smtClean="0">
                <a:ea typeface="SimSun" pitchFamily="2" charset="-122"/>
              </a:rPr>
              <a:pPr/>
              <a:t>16</a:t>
            </a:fld>
            <a:endParaRPr lang="en-US" dirty="0" smtClean="0"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398DC-4CBF-452F-8624-BFA264A2595B}" type="slidenum">
              <a:rPr lang="en-US" smtClean="0">
                <a:ea typeface="SimSun" pitchFamily="2" charset="-122"/>
              </a:rPr>
              <a:pPr/>
              <a:t>17</a:t>
            </a:fld>
            <a:endParaRPr lang="en-US" dirty="0" smtClean="0">
              <a:ea typeface="SimSun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WLPGA_logo_outlined_17080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125" y="5695950"/>
            <a:ext cx="16668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1"/>
          <p:cNvSpPr>
            <a:spLocks noChangeArrowheads="1"/>
          </p:cNvSpPr>
          <p:nvPr userDrawn="1"/>
        </p:nvSpPr>
        <p:spPr bwMode="auto">
          <a:xfrm>
            <a:off x="1206500" y="2914650"/>
            <a:ext cx="360363" cy="3603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150" y="2319338"/>
            <a:ext cx="7127875" cy="147002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41500" y="4483100"/>
            <a:ext cx="5111750" cy="1223963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rgbClr val="438BDB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4E308-3FD7-49D7-A915-3B27951972B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8813" y="273050"/>
            <a:ext cx="1982787" cy="5624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7275" y="273050"/>
            <a:ext cx="5799138" cy="5624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FABFD-7DFE-49FA-A1D0-3CB357E8FA8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34846-629C-43B9-AD06-5CDC33ADDD9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7009E-61F4-4838-8D75-0B132D99B08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7275" y="1371600"/>
            <a:ext cx="38909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0638" y="1371600"/>
            <a:ext cx="38909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3EC00-CFD9-4EE6-B0A9-AED35F5D66A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F1329-4075-49AF-A90D-C1E23651696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CB6EA-BAFA-43CD-9F06-520F6EEDD99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948A3-76E9-4E9A-9F35-08D64E93C6D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83816-3EAC-44AA-AF12-A56CBC6060D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C722C-5DFC-4D04-8537-FB59E54FBA1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590550" y="0"/>
            <a:ext cx="8553450" cy="10668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0066A3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273050"/>
            <a:ext cx="68246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7275" y="1371600"/>
            <a:ext cx="79343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4875" y="6300788"/>
            <a:ext cx="542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438BDB"/>
                </a:solidFill>
                <a:latin typeface="BankGothic Md BT" pitchFamily="34" charset="0"/>
              </a:defRPr>
            </a:lvl1pPr>
          </a:lstStyle>
          <a:p>
            <a:pPr>
              <a:defRPr/>
            </a:pPr>
            <a:fld id="{059000EF-03C7-4CC8-A102-1F6D25F827D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pic>
        <p:nvPicPr>
          <p:cNvPr id="2054" name="Picture 10" descr="WLPGA_logo_outlined_17080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3988" y="6172200"/>
            <a:ext cx="120808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Oval 11"/>
          <p:cNvSpPr>
            <a:spLocks noChangeArrowheads="1"/>
          </p:cNvSpPr>
          <p:nvPr/>
        </p:nvSpPr>
        <p:spPr bwMode="auto">
          <a:xfrm>
            <a:off x="854075" y="695325"/>
            <a:ext cx="360363" cy="3603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1571625" y="1062038"/>
            <a:ext cx="75723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38BDB"/>
        </a:buClr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438BDB"/>
        </a:buClr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438BDB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438BDB"/>
        </a:buClr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438BDB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438BDB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438BDB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438BDB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438BDB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gif"/><Relationship Id="rId18" Type="http://schemas.openxmlformats.org/officeDocument/2006/relationships/hyperlink" Target="http://www.alaskapump.com/corken.gif" TargetMode="External"/><Relationship Id="rId3" Type="http://schemas.openxmlformats.org/officeDocument/2006/relationships/image" Target="../media/image12.emf"/><Relationship Id="rId7" Type="http://schemas.openxmlformats.org/officeDocument/2006/relationships/hyperlink" Target="http://www.nortrade.com/graphics/profile_images/72407801.png" TargetMode="External"/><Relationship Id="rId12" Type="http://schemas.openxmlformats.org/officeDocument/2006/relationships/image" Target="../media/image17.jpeg"/><Relationship Id="rId17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hyperlink" Target="http://www.centrexport.regioncentre.fr/mediatheque/ONGLET_ENTREPRISE/Industrie_07/SIRAGA.jpg" TargetMode="External"/><Relationship Id="rId5" Type="http://schemas.openxmlformats.org/officeDocument/2006/relationships/hyperlink" Target="http://www.seera.com/en/images/portfolio/kosan_crisplant_logo.gif" TargetMode="External"/><Relationship Id="rId15" Type="http://schemas.openxmlformats.org/officeDocument/2006/relationships/hyperlink" Target="http://www.seeklogo.com/images/M/Manchester_Tank-logo-3BB2C73F1E-seeklogo.com.gif" TargetMode="External"/><Relationship Id="rId10" Type="http://schemas.openxmlformats.org/officeDocument/2006/relationships/image" Target="../media/image16.jpeg"/><Relationship Id="rId19" Type="http://schemas.openxmlformats.org/officeDocument/2006/relationships/image" Target="../media/image22.jpeg"/><Relationship Id="rId4" Type="http://schemas.openxmlformats.org/officeDocument/2006/relationships/image" Target="../media/image13.wmf"/><Relationship Id="rId9" Type="http://schemas.openxmlformats.org/officeDocument/2006/relationships/hyperlink" Target="http://www.ragasco.com/sitefiles/site3004/files/artimg/group-cavagna-1.jpg" TargetMode="External"/><Relationship Id="rId1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PRESENTACION%20para%20GLOTEC%20%20-%20Chile.ppt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ers.waitrose.com/~thomasgn/standardsline/online/images/cen.gi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ers.waitrose.com/~thomasgn/standardsline/online/images/cen.gi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notesSlide" Target="../notesSlides/notesSlide24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jarovsy@ultragaz.com.br" TargetMode="External"/><Relationship Id="rId2" Type="http://schemas.openxmlformats.org/officeDocument/2006/relationships/hyperlink" Target="mailto:avicoso@worldlpgas.com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Presentaci&#243;n%20AIGLP%20-%20KC.ppt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914525" y="4054475"/>
            <a:ext cx="6794500" cy="1308100"/>
          </a:xfrm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tx1"/>
                </a:solidFill>
              </a:rPr>
              <a:t>Armando Viçoso</a:t>
            </a:r>
          </a:p>
          <a:p>
            <a:pPr eaLnBrk="1" hangingPunct="1"/>
            <a:r>
              <a:rPr lang="en-GB" sz="1800" dirty="0" smtClean="0">
                <a:solidFill>
                  <a:schemeClr val="tx1"/>
                </a:solidFill>
              </a:rPr>
              <a:t>Mauricio Jarovsky (Chairman)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924050" y="1876425"/>
            <a:ext cx="7127875" cy="1952625"/>
          </a:xfrm>
        </p:spPr>
        <p:txBody>
          <a:bodyPr/>
          <a:lstStyle/>
          <a:p>
            <a:pPr eaLnBrk="1" hangingPunct="1"/>
            <a:r>
              <a:rPr lang="es-ES_tradnl" sz="3500" b="1" dirty="0" smtClean="0"/>
              <a:t/>
            </a:r>
            <a:br>
              <a:rPr lang="es-ES_tradnl" sz="3500" b="1" dirty="0" smtClean="0"/>
            </a:br>
            <a:r>
              <a:rPr lang="es-ES_tradnl" sz="3500" b="1" dirty="0" smtClean="0"/>
              <a:t>GLOTEC LAM - Global Tecnología </a:t>
            </a:r>
            <a:br>
              <a:rPr lang="es-ES_tradnl" sz="3500" b="1" dirty="0" smtClean="0"/>
            </a:br>
            <a:r>
              <a:rPr lang="es-ES_tradnl" sz="3500" b="1" dirty="0" smtClean="0"/>
              <a:t>Latino América</a:t>
            </a:r>
            <a:r>
              <a:rPr lang="es-ES_tradnl" sz="2400" dirty="0" smtClean="0"/>
              <a:t/>
            </a:r>
            <a:br>
              <a:rPr lang="es-ES_tradnl" sz="2400" dirty="0" smtClean="0"/>
            </a:br>
            <a:r>
              <a:rPr lang="es-ES_tradnl" sz="2400" dirty="0" smtClean="0"/>
              <a:t>6 de Abril de 2011</a:t>
            </a:r>
            <a:endParaRPr lang="es-ES_tradnl" sz="3500" dirty="0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0849" y="5543778"/>
            <a:ext cx="3042833" cy="111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648" y="5721304"/>
            <a:ext cx="1803174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10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100" y="135395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 Estándares y Partilla de Conocimiento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98297" y="1670400"/>
            <a:ext cx="7373255" cy="40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sz="2400" dirty="0" smtClean="0">
                <a:latin typeface="Verdana" pitchFamily="34" charset="0"/>
              </a:rPr>
              <a:t>Nuevos desarrollos hechos por proveedores de distintos equipos</a:t>
            </a:r>
          </a:p>
          <a:p>
            <a:r>
              <a:rPr lang="es-ES_tradnl" sz="2400" dirty="0" smtClean="0">
                <a:latin typeface="Verdana" pitchFamily="34" charset="0"/>
              </a:rPr>
              <a:t> </a:t>
            </a:r>
          </a:p>
          <a:p>
            <a:endParaRPr lang="es-ES_tradnl" sz="2400" dirty="0" smtClean="0">
              <a:latin typeface="Verdana" pitchFamily="34" charset="0"/>
            </a:endParaRPr>
          </a:p>
          <a:p>
            <a:endParaRPr lang="es-ES_tradnl" sz="2400" dirty="0" smtClean="0">
              <a:latin typeface="Verdana" pitchFamily="34" charset="0"/>
            </a:endParaRPr>
          </a:p>
          <a:p>
            <a:r>
              <a:rPr lang="es-ES_tradnl" sz="2400" dirty="0" smtClean="0">
                <a:latin typeface="Verdana" pitchFamily="34" charset="0"/>
              </a:rPr>
              <a:t>Biblioteca Técnica – Información accesible a todos los miembros</a:t>
            </a:r>
          </a:p>
          <a:p>
            <a:r>
              <a:rPr lang="es-ES_tradnl" sz="2400" dirty="0" smtClean="0">
                <a:latin typeface="Verdana" pitchFamily="34" charset="0"/>
              </a:rPr>
              <a:t> </a:t>
            </a:r>
          </a:p>
          <a:p>
            <a:endParaRPr lang="es-ES_tradnl" sz="2400" dirty="0" smtClean="0">
              <a:latin typeface="Verdana" pitchFamily="34" charset="0"/>
            </a:endParaRPr>
          </a:p>
          <a:p>
            <a:r>
              <a:rPr lang="es-ES_tradnl" sz="2400" dirty="0" smtClean="0">
                <a:latin typeface="Verdana" pitchFamily="34" charset="0"/>
              </a:rPr>
              <a:t>Módulos de capacitación Básica con la coordinación de la WPGA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endParaRPr kumimoji="0" lang="es-ES_tradnl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r>
              <a:rPr kumimoji="0" lang="es-ES_tradnl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</a:rPr>
              <a:t>	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7" y="5751214"/>
            <a:ext cx="1064993" cy="62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Documents and Settings\armando\Local Settings\Temporary Internet Files\Content.IE5\8LL7STTH\MC90008858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4870" y="4074398"/>
            <a:ext cx="675432" cy="804517"/>
          </a:xfrm>
          <a:prstGeom prst="rect">
            <a:avLst/>
          </a:prstGeom>
          <a:noFill/>
        </p:spPr>
      </p:pic>
      <p:pic>
        <p:nvPicPr>
          <p:cNvPr id="1035" name="Picture 11" descr="Afficher l'image en taille réel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6741" y="2686506"/>
            <a:ext cx="895350" cy="609600"/>
          </a:xfrm>
          <a:prstGeom prst="rect">
            <a:avLst/>
          </a:prstGeom>
          <a:noFill/>
        </p:spPr>
      </p:pic>
      <p:pic>
        <p:nvPicPr>
          <p:cNvPr id="1039" name="Picture 15" descr="Afficher l'image en taille réell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9482" y="2648864"/>
            <a:ext cx="962025" cy="323850"/>
          </a:xfrm>
          <a:prstGeom prst="rect">
            <a:avLst/>
          </a:prstGeom>
          <a:noFill/>
        </p:spPr>
      </p:pic>
      <p:pic>
        <p:nvPicPr>
          <p:cNvPr id="1041" name="Picture 17" descr="Afficher l'image en taille réell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29404" y="2611437"/>
            <a:ext cx="857250" cy="704851"/>
          </a:xfrm>
          <a:prstGeom prst="rect">
            <a:avLst/>
          </a:prstGeom>
          <a:noFill/>
        </p:spPr>
      </p:pic>
      <p:pic>
        <p:nvPicPr>
          <p:cNvPr id="1043" name="Picture 19" descr="Afficher l'image en taille réelle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88947" y="2615066"/>
            <a:ext cx="914400" cy="552451"/>
          </a:xfrm>
          <a:prstGeom prst="rect">
            <a:avLst/>
          </a:prstGeom>
          <a:noFill/>
        </p:spPr>
      </p:pic>
      <p:pic>
        <p:nvPicPr>
          <p:cNvPr id="1045" name="Picture 21" descr="http://www.amtrol.com/image/amtrologo1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3499" y="2374451"/>
            <a:ext cx="1229177" cy="368753"/>
          </a:xfrm>
          <a:prstGeom prst="rect">
            <a:avLst/>
          </a:prstGeom>
          <a:noFill/>
        </p:spPr>
      </p:pic>
      <p:pic>
        <p:nvPicPr>
          <p:cNvPr id="1047" name="Picture 23" descr="http://www.tate.com/pumps/images/Blackmer_logo_l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57130" y="2233053"/>
            <a:ext cx="1164771" cy="531912"/>
          </a:xfrm>
          <a:prstGeom prst="rect">
            <a:avLst/>
          </a:prstGeom>
          <a:noFill/>
        </p:spPr>
      </p:pic>
      <p:pic>
        <p:nvPicPr>
          <p:cNvPr id="1049" name="Picture 25" descr="Afficher l'image en taille réelle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264603" y="2828018"/>
            <a:ext cx="762000" cy="762000"/>
          </a:xfrm>
          <a:prstGeom prst="rect">
            <a:avLst/>
          </a:prstGeom>
          <a:noFill/>
        </p:spPr>
      </p:pic>
      <p:pic>
        <p:nvPicPr>
          <p:cNvPr id="1051" name="Picture 27" descr="Worthington Industries Logo Vector Download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41141" y="2776311"/>
            <a:ext cx="812345" cy="812345"/>
          </a:xfrm>
          <a:prstGeom prst="rect">
            <a:avLst/>
          </a:prstGeom>
          <a:noFill/>
        </p:spPr>
      </p:pic>
      <p:pic>
        <p:nvPicPr>
          <p:cNvPr id="1053" name="Picture 29" descr="Afficher l'image en taille réelle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6965" y="3106058"/>
            <a:ext cx="1057467" cy="28915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765143" y="2989945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REGO</a:t>
            </a:r>
          </a:p>
          <a:p>
            <a:r>
              <a:rPr lang="fr-FR" dirty="0" err="1" smtClean="0"/>
              <a:t>Mangels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11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100" y="135395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 Reuniones de GLOTEC LAM  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5726" y="1742972"/>
            <a:ext cx="7373255" cy="40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	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200" y="1625612"/>
            <a:ext cx="894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AIGLP Fórum y 1 / 2 Reuniones regionales</a:t>
            </a:r>
          </a:p>
          <a:p>
            <a:endParaRPr lang="es-ES_tradnl" sz="24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Agenda fija con un máximo de 03h:30’</a:t>
            </a:r>
          </a:p>
          <a:p>
            <a:endParaRPr lang="es-ES_tradnl" sz="2400" dirty="0" smtClean="0">
              <a:latin typeface="Verdana" pitchFamily="34" charset="0"/>
            </a:endParaRPr>
          </a:p>
          <a:p>
            <a:r>
              <a:rPr lang="es-ES_tradnl" sz="2400" dirty="0" smtClean="0">
                <a:latin typeface="Verdana" pitchFamily="34" charset="0"/>
              </a:rPr>
              <a:t>	1. Avances de los Grupos de Trabajo (60’)</a:t>
            </a:r>
          </a:p>
          <a:p>
            <a:r>
              <a:rPr lang="es-ES_tradnl" sz="2400" dirty="0" smtClean="0">
                <a:latin typeface="Verdana" pitchFamily="34" charset="0"/>
              </a:rPr>
              <a:t>	2. Aplicaciones de Gas y Nuevas Tecnologías (50’)</a:t>
            </a:r>
          </a:p>
          <a:p>
            <a:r>
              <a:rPr lang="es-ES_tradnl" sz="2400" dirty="0" smtClean="0">
                <a:latin typeface="Verdana" pitchFamily="34" charset="0"/>
              </a:rPr>
              <a:t>	3. Equipos y Proveedores (40’)</a:t>
            </a:r>
          </a:p>
          <a:p>
            <a:r>
              <a:rPr lang="es-ES_tradnl" sz="2400" dirty="0" smtClean="0">
                <a:latin typeface="Verdana" pitchFamily="34" charset="0"/>
              </a:rPr>
              <a:t>	4. Buenas Practicas (30’)</a:t>
            </a:r>
          </a:p>
          <a:p>
            <a:r>
              <a:rPr lang="es-ES_tradnl" sz="2400" dirty="0" smtClean="0">
                <a:latin typeface="Verdana" pitchFamily="34" charset="0"/>
              </a:rPr>
              <a:t>	5. Cierre (comentarios y sugerencias) (30’)</a:t>
            </a:r>
          </a:p>
          <a:p>
            <a:endParaRPr lang="es-ES_tradnl" sz="2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GLOTEC  - LAM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14" y="1574796"/>
            <a:ext cx="7895772" cy="3432640"/>
          </a:xfrm>
        </p:spPr>
        <p:txBody>
          <a:bodyPr/>
          <a:lstStyle/>
          <a:p>
            <a:pPr>
              <a:buNone/>
            </a:pPr>
            <a:r>
              <a:rPr lang="es-ES" b="1" dirty="0" smtClean="0">
                <a:latin typeface="Verdana" pitchFamily="34" charset="0"/>
              </a:rPr>
              <a:t>Aplicaciones Y nuevas Tecnologías</a:t>
            </a:r>
          </a:p>
          <a:p>
            <a:pPr algn="ctr">
              <a:buNone/>
            </a:pPr>
            <a:endParaRPr lang="es-ES" b="1" dirty="0" smtClean="0">
              <a:latin typeface="Verdana" pitchFamily="34" charset="0"/>
            </a:endParaRP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Sistemas Híbridos para Calentamiento de aguas </a:t>
            </a:r>
          </a:p>
          <a:p>
            <a:pPr>
              <a:buNone/>
            </a:pPr>
            <a:endParaRPr lang="es-ES" b="1" dirty="0" smtClean="0">
              <a:latin typeface="Verdana" pitchFamily="34" charset="0"/>
            </a:endParaRPr>
          </a:p>
          <a:p>
            <a:pPr>
              <a:buNone/>
            </a:pPr>
            <a:r>
              <a:rPr lang="es-ES" b="1" dirty="0" err="1" smtClean="0">
                <a:latin typeface="Verdana" pitchFamily="34" charset="0"/>
              </a:rPr>
              <a:t>Benoit</a:t>
            </a:r>
            <a:r>
              <a:rPr lang="es-ES" b="1" dirty="0" smtClean="0">
                <a:latin typeface="Verdana" pitchFamily="34" charset="0"/>
              </a:rPr>
              <a:t> </a:t>
            </a:r>
            <a:r>
              <a:rPr lang="es-ES" b="1" dirty="0" smtClean="0">
                <a:latin typeface="Verdana" pitchFamily="34" charset="0"/>
              </a:rPr>
              <a:t>Araman</a:t>
            </a: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 </a:t>
            </a:r>
            <a:endParaRPr lang="es-ES" b="1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28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373" y="5221561"/>
            <a:ext cx="4152195" cy="62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GLOTEC  - LAM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71" y="1574795"/>
            <a:ext cx="8389257" cy="3984175"/>
          </a:xfrm>
        </p:spPr>
        <p:txBody>
          <a:bodyPr/>
          <a:lstStyle/>
          <a:p>
            <a:pPr>
              <a:buNone/>
            </a:pPr>
            <a:r>
              <a:rPr lang="es-ES" b="1" dirty="0" smtClean="0">
                <a:latin typeface="Verdana" pitchFamily="34" charset="0"/>
              </a:rPr>
              <a:t>Equipos / Proveedores &amp; Fabricantes</a:t>
            </a:r>
          </a:p>
          <a:p>
            <a:pPr algn="ctr">
              <a:buNone/>
            </a:pPr>
            <a:endParaRPr lang="es-ES" b="1" dirty="0" smtClean="0">
              <a:latin typeface="Verdana" pitchFamily="34" charset="0"/>
            </a:endParaRP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Autogas – Sistemas de conversión de vehículos </a:t>
            </a:r>
          </a:p>
          <a:p>
            <a:pPr algn="ctr">
              <a:buNone/>
            </a:pPr>
            <a:r>
              <a:rPr lang="es-ES" sz="1400" b="1" dirty="0" smtClean="0">
                <a:latin typeface="Verdana" pitchFamily="34" charset="0"/>
                <a:hlinkClick r:id="rId2" action="ppaction://hlinkpres?slideindex=1&amp;slidetitle="/>
              </a:rPr>
              <a:t>PRESENTACION para GLOTEC  - Chile.ppt</a:t>
            </a:r>
            <a:endParaRPr lang="es-ES" sz="1400" b="1" dirty="0" smtClean="0">
              <a:latin typeface="Verdana" pitchFamily="34" charset="0"/>
            </a:endParaRPr>
          </a:p>
          <a:p>
            <a:pPr>
              <a:buNone/>
            </a:pPr>
            <a:r>
              <a:rPr lang="es-ES" b="1" dirty="0" smtClean="0">
                <a:latin typeface="Verdana" pitchFamily="34" charset="0"/>
              </a:rPr>
              <a:t>Scott Littlewood</a:t>
            </a: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 </a:t>
            </a:r>
            <a:endParaRPr lang="es-ES" b="1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333" y="5016445"/>
            <a:ext cx="1814228" cy="128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GLOTEC  - LAM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14" y="1574795"/>
            <a:ext cx="7895772" cy="3984175"/>
          </a:xfrm>
        </p:spPr>
        <p:txBody>
          <a:bodyPr/>
          <a:lstStyle/>
          <a:p>
            <a:pPr>
              <a:buNone/>
            </a:pPr>
            <a:r>
              <a:rPr lang="es-ES" b="1" dirty="0" smtClean="0">
                <a:latin typeface="Verdana" pitchFamily="34" charset="0"/>
              </a:rPr>
              <a:t>Buenas Practicas</a:t>
            </a:r>
          </a:p>
          <a:p>
            <a:pPr algn="ctr">
              <a:buNone/>
            </a:pPr>
            <a:endParaRPr lang="es-ES" b="1" dirty="0" smtClean="0">
              <a:latin typeface="Verdana" pitchFamily="34" charset="0"/>
            </a:endParaRP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Inspección de Equipos a Presión  Experiencia en Europa </a:t>
            </a:r>
          </a:p>
          <a:p>
            <a:pPr algn="ctr">
              <a:buNone/>
            </a:pPr>
            <a:endParaRPr lang="es-ES" b="1" dirty="0" smtClean="0">
              <a:latin typeface="Verdana" pitchFamily="34" charset="0"/>
            </a:endParaRPr>
          </a:p>
          <a:p>
            <a:pPr>
              <a:buNone/>
            </a:pPr>
            <a:r>
              <a:rPr lang="es-ES" b="1" dirty="0" smtClean="0">
                <a:latin typeface="Verdana" pitchFamily="34" charset="0"/>
              </a:rPr>
              <a:t>Armando Viçoso</a:t>
            </a:r>
          </a:p>
          <a:p>
            <a:pPr>
              <a:buNone/>
            </a:pPr>
            <a:r>
              <a:rPr lang="en-GB" sz="2400" dirty="0" smtClean="0">
                <a:solidFill>
                  <a:srgbClr val="0D77FF"/>
                </a:solidFill>
                <a:latin typeface="Verdana" pitchFamily="34" charset="0"/>
              </a:rPr>
              <a:t>avicoso@worldlpgas.com</a:t>
            </a:r>
          </a:p>
          <a:p>
            <a:pPr algn="ctr">
              <a:buNone/>
            </a:pPr>
            <a:endParaRPr lang="es-ES" b="1" dirty="0" smtClean="0">
              <a:latin typeface="Verdana" pitchFamily="34" charset="0"/>
            </a:endParaRP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 </a:t>
            </a:r>
            <a:endParaRPr lang="es-ES" b="1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00" y="143743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Inspección y Mantenimiento de Equipos a Presión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F2CC7A-AC75-4C16-8E9D-895B5BC533E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70719" y="1237346"/>
            <a:ext cx="6066972" cy="4524825"/>
          </a:xfrm>
        </p:spPr>
        <p:txBody>
          <a:bodyPr/>
          <a:lstStyle/>
          <a:p>
            <a:r>
              <a:rPr lang="es-ES_tradnl" sz="2400" dirty="0" smtClean="0">
                <a:latin typeface="Verdana" pitchFamily="34" charset="0"/>
              </a:rPr>
              <a:t>Botellas</a:t>
            </a:r>
          </a:p>
          <a:p>
            <a:pPr lvl="1"/>
            <a:r>
              <a:rPr lang="es-ES_tradnl" sz="2000" dirty="0" smtClean="0">
                <a:latin typeface="Verdana" pitchFamily="34" charset="0"/>
              </a:rPr>
              <a:t>Paradigma del transporta</a:t>
            </a:r>
          </a:p>
          <a:p>
            <a:pPr lvl="1"/>
            <a:r>
              <a:rPr lang="es-ES_tradnl" sz="2000" dirty="0" smtClean="0">
                <a:latin typeface="Verdana" pitchFamily="34" charset="0"/>
              </a:rPr>
              <a:t>Vida Útil</a:t>
            </a:r>
          </a:p>
          <a:p>
            <a:pPr lvl="1"/>
            <a:r>
              <a:rPr lang="es-ES_tradnl" sz="2000" dirty="0" smtClean="0">
                <a:latin typeface="Verdana" pitchFamily="34" charset="0"/>
              </a:rPr>
              <a:t>Estándares en Europa</a:t>
            </a:r>
          </a:p>
          <a:p>
            <a:pPr lvl="1"/>
            <a:r>
              <a:rPr lang="es-ES_tradnl" sz="2000" dirty="0" smtClean="0">
                <a:latin typeface="Verdana" pitchFamily="34" charset="0"/>
              </a:rPr>
              <a:t>Intervalo de Inspección</a:t>
            </a:r>
          </a:p>
          <a:p>
            <a:pPr lvl="1"/>
            <a:r>
              <a:rPr lang="es-ES_tradnl" sz="2000" dirty="0" smtClean="0">
                <a:latin typeface="Verdana" pitchFamily="34" charset="0"/>
              </a:rPr>
              <a:t>Proceso</a:t>
            </a:r>
          </a:p>
          <a:p>
            <a:r>
              <a:rPr lang="es-ES_tradnl" sz="2400" dirty="0" smtClean="0">
                <a:latin typeface="Verdana" pitchFamily="34" charset="0"/>
              </a:rPr>
              <a:t>Tanques</a:t>
            </a:r>
          </a:p>
          <a:p>
            <a:pPr lvl="1"/>
            <a:r>
              <a:rPr lang="es-ES_tradnl" sz="2000" dirty="0" smtClean="0">
                <a:latin typeface="Verdana" pitchFamily="34" charset="0"/>
              </a:rPr>
              <a:t>Estándares en Europa</a:t>
            </a:r>
          </a:p>
          <a:p>
            <a:pPr lvl="1"/>
            <a:r>
              <a:rPr lang="es-ES_tradnl" sz="2000" dirty="0" smtClean="0">
                <a:latin typeface="Verdana" pitchFamily="34" charset="0"/>
              </a:rPr>
              <a:t>Planos de Inspección </a:t>
            </a:r>
          </a:p>
          <a:p>
            <a:pPr lvl="2"/>
            <a:r>
              <a:rPr lang="es-ES_tradnl" sz="2000" dirty="0" smtClean="0">
                <a:latin typeface="Verdana" pitchFamily="34" charset="0"/>
              </a:rPr>
              <a:t>Inspección Rutinaria</a:t>
            </a:r>
          </a:p>
          <a:p>
            <a:pPr lvl="2"/>
            <a:r>
              <a:rPr lang="es-ES_tradnl" sz="2000" dirty="0" smtClean="0">
                <a:latin typeface="Verdana" pitchFamily="34" charset="0"/>
              </a:rPr>
              <a:t>Inspección Periódica</a:t>
            </a:r>
          </a:p>
          <a:p>
            <a:pPr lvl="1"/>
            <a:r>
              <a:rPr lang="es-ES_tradnl" sz="2000" dirty="0" smtClean="0">
                <a:latin typeface="Verdana" pitchFamily="34" charset="0"/>
              </a:rPr>
              <a:t>Inspección Estadística</a:t>
            </a:r>
          </a:p>
          <a:p>
            <a:endParaRPr lang="es-ES_tradnl" sz="2800" dirty="0" smtClean="0">
              <a:latin typeface="Verdana" pitchFamily="34" charset="0"/>
            </a:endParaRPr>
          </a:p>
          <a:p>
            <a:endParaRPr lang="es-ES_tradnl" sz="2800" dirty="0" smtClean="0">
              <a:latin typeface="Verdana" pitchFamily="34" charset="0"/>
            </a:endParaRPr>
          </a:p>
          <a:p>
            <a:endParaRPr lang="es-ES_tradnl" sz="2800" dirty="0" smtClean="0">
              <a:latin typeface="Verdana" pitchFamily="34" charset="0"/>
            </a:endParaRPr>
          </a:p>
          <a:p>
            <a:pPr lvl="1"/>
            <a:endParaRPr lang="es-ES_tradnl" sz="2800" dirty="0" smtClean="0">
              <a:latin typeface="Verdana" pitchFamily="34" charset="0"/>
            </a:endParaRPr>
          </a:p>
          <a:p>
            <a:pPr lvl="1">
              <a:buNone/>
            </a:pPr>
            <a:endParaRPr lang="es-ES_tradnl" sz="2800" dirty="0" smtClean="0">
              <a:latin typeface="Verdana" pitchFamily="34" charset="0"/>
            </a:endParaRPr>
          </a:p>
          <a:p>
            <a:pPr lvl="1"/>
            <a:endParaRPr lang="es-ES_tradnl" sz="2800" dirty="0" smtClean="0">
              <a:latin typeface="Verdana" pitchFamily="34" charset="0"/>
            </a:endParaRPr>
          </a:p>
          <a:p>
            <a:endParaRPr lang="es-ES_tradnl" sz="2800" dirty="0" smtClean="0">
              <a:latin typeface="Verdana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920336" y="1317176"/>
            <a:ext cx="4042139" cy="461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buFontTx/>
              <a:buChar char="•"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528" y="-38773"/>
            <a:ext cx="7555909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Paradigma del transporte </a:t>
            </a:r>
            <a:b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</a:b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Envases Transportables 1 / 2 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56575" y="6381750"/>
            <a:ext cx="771525" cy="476250"/>
          </a:xfrm>
          <a:noFill/>
        </p:spPr>
        <p:txBody>
          <a:bodyPr/>
          <a:lstStyle/>
          <a:p>
            <a:fld id="{74E0E655-6FB4-45E3-B77F-E81F300CC20D}" type="slidenum">
              <a:rPr lang="en-US" smtClean="0">
                <a:ea typeface="SimSun" pitchFamily="2" charset="-122"/>
              </a:rPr>
              <a:pPr/>
              <a:t>16</a:t>
            </a:fld>
            <a:endParaRPr lang="en-US" dirty="0" smtClean="0">
              <a:ea typeface="SimSun" pitchFamily="2" charset="-122"/>
            </a:endParaRPr>
          </a:p>
        </p:txBody>
      </p:sp>
      <p:pic>
        <p:nvPicPr>
          <p:cNvPr id="1027" name="Picture 3" descr="E:\Fotos\Brasil\Cylinders &amp; Racks\Cyl Transport 7-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070" y="1436914"/>
            <a:ext cx="1399044" cy="216128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75425"/>
            <a:ext cx="2847896" cy="193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9490" y="1585363"/>
            <a:ext cx="2344510" cy="161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 descr="E:\Fotos\SAGL\Tortola July 1999\Cylinders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3823" y="1233715"/>
            <a:ext cx="1639420" cy="2513920"/>
          </a:xfrm>
          <a:prstGeom prst="rect">
            <a:avLst/>
          </a:prstGeom>
          <a:noFill/>
        </p:spPr>
      </p:pic>
      <p:pic>
        <p:nvPicPr>
          <p:cNvPr id="14" name="Picture 2" descr="D:\Fotos\GPL Transporte\REPSOL0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829" y="4143648"/>
            <a:ext cx="2979800" cy="1966865"/>
          </a:xfrm>
          <a:prstGeom prst="rect">
            <a:avLst/>
          </a:prstGeom>
          <a:noFill/>
        </p:spPr>
      </p:pic>
      <p:pic>
        <p:nvPicPr>
          <p:cNvPr id="1035" name="Picture 11" descr="D:\Fotos\GPL Transporte\Tunisia Carro Envasad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46400" y="3947885"/>
            <a:ext cx="2177143" cy="1632858"/>
          </a:xfrm>
          <a:prstGeom prst="rect">
            <a:avLst/>
          </a:prstGeom>
          <a:noFill/>
        </p:spPr>
      </p:pic>
      <p:pic>
        <p:nvPicPr>
          <p:cNvPr id="1037" name="Picture 13" descr="D:\Fotos\GPL Transporte\MandataireCastres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65256" y="3875313"/>
            <a:ext cx="2075543" cy="1556657"/>
          </a:xfrm>
          <a:prstGeom prst="rect">
            <a:avLst/>
          </a:prstGeom>
          <a:noFill/>
        </p:spPr>
      </p:pic>
      <p:pic>
        <p:nvPicPr>
          <p:cNvPr id="1036" name="Picture 12" descr="D:\Fotos\GPL Transporte\77EU313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20343" y="4808310"/>
            <a:ext cx="2179412" cy="1407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0" y="-9745"/>
            <a:ext cx="7555909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Paradigma del transporte </a:t>
            </a:r>
            <a:b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</a:b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Envases Transportables  2 / 2 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56575" y="6381750"/>
            <a:ext cx="771525" cy="476250"/>
          </a:xfrm>
          <a:noFill/>
        </p:spPr>
        <p:txBody>
          <a:bodyPr/>
          <a:lstStyle/>
          <a:p>
            <a:fld id="{74E0E655-6FB4-45E3-B77F-E81F300CC20D}" type="slidenum">
              <a:rPr lang="en-US" smtClean="0">
                <a:ea typeface="SimSun" pitchFamily="2" charset="-122"/>
              </a:rPr>
              <a:pPr/>
              <a:t>17</a:t>
            </a:fld>
            <a:endParaRPr lang="en-US" dirty="0" smtClean="0">
              <a:ea typeface="SimSun" pitchFamily="2" charset="-122"/>
            </a:endParaRPr>
          </a:p>
        </p:txBody>
      </p:sp>
      <p:pic>
        <p:nvPicPr>
          <p:cNvPr id="6" name="Picture 5" descr="E:\Fotos\Distribution\Açores\Açores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10" y="1654627"/>
            <a:ext cx="3081647" cy="1883229"/>
          </a:xfrm>
          <a:prstGeom prst="rect">
            <a:avLst/>
          </a:prstGeom>
          <a:noFill/>
        </p:spPr>
      </p:pic>
      <p:pic>
        <p:nvPicPr>
          <p:cNvPr id="7" name="Picture 7" descr="E:\Fotos\Distribution\Açores\Açores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4851" y="2469443"/>
            <a:ext cx="2934064" cy="1630036"/>
          </a:xfrm>
          <a:prstGeom prst="rect">
            <a:avLst/>
          </a:prstGeom>
          <a:noFill/>
        </p:spPr>
      </p:pic>
      <p:pic>
        <p:nvPicPr>
          <p:cNvPr id="8" name="Picture 6" descr="E:\Fotos\Distribution\Açores\Açores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8970" y="1293383"/>
            <a:ext cx="2873830" cy="1756230"/>
          </a:xfrm>
          <a:prstGeom prst="rect">
            <a:avLst/>
          </a:prstGeom>
          <a:noFill/>
        </p:spPr>
      </p:pic>
      <p:pic>
        <p:nvPicPr>
          <p:cNvPr id="9" name="Picture 8" descr="E:\Fotos\Distribution\Madeira\Rolling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520" y="3949805"/>
            <a:ext cx="2526394" cy="1783337"/>
          </a:xfrm>
          <a:prstGeom prst="rect">
            <a:avLst/>
          </a:prstGeom>
          <a:noFill/>
        </p:spPr>
      </p:pic>
      <p:pic>
        <p:nvPicPr>
          <p:cNvPr id="2051" name="Picture 3" descr="E:\Fotos\Distribution\Açores\Açores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0570" y="3441900"/>
            <a:ext cx="3294743" cy="1830413"/>
          </a:xfrm>
          <a:prstGeom prst="rect">
            <a:avLst/>
          </a:prstGeom>
          <a:noFill/>
        </p:spPr>
      </p:pic>
      <p:pic>
        <p:nvPicPr>
          <p:cNvPr id="2052" name="Picture 4" descr="E:\Fotos\Distribution\Madeira\Rolling 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88345" y="4263573"/>
            <a:ext cx="2728686" cy="1765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0" y="193451"/>
            <a:ext cx="7555909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Vida Útil de los Envases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56575" y="6381750"/>
            <a:ext cx="771525" cy="476250"/>
          </a:xfrm>
          <a:noFill/>
        </p:spPr>
        <p:txBody>
          <a:bodyPr/>
          <a:lstStyle/>
          <a:p>
            <a:fld id="{74E0E655-6FB4-45E3-B77F-E81F300CC20D}" type="slidenum">
              <a:rPr lang="en-US" smtClean="0">
                <a:ea typeface="SimSun" pitchFamily="2" charset="-122"/>
              </a:rPr>
              <a:pPr/>
              <a:t>18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684" y="1727213"/>
            <a:ext cx="68942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Verdana" pitchFamily="34" charset="0"/>
              </a:rPr>
              <a:t>Estados Unidos  - 10 / 12 Años </a:t>
            </a:r>
          </a:p>
          <a:p>
            <a:r>
              <a:rPr lang="es-ES_tradnl" sz="2400" dirty="0" smtClean="0">
                <a:latin typeface="Verdana" pitchFamily="34" charset="0"/>
              </a:rPr>
              <a:t>Comercialización / utilización</a:t>
            </a:r>
          </a:p>
          <a:p>
            <a:endParaRPr lang="es-ES_tradnl" sz="2400" dirty="0" smtClean="0">
              <a:latin typeface="Verdana" pitchFamily="34" charset="0"/>
            </a:endParaRPr>
          </a:p>
          <a:p>
            <a:r>
              <a:rPr lang="es-ES_tradnl" sz="2400" dirty="0" smtClean="0">
                <a:latin typeface="Verdana" pitchFamily="34" charset="0"/>
              </a:rPr>
              <a:t>India – 10 / 12 Años</a:t>
            </a:r>
          </a:p>
          <a:p>
            <a:endParaRPr lang="es-ES_tradnl" sz="2400" dirty="0" smtClean="0">
              <a:latin typeface="Verdana" pitchFamily="34" charset="0"/>
            </a:endParaRPr>
          </a:p>
          <a:p>
            <a:r>
              <a:rPr lang="es-ES_tradnl" sz="2400" dirty="0" smtClean="0">
                <a:latin typeface="Verdana" pitchFamily="34" charset="0"/>
              </a:rPr>
              <a:t>Europa  - 40 Años</a:t>
            </a:r>
          </a:p>
          <a:p>
            <a:endParaRPr lang="es-ES_tradnl" sz="2400" dirty="0" smtClean="0">
              <a:latin typeface="Verdana" pitchFamily="34" charset="0"/>
            </a:endParaRPr>
          </a:p>
          <a:p>
            <a:r>
              <a:rPr lang="es-ES_tradnl" sz="2400" dirty="0" smtClean="0">
                <a:latin typeface="Verdana" pitchFamily="34" charset="0"/>
              </a:rPr>
              <a:t>América del Sur 	-	Argentina</a:t>
            </a:r>
          </a:p>
          <a:p>
            <a:r>
              <a:rPr lang="es-ES_tradnl" sz="2400" dirty="0" smtClean="0">
                <a:latin typeface="Verdana" pitchFamily="34" charset="0"/>
              </a:rPr>
              <a:t>				Brasil</a:t>
            </a:r>
            <a:endParaRPr lang="es-ES_tradnl" sz="2400" dirty="0">
              <a:latin typeface="Verdana" pitchFamily="34" charset="0"/>
            </a:endParaRPr>
          </a:p>
        </p:txBody>
      </p:sp>
      <p:pic>
        <p:nvPicPr>
          <p:cNvPr id="3074" name="Picture 2" descr="E:\Fotos\Cylinders\Old Portuguese Cylin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8611" y="3018972"/>
            <a:ext cx="837996" cy="1331006"/>
          </a:xfrm>
          <a:prstGeom prst="rect">
            <a:avLst/>
          </a:prstGeom>
          <a:noFill/>
        </p:spPr>
      </p:pic>
      <p:pic>
        <p:nvPicPr>
          <p:cNvPr id="3075" name="Picture 3" descr="E:\Fotos\Cylinders\ZincSprayingDuasgarraf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0972" y="2666010"/>
            <a:ext cx="1193574" cy="1967676"/>
          </a:xfrm>
          <a:prstGeom prst="rect">
            <a:avLst/>
          </a:prstGeom>
          <a:noFill/>
        </p:spPr>
      </p:pic>
      <p:pic>
        <p:nvPicPr>
          <p:cNvPr id="3076" name="Picture 4" descr="E:\Fotos\Cylinders\Mangels Br Cylind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669" y="4688115"/>
            <a:ext cx="1190014" cy="1843314"/>
          </a:xfrm>
          <a:prstGeom prst="rect">
            <a:avLst/>
          </a:prstGeom>
          <a:noFill/>
        </p:spPr>
      </p:pic>
      <p:pic>
        <p:nvPicPr>
          <p:cNvPr id="3077" name="Picture 5" descr="E:\Fotos\Cylinders\S M P C\SMPCFinishedCylU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6971" y="1227667"/>
            <a:ext cx="1299028" cy="1732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19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100" y="135395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 Estándares en Europa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6342" y="1553046"/>
            <a:ext cx="750388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Verdana" pitchFamily="34" charset="0"/>
              </a:rPr>
              <a:t>Interconexión de 3 estándares para botellas en acero soldadas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EN 1442 – Botellas portátiles y rellenables de acero soldado para GLP – </a:t>
            </a:r>
            <a:r>
              <a:rPr lang="es-ES_tradnl" sz="2000" b="1" dirty="0" smtClean="0">
                <a:latin typeface="Verdana" pitchFamily="34" charset="0"/>
              </a:rPr>
              <a:t>Diseño y Construcción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EN 1439 – Procedimiento de </a:t>
            </a:r>
            <a:r>
              <a:rPr lang="es-ES_tradnl" sz="2000" b="1" dirty="0" smtClean="0">
                <a:latin typeface="Verdana" pitchFamily="34" charset="0"/>
              </a:rPr>
              <a:t>verificación antes, durante y después del llenado </a:t>
            </a:r>
            <a:r>
              <a:rPr lang="es-ES_tradnl" sz="2000" dirty="0" smtClean="0">
                <a:latin typeface="Verdana" pitchFamily="34" charset="0"/>
              </a:rPr>
              <a:t>de botellas para GLP  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EN 1440 – </a:t>
            </a:r>
            <a:r>
              <a:rPr lang="es-ES_tradnl" sz="2000" b="1" dirty="0" smtClean="0">
                <a:latin typeface="Verdana" pitchFamily="34" charset="0"/>
              </a:rPr>
              <a:t>Inspección periódica </a:t>
            </a:r>
            <a:r>
              <a:rPr lang="es-ES_tradnl" sz="2000" dirty="0" smtClean="0">
                <a:latin typeface="Verdana" pitchFamily="34" charset="0"/>
              </a:rPr>
              <a:t>de botellas portátiles y rellenables para GLP 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Todos los estándares de CEN (Comité Europeo de Normalización) son pagados</a:t>
            </a:r>
          </a:p>
        </p:txBody>
      </p:sp>
      <p:pic>
        <p:nvPicPr>
          <p:cNvPr id="6" name="Picture 4" descr="Afficher l'image en taille réell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3482" y="1431698"/>
            <a:ext cx="981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Bienvenida &amp; Presentaciones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914404" y="1556705"/>
            <a:ext cx="739978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s-ES_tradnl" altLang="ko-K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</a:rPr>
              <a:t>1° GLOTEC Latín América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fr-FR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s-ES_tradnl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</a:rPr>
              <a:t>Miércoles, 6 Abril 2011</a:t>
            </a:r>
            <a:endParaRPr kumimoji="0" lang="fr-FR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ES_tradnl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s-ES_tradnl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</a:rPr>
              <a:t>14:00hrs – 18:00 hrs</a:t>
            </a:r>
            <a:endParaRPr kumimoji="0" lang="fr-FR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ES_tradnl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s-ES_tradnl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Hotel Sheraton San Cristóbal</a:t>
            </a:r>
            <a:r>
              <a:rPr kumimoji="0" lang="es-ES_tradnl" altLang="ko-K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– Salón Prat</a:t>
            </a:r>
            <a:endParaRPr kumimoji="0" lang="fr-FR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ES_tradnl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s-ES_tradnl" altLang="ko-K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Santiago del Chile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s-ES_tradnl" altLang="ko-K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CHILE</a:t>
            </a:r>
            <a:endParaRPr kumimoji="0" lang="fr-FR" altLang="ko-K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fr-FR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20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100" y="135395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 Intervalo de Inspección 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5726" y="1742972"/>
            <a:ext cx="7373255" cy="40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	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006" y="1291790"/>
            <a:ext cx="83166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Verdana" pitchFamily="34" charset="0"/>
              </a:rPr>
              <a:t>De acuerdo con la norma EN 1440, en los envases construidos de acuerdo con la norma EN 1442, su </a:t>
            </a:r>
            <a:r>
              <a:rPr lang="es-ES_tradnl" sz="2000" b="1" dirty="0" smtClean="0">
                <a:latin typeface="Verdana" pitchFamily="34" charset="0"/>
              </a:rPr>
              <a:t>inspección periódica </a:t>
            </a:r>
            <a:r>
              <a:rPr lang="es-ES_tradnl" sz="2000" dirty="0" smtClean="0">
                <a:latin typeface="Verdana" pitchFamily="34" charset="0"/>
              </a:rPr>
              <a:t>podrá pasar a tener un intervalo de </a:t>
            </a:r>
            <a:r>
              <a:rPr lang="es-ES_tradnl" sz="2000" b="1" dirty="0" smtClean="0">
                <a:latin typeface="Verdana" pitchFamily="34" charset="0"/>
              </a:rPr>
              <a:t>10 para 15 años</a:t>
            </a:r>
            <a:r>
              <a:rPr lang="es-ES_tradnl" sz="2000" dirty="0" smtClean="0">
                <a:latin typeface="Verdana" pitchFamily="34" charset="0"/>
              </a:rPr>
              <a:t>, si :</a:t>
            </a:r>
          </a:p>
          <a:p>
            <a:r>
              <a:rPr lang="es-ES_tradnl" sz="2000" dirty="0" smtClean="0">
                <a:latin typeface="Verdana" pitchFamily="34" charset="0"/>
              </a:rPr>
              <a:t>  </a:t>
            </a:r>
          </a:p>
          <a:p>
            <a:pPr lvl="1"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La botella es </a:t>
            </a:r>
            <a:r>
              <a:rPr lang="es-ES_tradnl" sz="2000" b="1" dirty="0" smtClean="0">
                <a:latin typeface="Verdana" pitchFamily="34" charset="0"/>
              </a:rPr>
              <a:t>llenada</a:t>
            </a:r>
            <a:r>
              <a:rPr lang="es-ES_tradnl" sz="2000" dirty="0" smtClean="0">
                <a:latin typeface="Verdana" pitchFamily="34" charset="0"/>
              </a:rPr>
              <a:t> según los criterios en la Norma </a:t>
            </a:r>
            <a:r>
              <a:rPr lang="es-ES_tradnl" sz="2000" b="1" dirty="0" smtClean="0">
                <a:latin typeface="Verdana" pitchFamily="34" charset="0"/>
              </a:rPr>
              <a:t>EN 1439</a:t>
            </a:r>
          </a:p>
          <a:p>
            <a:pPr lvl="1"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La </a:t>
            </a:r>
            <a:r>
              <a:rPr lang="es-ES_tradnl" sz="2000" b="1" dirty="0" smtClean="0">
                <a:latin typeface="Verdana" pitchFamily="34" charset="0"/>
              </a:rPr>
              <a:t>calidad del GLP </a:t>
            </a:r>
            <a:r>
              <a:rPr lang="es-ES_tradnl" sz="2000" dirty="0" smtClean="0">
                <a:latin typeface="Verdana" pitchFamily="34" charset="0"/>
              </a:rPr>
              <a:t>esta según lo especificado en la norma </a:t>
            </a:r>
            <a:r>
              <a:rPr lang="es-ES_tradnl" sz="2000" b="1" dirty="0" smtClean="0">
                <a:latin typeface="Verdana" pitchFamily="34" charset="0"/>
              </a:rPr>
              <a:t>ISO 9162</a:t>
            </a:r>
          </a:p>
          <a:p>
            <a:pPr lvl="1"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Las botellas están bajo control de una </a:t>
            </a:r>
            <a:r>
              <a:rPr lang="es-ES_tradnl" sz="2000" b="1" dirty="0" smtClean="0">
                <a:latin typeface="Verdana" pitchFamily="34" charset="0"/>
              </a:rPr>
              <a:t>organización de gas competente y responsable </a:t>
            </a:r>
            <a:r>
              <a:rPr lang="es-ES_tradnl" sz="2000" dirty="0" smtClean="0">
                <a:latin typeface="Verdana" pitchFamily="34" charset="0"/>
              </a:rPr>
              <a:t>para su distribución, llenado y mantenimiento</a:t>
            </a:r>
          </a:p>
          <a:p>
            <a:pPr>
              <a:buFont typeface="Arial" pitchFamily="34" charset="0"/>
              <a:buChar char="•"/>
            </a:pPr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Este pedido y plan escrito para la inspección tendrá que ser </a:t>
            </a:r>
            <a:r>
              <a:rPr lang="es-ES_tradnl" sz="2000" b="1" dirty="0" smtClean="0">
                <a:latin typeface="Verdana" pitchFamily="34" charset="0"/>
              </a:rPr>
              <a:t>aprobado por la autoridad competente </a:t>
            </a:r>
            <a:r>
              <a:rPr lang="es-ES_tradnl" sz="2000" dirty="0" smtClean="0">
                <a:latin typeface="Verdana" pitchFamily="34" charset="0"/>
              </a:rPr>
              <a:t>del estado miembro de la Comunidad Europea donde se comercializan estos envases.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Fotos\Diversos\3circul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829" y="3962400"/>
            <a:ext cx="1016000" cy="1399600"/>
          </a:xfrm>
          <a:prstGeom prst="rect">
            <a:avLst/>
          </a:prstGeom>
          <a:noFill/>
        </p:spPr>
      </p:pic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21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07670" y="120881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 Proceso de Inspección – en el Llenado 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5726" y="1742972"/>
            <a:ext cx="7373255" cy="40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	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5716" y="1045052"/>
            <a:ext cx="792479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Verdana" pitchFamily="34" charset="0"/>
              </a:rPr>
              <a:t>Inspecciones Visuales y/ ó automáticas</a:t>
            </a:r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400" b="1" dirty="0" smtClean="0">
                <a:latin typeface="Verdana" pitchFamily="34" charset="0"/>
              </a:rPr>
              <a:t>Antes de llenar 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Indicación de la tara y capacidad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Identificación del producto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Dentro de la fecha de validad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No tiene defectos (criterio de rechazo)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Inspección visual de la válvula</a:t>
            </a:r>
          </a:p>
          <a:p>
            <a:pPr>
              <a:buFont typeface="Arial" pitchFamily="34" charset="0"/>
              <a:buChar char="•"/>
            </a:pPr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400" b="1" dirty="0" smtClean="0">
                <a:latin typeface="Verdana" pitchFamily="34" charset="0"/>
              </a:rPr>
              <a:t>Después de llenar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Verificación de la cuantidad de llenado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Busca de fugas en la botella, </a:t>
            </a:r>
            <a:r>
              <a:rPr lang="es-ES_tradnl" sz="2000" b="1" dirty="0" smtClean="0">
                <a:latin typeface="Verdana" pitchFamily="34" charset="0"/>
              </a:rPr>
              <a:t>válvula</a:t>
            </a:r>
            <a:r>
              <a:rPr lang="es-ES_tradnl" sz="2000" dirty="0" smtClean="0">
                <a:latin typeface="Verdana" pitchFamily="34" charset="0"/>
              </a:rPr>
              <a:t> y juntas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Verificación de los tapones o caperuzas de las válvulas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Marcaje y etiquetado</a:t>
            </a:r>
          </a:p>
          <a:p>
            <a:pPr>
              <a:buFont typeface="Arial" pitchFamily="34" charset="0"/>
              <a:buChar char="•"/>
            </a:pPr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El índice de rotación de una botella en Europa, de acuerdo con los distintos países, puede variar de 1 hasta 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3616" y="1625600"/>
            <a:ext cx="1411817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E:\Fotos\Cube\Chip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2515" y="1727200"/>
            <a:ext cx="653142" cy="489856"/>
          </a:xfrm>
          <a:prstGeom prst="rect">
            <a:avLst/>
          </a:prstGeom>
          <a:noFill/>
        </p:spPr>
      </p:pic>
      <p:pic>
        <p:nvPicPr>
          <p:cNvPr id="2" name="Picture 2" descr="D:\Fotos\GPL Transporte\DSCF00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2285" y="2739571"/>
            <a:ext cx="1045028" cy="783771"/>
          </a:xfrm>
          <a:prstGeom prst="rect">
            <a:avLst/>
          </a:prstGeom>
          <a:noFill/>
        </p:spPr>
      </p:pic>
      <p:pic>
        <p:nvPicPr>
          <p:cNvPr id="3" name="Picture 3" descr="D:\Fotos\GPL Transporte\2008 Selos Garrafas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2000" y="4978519"/>
            <a:ext cx="800100" cy="599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22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07670" y="120881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 Proceso de Inspección – Periódica 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5726" y="1742972"/>
            <a:ext cx="7373255" cy="40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	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75" y="1843322"/>
            <a:ext cx="86360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Inspección </a:t>
            </a:r>
            <a:r>
              <a:rPr lang="es-ES_tradnl" sz="2000" b="1" dirty="0" smtClean="0">
                <a:latin typeface="Verdana" pitchFamily="34" charset="0"/>
              </a:rPr>
              <a:t>Visual Externa</a:t>
            </a:r>
          </a:p>
          <a:p>
            <a:pPr>
              <a:buFont typeface="Arial" pitchFamily="34" charset="0"/>
              <a:buChar char="•"/>
            </a:pPr>
            <a:endParaRPr lang="es-ES_tradnl" sz="20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Ensayo de presión de </a:t>
            </a:r>
            <a:r>
              <a:rPr lang="es-ES_tradnl" sz="2000" b="1" dirty="0" smtClean="0">
                <a:latin typeface="Verdana" pitchFamily="34" charset="0"/>
              </a:rPr>
              <a:t>prueba hidráulica</a:t>
            </a:r>
          </a:p>
          <a:p>
            <a:pPr>
              <a:buFont typeface="Arial" pitchFamily="34" charset="0"/>
              <a:buChar char="•"/>
            </a:pPr>
            <a:endParaRPr lang="es-ES_tradnl" sz="20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Inspección </a:t>
            </a:r>
            <a:r>
              <a:rPr lang="es-ES_tradnl" sz="2000" b="1" dirty="0" smtClean="0">
                <a:latin typeface="Verdana" pitchFamily="34" charset="0"/>
              </a:rPr>
              <a:t>visual Interna </a:t>
            </a:r>
            <a:r>
              <a:rPr lang="es-ES_tradnl" sz="2000" dirty="0" smtClean="0">
                <a:latin typeface="Verdana" pitchFamily="34" charset="0"/>
              </a:rPr>
              <a:t>y verificación de roscas</a:t>
            </a:r>
          </a:p>
          <a:p>
            <a:pPr>
              <a:buFont typeface="Arial" pitchFamily="34" charset="0"/>
              <a:buChar char="•"/>
            </a:pPr>
            <a:endParaRPr lang="es-ES_tradnl" sz="20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Ensayo de prueba neumática y ensayo de estanquidad (*)</a:t>
            </a:r>
          </a:p>
          <a:p>
            <a:pPr>
              <a:buFont typeface="Arial" pitchFamily="34" charset="0"/>
              <a:buChar char="•"/>
            </a:pPr>
            <a:endParaRPr lang="es-ES_tradnl" sz="20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Marcado y </a:t>
            </a:r>
            <a:r>
              <a:rPr lang="es-ES_tradnl" sz="2000" b="1" dirty="0" smtClean="0">
                <a:latin typeface="Verdana" pitchFamily="34" charset="0"/>
              </a:rPr>
              <a:t>registros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Cada una de estas operaciones tiene sus propios procedimientos de inspección, descritos en el estándar y sus criterios de rechazo.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Proceso de Inspección – Rechazo 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471" y="1386114"/>
            <a:ext cx="6780439" cy="4525963"/>
          </a:xfrm>
        </p:spPr>
        <p:txBody>
          <a:bodyPr/>
          <a:lstStyle/>
          <a:p>
            <a:r>
              <a:rPr lang="es-ES" dirty="0" smtClean="0"/>
              <a:t>Pintura “cosmética” / Seguridad</a:t>
            </a:r>
          </a:p>
          <a:p>
            <a:pPr lvl="1"/>
            <a:r>
              <a:rPr lang="es-ES" dirty="0" smtClean="0"/>
              <a:t>En planta</a:t>
            </a:r>
          </a:p>
          <a:p>
            <a:pPr lvl="1"/>
            <a:r>
              <a:rPr lang="es-ES" dirty="0" smtClean="0"/>
              <a:t>En taller proprio</a:t>
            </a:r>
          </a:p>
          <a:p>
            <a:pPr lvl="1"/>
            <a:endParaRPr lang="es-ES" dirty="0" smtClean="0"/>
          </a:p>
          <a:p>
            <a:r>
              <a:rPr lang="es-ES" dirty="0" smtClean="0"/>
              <a:t>Reparación, pintura y Inspección Periódica</a:t>
            </a:r>
          </a:p>
          <a:p>
            <a:pPr lvl="1"/>
            <a:r>
              <a:rPr lang="es-ES" dirty="0" smtClean="0"/>
              <a:t>En taller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Proceso de Inspección – Tanques de GLP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7838" y="1717902"/>
            <a:ext cx="56483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25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100" y="135395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 Estándares en Europa – Tanques de GLP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202" y="1872354"/>
            <a:ext cx="750388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Verdana" pitchFamily="34" charset="0"/>
              </a:rPr>
              <a:t>Están en discusión 2 estándares para Inspección y verificaciones de tanques y sus accesorios para GLP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EN 12817 – Para tanques hasta 13 m3</a:t>
            </a:r>
            <a:endParaRPr lang="es-ES_tradnl" sz="2000" b="1" dirty="0" smtClean="0">
              <a:latin typeface="Verdana" pitchFamily="34" charset="0"/>
            </a:endParaRPr>
          </a:p>
          <a:p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EN 12819 – Para tanques a partir de 13 m3 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Todos los estándares de CEN (Comité Europeo de Normalización) son pagados</a:t>
            </a:r>
          </a:p>
        </p:txBody>
      </p:sp>
      <p:pic>
        <p:nvPicPr>
          <p:cNvPr id="6" name="Picture 4" descr="Afficher l'image en taille réell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9725" y="1184955"/>
            <a:ext cx="981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26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100" y="48311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Estándares en Europa – Tanques de GLP</a:t>
            </a:r>
            <a:b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</a:b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Planos de Inspección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426" y="1320822"/>
            <a:ext cx="83457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Verdana" pitchFamily="34" charset="0"/>
              </a:rPr>
              <a:t>Todos los planos de inspección de tanques tendrán que ser </a:t>
            </a:r>
            <a:r>
              <a:rPr lang="es-ES_tradnl" sz="2000" b="1" dirty="0" smtClean="0">
                <a:latin typeface="Verdana" pitchFamily="34" charset="0"/>
              </a:rPr>
              <a:t>aprobados por la autoridad competente </a:t>
            </a:r>
            <a:r>
              <a:rPr lang="es-ES_tradnl" sz="2000" dirty="0" smtClean="0">
                <a:latin typeface="Verdana" pitchFamily="34" charset="0"/>
              </a:rPr>
              <a:t>del estado miembro de la Comunidad Europea donde se opere ese negocio y tendrán que contener la siguiente información :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Intervalo máximo entre inspecciones (&lt; que 20 años) que dependen de :</a:t>
            </a:r>
          </a:p>
          <a:p>
            <a:pPr lvl="1"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Diseño de construcción del tanque</a:t>
            </a:r>
          </a:p>
          <a:p>
            <a:pPr lvl="1"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Sistema existente de protección contra la corrosión</a:t>
            </a:r>
          </a:p>
          <a:p>
            <a:pPr lvl="1"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Identificación / especificación del producto (GLP) </a:t>
            </a:r>
          </a:p>
          <a:p>
            <a:pPr lvl="1"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Tipo de control y de mantenimiento del tanque</a:t>
            </a:r>
          </a:p>
          <a:p>
            <a:pPr lvl="1">
              <a:buFont typeface="Arial" pitchFamily="34" charset="0"/>
              <a:buChar char="•"/>
            </a:pPr>
            <a:endParaRPr lang="es-ES_tradnl" sz="20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Equipos a inspeccionar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Tipo de inspección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Requerimientos específicos para las válvulas de seguridad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endParaRPr lang="es-ES_tradnl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27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100" y="48311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Inspecciones de tanques en Europa</a:t>
            </a:r>
            <a:b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</a:b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Inspecciones Rutinarias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370" y="1190196"/>
            <a:ext cx="834571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latin typeface="Verdana" pitchFamily="34" charset="0"/>
              </a:rPr>
              <a:t>Inspecciones rutinarias</a:t>
            </a:r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Los periodos para estas inspecciones tienen que estar definidos en los planos de inspección aprobados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Inspección visual de las partes visibles del tanque  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Inspección visual a válvulas, tuberías y accesorios asegurando que no tienen corrosión, fugas </a:t>
            </a:r>
            <a:r>
              <a:rPr lang="es-ES_tradnl" sz="2000" dirty="0" smtClean="0">
                <a:latin typeface="Comic Sans MS"/>
              </a:rPr>
              <a:t>ó</a:t>
            </a:r>
            <a:r>
              <a:rPr lang="es-ES_tradnl" sz="2000" dirty="0" smtClean="0">
                <a:latin typeface="Verdana" pitchFamily="34" charset="0"/>
              </a:rPr>
              <a:t> daños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Verificación de la caja de protección de los accesorios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Medición del aterramiento del tanque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Confirmación de que la válvula de seguridad está en buenas condiciones, con el dreno libre y los tampones de protección colocados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Confirmar el funcionamiento de los indicadores de nivel, máximo y variable (con el llenado del tanque)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En caso de los tanques aéreos, inspeccionar los suportes del tanque y sus tornillos de fijación 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endParaRPr lang="es-ES_tradnl" sz="2000" dirty="0" smtClean="0">
              <a:latin typeface="Verdana" pitchFamily="34" charset="0"/>
            </a:endParaRPr>
          </a:p>
          <a:p>
            <a:endParaRPr lang="es-ES_tradnl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28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36698" y="4769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Inspecciones de tanques en Europa</a:t>
            </a:r>
            <a:b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</a:b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Inspecciones Periódicas  Generalidades 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370" y="1509504"/>
            <a:ext cx="83457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latin typeface="Verdana" pitchFamily="34" charset="0"/>
              </a:rPr>
              <a:t>Inspecciones Periódica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r>
              <a:rPr lang="es-ES_tradnl" sz="2000" dirty="0" smtClean="0">
                <a:latin typeface="Verdana" pitchFamily="34" charset="0"/>
              </a:rPr>
              <a:t>Los periodos para estas inspecciones tienen que estar definidos en los planos de inspección aprobados</a:t>
            </a:r>
          </a:p>
          <a:p>
            <a:endParaRPr lang="es-ES_tradnl" sz="20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Todas las operaciones designadas como inspecciones rutinarias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Substitución de la </a:t>
            </a:r>
            <a:r>
              <a:rPr lang="es-ES_tradnl" sz="2000" b="1" dirty="0" smtClean="0">
                <a:latin typeface="Verdana" pitchFamily="34" charset="0"/>
              </a:rPr>
              <a:t>válvula de seguridad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Inspección de los </a:t>
            </a:r>
            <a:r>
              <a:rPr lang="es-ES_tradnl" sz="2000" b="1" dirty="0" smtClean="0">
                <a:latin typeface="Verdana" pitchFamily="34" charset="0"/>
              </a:rPr>
              <a:t>tubos de descarga </a:t>
            </a:r>
            <a:r>
              <a:rPr lang="es-ES_tradnl" sz="2000" dirty="0" smtClean="0">
                <a:latin typeface="Verdana" pitchFamily="34" charset="0"/>
              </a:rPr>
              <a:t>de las válvulas de seguridad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Verificación / Substitución del manómetro de presión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Confirmación del funcionamiento del </a:t>
            </a:r>
            <a:r>
              <a:rPr lang="es-ES_tradnl" sz="2000" b="1" dirty="0" smtClean="0">
                <a:latin typeface="Verdana" pitchFamily="34" charset="0"/>
              </a:rPr>
              <a:t>cierre de las válvulas</a:t>
            </a:r>
          </a:p>
          <a:p>
            <a:pPr>
              <a:buFont typeface="Arial" pitchFamily="34" charset="0"/>
              <a:buChar char="•"/>
            </a:pPr>
            <a:r>
              <a:rPr lang="es-ES_tradnl" sz="2000" dirty="0" smtClean="0">
                <a:latin typeface="Verdana" pitchFamily="34" charset="0"/>
              </a:rPr>
              <a:t> Confirmación de la fijación de los tanques y eventual substitución de sus tornillos (tanques aéreos)</a:t>
            </a:r>
          </a:p>
          <a:p>
            <a:endParaRPr lang="es-ES_tradnl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29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2184" y="19283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Inspecciones de tanques en Europa</a:t>
            </a:r>
            <a:b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</a:b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Inspecciones Periódicas  - Tanques Aéreos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370" y="1074084"/>
            <a:ext cx="83457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Verdana" pitchFamily="34" charset="0"/>
              </a:rPr>
              <a:t>Inspección sistemática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Inspección visual externa  </a:t>
            </a:r>
          </a:p>
          <a:p>
            <a:r>
              <a:rPr lang="es-ES_tradnl" sz="2400" dirty="0" smtClean="0">
                <a:latin typeface="Verdana" pitchFamily="34" charset="0"/>
              </a:rPr>
              <a:t>+ 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(Inspección visual interna) </a:t>
            </a:r>
            <a:r>
              <a:rPr lang="es-ES_tradnl" sz="2400" b="1" dirty="0" smtClean="0">
                <a:latin typeface="Verdana" pitchFamily="34" charset="0"/>
              </a:rPr>
              <a:t>ó</a:t>
            </a:r>
            <a:r>
              <a:rPr lang="es-ES_tradnl" sz="2400" dirty="0" smtClean="0">
                <a:latin typeface="Verdana" pitchFamily="34" charset="0"/>
              </a:rPr>
              <a:t> Teste hidráulico </a:t>
            </a:r>
            <a:r>
              <a:rPr lang="es-ES_tradnl" sz="2400" b="1" dirty="0" smtClean="0">
                <a:latin typeface="Verdana" pitchFamily="34" charset="0"/>
              </a:rPr>
              <a:t>ó</a:t>
            </a:r>
            <a:r>
              <a:rPr lang="es-ES_tradnl" sz="2400" dirty="0" smtClean="0">
                <a:latin typeface="Verdana" pitchFamily="34" charset="0"/>
              </a:rPr>
              <a:t> Emisiones Acústicas </a:t>
            </a:r>
            <a:r>
              <a:rPr lang="es-ES_tradnl" sz="2400" b="1" dirty="0" smtClean="0">
                <a:latin typeface="Verdana" pitchFamily="34" charset="0"/>
              </a:rPr>
              <a:t>ó</a:t>
            </a:r>
            <a:r>
              <a:rPr lang="es-ES_tradnl" sz="2400" dirty="0" smtClean="0">
                <a:latin typeface="Verdana" pitchFamily="34" charset="0"/>
              </a:rPr>
              <a:t> Medición de espesura </a:t>
            </a:r>
            <a:r>
              <a:rPr lang="es-ES_tradnl" sz="2400" b="1" dirty="0" smtClean="0">
                <a:latin typeface="Verdana" pitchFamily="34" charset="0"/>
              </a:rPr>
              <a:t>ó</a:t>
            </a:r>
            <a:r>
              <a:rPr lang="es-ES_tradnl" sz="2400" dirty="0" smtClean="0">
                <a:latin typeface="Verdana" pitchFamily="34" charset="0"/>
              </a:rPr>
              <a:t> otro método equivalente</a:t>
            </a:r>
          </a:p>
          <a:p>
            <a:pPr algn="ctr"/>
            <a:r>
              <a:rPr lang="es-ES_tradnl" sz="2400" b="1" dirty="0" smtClean="0">
                <a:latin typeface="Verdana" pitchFamily="34" charset="0"/>
              </a:rPr>
              <a:t>Inspección estadística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Inspección visual externa 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Inspección visual interna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Teste hidráulico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Medición de espesuras por ultrasonido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Radiografía ó teste ultrasonido de las soldaduras </a:t>
            </a:r>
          </a:p>
          <a:p>
            <a:r>
              <a:rPr lang="es-ES_tradnl" sz="2400" dirty="0" smtClean="0">
                <a:latin typeface="Verdana" pitchFamily="34" charset="0"/>
              </a:rPr>
              <a:t> </a:t>
            </a:r>
            <a:r>
              <a:rPr lang="es-ES_tradnl" sz="2400" b="1" dirty="0" smtClean="0">
                <a:latin typeface="Verdana" pitchFamily="34" charset="0"/>
              </a:rPr>
              <a:t>ó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Teste de emisiones acústicas</a:t>
            </a:r>
          </a:p>
        </p:txBody>
      </p:sp>
      <p:pic>
        <p:nvPicPr>
          <p:cNvPr id="3074" name="Picture 2" descr="D:\Fotos\GPL Transporte\Granel Nueva imag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2" y="62342"/>
            <a:ext cx="1422400" cy="946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784" y="200480"/>
            <a:ext cx="6824663" cy="1143000"/>
          </a:xfrm>
        </p:spPr>
        <p:txBody>
          <a:bodyPr/>
          <a:lstStyle/>
          <a:p>
            <a:r>
              <a:rPr lang="fr-FR" dirty="0" smtClean="0"/>
              <a:t>1° GLOTEC  LAM  - Agenda 1 / 2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5084" y="1059548"/>
            <a:ext cx="8650514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80975" algn="l"/>
              </a:tabLst>
            </a:pPr>
            <a:endParaRPr lang="fr-FR" altLang="ko-KR" sz="900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</a:rPr>
              <a:t>1. Bienvenida y Presentaciones (30’)</a:t>
            </a: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endParaRPr lang="es-ES_tradnl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</a:rPr>
              <a:t>2. Agenda </a:t>
            </a:r>
          </a:p>
          <a:p>
            <a:pPr lvl="0" eaLnBrk="0" hangingPunct="0">
              <a:tabLst>
                <a:tab pos="180975" algn="l"/>
              </a:tabLst>
            </a:pP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3. Propuesta de funcionamiento de GLOTEC LAM (20’)</a:t>
            </a: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(Mauricio Jarovsky y Armando Viçoso) </a:t>
            </a:r>
          </a:p>
          <a:p>
            <a:pPr lvl="0" eaLnBrk="0" hangingPunct="0">
              <a:tabLst>
                <a:tab pos="180975" algn="l"/>
              </a:tabLst>
            </a:pP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4. Aplicaciones y Nuevas Tecnologías (30’)</a:t>
            </a: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1" eaLnBrk="0" hangingPunct="0">
              <a:buFontTx/>
              <a:buChar char="•"/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Sistemas Híbridos para calentamiento de aguas (Benoit Araman) </a:t>
            </a:r>
          </a:p>
          <a:p>
            <a:pPr lvl="1" eaLnBrk="0" hangingPunct="0">
              <a:buFontTx/>
              <a:buChar char="•"/>
              <a:tabLst>
                <a:tab pos="180975" algn="l"/>
              </a:tabLst>
            </a:pP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5. Equipos / Proveedores y Fabricantes (30’) </a:t>
            </a: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1" eaLnBrk="0" hangingPunct="0">
              <a:buFontTx/>
              <a:buChar char="•"/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Autogas – Sistemas de conversión de vehículos (Scott Littlewood) </a:t>
            </a: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 </a:t>
            </a:r>
            <a:endParaRPr lang="es-ES_tradnl" altLang="ko-KR" sz="24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30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2184" y="19283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Inspecciones de tanques en Europa</a:t>
            </a:r>
            <a:b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</a:b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Inspecciones Periódicas  - Tanques Enterrados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074084"/>
            <a:ext cx="9332685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Verdana" pitchFamily="34" charset="0"/>
              </a:rPr>
              <a:t>Inspección sistemática</a:t>
            </a:r>
          </a:p>
          <a:p>
            <a:r>
              <a:rPr lang="es-ES_tradnl" sz="2400" b="1" dirty="0" smtClean="0">
                <a:latin typeface="Verdana" pitchFamily="34" charset="0"/>
              </a:rPr>
              <a:t>	</a:t>
            </a:r>
            <a:r>
              <a:rPr lang="es-ES_tradnl" sz="2400" dirty="0" smtClean="0">
                <a:latin typeface="Verdana" pitchFamily="34" charset="0"/>
              </a:rPr>
              <a:t>Grupo 1</a:t>
            </a:r>
            <a:r>
              <a:rPr lang="es-ES_tradnl" sz="2400" b="1" dirty="0" smtClean="0">
                <a:latin typeface="Verdana" pitchFamily="34" charset="0"/>
              </a:rPr>
              <a:t>				</a:t>
            </a:r>
            <a:r>
              <a:rPr lang="es-ES_tradnl" sz="2400" dirty="0" smtClean="0">
                <a:latin typeface="Verdana" pitchFamily="34" charset="0"/>
              </a:rPr>
              <a:t>Grupo 2</a:t>
            </a:r>
            <a:r>
              <a:rPr lang="es-ES_tradnl" sz="2400" b="1" dirty="0" smtClean="0">
                <a:latin typeface="Verdana" pitchFamily="34" charset="0"/>
              </a:rPr>
              <a:t>	</a:t>
            </a:r>
          </a:p>
          <a:p>
            <a:r>
              <a:rPr lang="es-ES_tradnl" sz="2400" dirty="0" smtClean="0">
                <a:latin typeface="Verdana" pitchFamily="34" charset="0"/>
              </a:rPr>
              <a:t>- Inspección visual interna 	- Inspección visual externa</a:t>
            </a:r>
          </a:p>
          <a:p>
            <a:r>
              <a:rPr lang="es-ES_tradnl" sz="2400" dirty="0" smtClean="0">
                <a:latin typeface="Verdana" pitchFamily="34" charset="0"/>
              </a:rPr>
              <a:t>- Teste hidráulico			- Controlo Ext. por camera</a:t>
            </a:r>
          </a:p>
          <a:p>
            <a:r>
              <a:rPr lang="es-ES_tradnl" sz="2400" dirty="0" smtClean="0">
                <a:latin typeface="Verdana" pitchFamily="34" charset="0"/>
              </a:rPr>
              <a:t>- Emisiones Acústicas 		- Control Protección Catódica</a:t>
            </a:r>
          </a:p>
          <a:p>
            <a:r>
              <a:rPr lang="es-ES_tradnl" sz="2400" dirty="0" smtClean="0">
                <a:latin typeface="Verdana" pitchFamily="34" charset="0"/>
              </a:rPr>
              <a:t>- Medición de espesura 		- Detección de condensación</a:t>
            </a:r>
          </a:p>
          <a:p>
            <a:pPr>
              <a:buFontTx/>
              <a:buChar char="-"/>
            </a:pPr>
            <a:r>
              <a:rPr lang="es-ES_tradnl" sz="2400" dirty="0" smtClean="0">
                <a:latin typeface="Verdana" pitchFamily="34" charset="0"/>
              </a:rPr>
              <a:t>otro método equivalente</a:t>
            </a:r>
          </a:p>
          <a:p>
            <a:pPr algn="ctr"/>
            <a:r>
              <a:rPr lang="es-ES_tradnl" sz="2400" dirty="0" smtClean="0">
                <a:latin typeface="Verdana" pitchFamily="34" charset="0"/>
              </a:rPr>
              <a:t>Une teste del Grupo 1 y otro del grupo 2</a:t>
            </a:r>
          </a:p>
          <a:p>
            <a:pPr algn="ctr"/>
            <a:endParaRPr lang="es-ES_tradnl" sz="2400" dirty="0" smtClean="0">
              <a:latin typeface="Verdana" pitchFamily="34" charset="0"/>
            </a:endParaRPr>
          </a:p>
          <a:p>
            <a:pPr algn="ctr"/>
            <a:r>
              <a:rPr lang="es-ES_tradnl" sz="2400" b="1" dirty="0" smtClean="0">
                <a:latin typeface="Verdana" pitchFamily="34" charset="0"/>
              </a:rPr>
              <a:t>Inspección estadística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Inspección visual externa 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(Inspección visual interna) </a:t>
            </a:r>
            <a:r>
              <a:rPr lang="es-ES_tradnl" sz="2400" b="1" dirty="0" smtClean="0">
                <a:latin typeface="Comic Sans MS"/>
              </a:rPr>
              <a:t>ó</a:t>
            </a:r>
            <a:r>
              <a:rPr lang="es-ES_tradnl" sz="2400" dirty="0" smtClean="0">
                <a:latin typeface="Comic Sans MS"/>
              </a:rPr>
              <a:t> </a:t>
            </a:r>
            <a:r>
              <a:rPr lang="es-ES_tradnl" sz="2400" dirty="0" smtClean="0">
                <a:latin typeface="Verdana" pitchFamily="34" charset="0"/>
              </a:rPr>
              <a:t>Teste hidráulico </a:t>
            </a:r>
            <a:r>
              <a:rPr lang="es-ES_tradnl" sz="2400" b="1" dirty="0" smtClean="0">
                <a:latin typeface="Comic Sans MS"/>
              </a:rPr>
              <a:t>ó</a:t>
            </a:r>
            <a:r>
              <a:rPr lang="es-ES_tradnl" sz="2400" dirty="0" smtClean="0">
                <a:latin typeface="Comic Sans MS"/>
              </a:rPr>
              <a:t> </a:t>
            </a:r>
            <a:r>
              <a:rPr lang="es-ES_tradnl" sz="2400" dirty="0" smtClean="0">
                <a:latin typeface="Verdana" pitchFamily="34" charset="0"/>
              </a:rPr>
              <a:t>Medición de espesuras por ultrasonido </a:t>
            </a:r>
            <a:r>
              <a:rPr lang="es-ES_tradnl" sz="2400" b="1" dirty="0" smtClean="0">
                <a:latin typeface="Comic Sans MS"/>
              </a:rPr>
              <a:t>ó</a:t>
            </a:r>
            <a:r>
              <a:rPr lang="es-ES_tradnl" sz="2400" dirty="0" smtClean="0">
                <a:latin typeface="Comic Sans MS"/>
              </a:rPr>
              <a:t> </a:t>
            </a:r>
            <a:r>
              <a:rPr lang="es-ES_tradnl" sz="2400" dirty="0" smtClean="0">
                <a:latin typeface="Verdana" pitchFamily="34" charset="0"/>
              </a:rPr>
              <a:t>Radiografía </a:t>
            </a:r>
            <a:r>
              <a:rPr lang="es-ES_tradnl" sz="2400" b="1" dirty="0" smtClean="0">
                <a:latin typeface="Verdana" pitchFamily="34" charset="0"/>
              </a:rPr>
              <a:t>ó</a:t>
            </a:r>
            <a:r>
              <a:rPr lang="es-ES_tradnl" sz="2400" dirty="0" smtClean="0">
                <a:latin typeface="Verdana" pitchFamily="34" charset="0"/>
              </a:rPr>
              <a:t> teste ultrasonido en las soldaduras 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3461657" y="2576286"/>
            <a:ext cx="1915886" cy="145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2231" y="90947"/>
            <a:ext cx="1190171" cy="89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31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2184" y="19283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Inspecciones de tanques en Europa</a:t>
            </a:r>
            <a:b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</a:b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Estadística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1193804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Grupo Numero</a:t>
                      </a:r>
                      <a:endParaRPr lang="es-ES_tradnl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#  Tanques</a:t>
                      </a:r>
                      <a:endParaRPr lang="es-ES_tradnl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%</a:t>
                      </a:r>
                      <a:r>
                        <a:rPr lang="es-ES_tradnl" baseline="0" noProof="0" dirty="0" smtClean="0"/>
                        <a:t> Normal</a:t>
                      </a:r>
                      <a:endParaRPr lang="es-ES_tradnl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% reducida</a:t>
                      </a:r>
                      <a:endParaRPr lang="es-ES_tradnl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1600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Restante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04688" y="4238186"/>
            <a:ext cx="77300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Verdana" pitchFamily="34" charset="0"/>
              </a:rPr>
              <a:t>Tanques hechos por :		Mismo proveedor</a:t>
            </a:r>
          </a:p>
          <a:p>
            <a:r>
              <a:rPr lang="es-ES" sz="2000" dirty="0" smtClean="0">
                <a:latin typeface="Verdana" pitchFamily="34" charset="0"/>
              </a:rPr>
              <a:t>				Mismo Local</a:t>
            </a:r>
          </a:p>
          <a:p>
            <a:r>
              <a:rPr lang="es-ES" sz="2000" dirty="0" smtClean="0">
                <a:latin typeface="Verdana" pitchFamily="34" charset="0"/>
              </a:rPr>
              <a:t>				Mismo tipo de acero</a:t>
            </a:r>
          </a:p>
          <a:p>
            <a:r>
              <a:rPr lang="es-ES" sz="2000" dirty="0" smtClean="0">
                <a:latin typeface="Verdana" pitchFamily="34" charset="0"/>
              </a:rPr>
              <a:t>				Misma capacidad nominal</a:t>
            </a:r>
          </a:p>
          <a:p>
            <a:r>
              <a:rPr lang="es-ES" sz="2000" dirty="0" smtClean="0">
                <a:latin typeface="Verdana" pitchFamily="34" charset="0"/>
              </a:rPr>
              <a:t>				Mismo código de construcción</a:t>
            </a:r>
          </a:p>
          <a:p>
            <a:r>
              <a:rPr lang="es-ES" sz="2000" dirty="0" smtClean="0">
                <a:latin typeface="Verdana" pitchFamily="34" charset="0"/>
              </a:rPr>
              <a:t>				Misma Presión de diseño</a:t>
            </a:r>
          </a:p>
          <a:p>
            <a:r>
              <a:rPr lang="es-ES" sz="2000" dirty="0" smtClean="0">
                <a:latin typeface="Verdana" pitchFamily="34" charset="0"/>
              </a:rPr>
              <a:t>				Misma espesura de chapa</a:t>
            </a:r>
          </a:p>
          <a:p>
            <a:endParaRPr lang="es-ES" sz="2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743" y="4659085"/>
            <a:ext cx="1796502" cy="19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BEE297-24BF-4FEF-8DBB-1F93266128F0}" type="slidenum">
              <a:rPr lang="en-US" smtClean="0">
                <a:ea typeface="SimSun" pitchFamily="2" charset="-122"/>
              </a:rPr>
              <a:pPr/>
              <a:t>32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2184" y="19283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Pasos Siguientes en Inspecciones Estadística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028" y="1509552"/>
            <a:ext cx="7910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Verdana" pitchFamily="34" charset="0"/>
              </a:rPr>
              <a:t>La posibilidad de utilizar este proceso de inspecciones estadísticas utilizado actualmente en tanques, podrá ser propuesto y probablemente aceptado por la administración en Europa para otros envases  (botellas) que tengan una identificación electrónica que permita :</a:t>
            </a:r>
          </a:p>
          <a:p>
            <a:endParaRPr lang="es-ES" sz="20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2000" dirty="0" smtClean="0">
                <a:latin typeface="Verdana" pitchFamily="34" charset="0"/>
              </a:rPr>
              <a:t> Identificación de todos los envases de una determinada producción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>
                <a:latin typeface="Verdana" pitchFamily="34" charset="0"/>
              </a:rPr>
              <a:t> Verificaciones semejantes a la validación de la serie de producción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>
                <a:latin typeface="Verdana" pitchFamily="34" charset="0"/>
              </a:rPr>
              <a:t> Rechazo automático de una determinada serie de producción si necesario 		</a:t>
            </a:r>
            <a:endParaRPr lang="es-ES" sz="2000" dirty="0">
              <a:latin typeface="Verdana" pitchFamily="34" charset="0"/>
            </a:endParaRPr>
          </a:p>
        </p:txBody>
      </p:sp>
      <p:pic>
        <p:nvPicPr>
          <p:cNvPr id="8" name="Picture 3" descr="E:\Fotos\Cube\Chip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5123" y="5326742"/>
            <a:ext cx="1315963" cy="986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496527" y="3445262"/>
            <a:ext cx="7402917" cy="728662"/>
          </a:xfrm>
          <a:noFill/>
        </p:spPr>
        <p:txBody>
          <a:bodyPr/>
          <a:lstStyle/>
          <a:p>
            <a:pPr eaLnBrk="1" hangingPunct="1"/>
            <a:r>
              <a:rPr lang="es-ES" sz="3400" b="1" dirty="0" smtClean="0"/>
              <a:t>Substitución de </a:t>
            </a:r>
            <a:r>
              <a:rPr lang="es-ES" sz="3600" b="1" dirty="0" smtClean="0"/>
              <a:t>queroseno </a:t>
            </a:r>
            <a:r>
              <a:rPr lang="es-ES" sz="3400" b="1" dirty="0" smtClean="0"/>
              <a:t>por GLP – Indonesia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1715829" y="3937184"/>
            <a:ext cx="404701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i="1" dirty="0">
                <a:effectLst/>
              </a:rPr>
              <a:t>Michael Kelly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i="1" dirty="0">
                <a:effectLst/>
              </a:rPr>
              <a:t>Director, </a:t>
            </a:r>
            <a:r>
              <a:rPr lang="en-US" i="1" dirty="0" err="1" smtClean="0">
                <a:effectLst/>
              </a:rPr>
              <a:t>Desarollo</a:t>
            </a:r>
            <a:r>
              <a:rPr lang="en-US" i="1" dirty="0" smtClean="0">
                <a:effectLst/>
              </a:rPr>
              <a:t> de </a:t>
            </a:r>
            <a:r>
              <a:rPr lang="en-US" i="1" dirty="0" err="1" smtClean="0">
                <a:effectLst/>
              </a:rPr>
              <a:t>Mercados</a:t>
            </a:r>
            <a:endParaRPr lang="en-US" i="1" dirty="0">
              <a:effectLst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i="1" dirty="0">
                <a:effectLst/>
              </a:rPr>
              <a:t>WLPGA</a:t>
            </a:r>
          </a:p>
        </p:txBody>
      </p:sp>
      <p:pic>
        <p:nvPicPr>
          <p:cNvPr id="12292" name="Picture 4" descr="WLPGA_logo_outlined_1708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375" y="4840851"/>
            <a:ext cx="31559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7156" y="5332412"/>
            <a:ext cx="2479362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510" y="568346"/>
            <a:ext cx="7442790" cy="639763"/>
          </a:xfrm>
        </p:spPr>
        <p:txBody>
          <a:bodyPr/>
          <a:lstStyle/>
          <a:p>
            <a:r>
              <a:rPr lang="es-ES" dirty="0"/>
              <a:t>Programa Substitución de queroseno por </a:t>
            </a:r>
            <a:r>
              <a:rPr lang="es-ES" dirty="0" smtClean="0"/>
              <a:t>GLP</a:t>
            </a:r>
            <a:endParaRPr lang="en-US" dirty="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996" y="1373056"/>
            <a:ext cx="6200046" cy="4724400"/>
          </a:xfrm>
        </p:spPr>
        <p:txBody>
          <a:bodyPr/>
          <a:lstStyle/>
          <a:p>
            <a:r>
              <a:rPr lang="es-ES" sz="2200" dirty="0" smtClean="0"/>
              <a:t>Por cuarenta anos el gobierno de Indonesia subvenciono a queroseno para los pobres</a:t>
            </a:r>
          </a:p>
          <a:p>
            <a:r>
              <a:rPr lang="es-ES" sz="2200" dirty="0" smtClean="0"/>
              <a:t>Esta política aumento el consumo domestico de queroseno cada año hasta 11 millones KL en 2005.</a:t>
            </a:r>
          </a:p>
          <a:p>
            <a:r>
              <a:rPr lang="es-ES" sz="2200" dirty="0" smtClean="0"/>
              <a:t>El incremento del precio de crudo en 2006 hico que este subsidio costo 6 mil millones $ al estado cada año </a:t>
            </a:r>
          </a:p>
          <a:p>
            <a:r>
              <a:rPr lang="es-ES" sz="2200" dirty="0" smtClean="0"/>
              <a:t>Queroseno también tiene muchos impactos negativos sobre el salud, polución del aire, medio ambiente, menos eficiente, etc.</a:t>
            </a:r>
          </a:p>
          <a:p>
            <a:r>
              <a:rPr lang="es-ES" sz="2200" dirty="0" smtClean="0"/>
              <a:t>El gobierno concibió este proyecto con Pertamina como el actor principal</a:t>
            </a:r>
          </a:p>
          <a:p>
            <a:endParaRPr lang="es-ES" sz="2200" dirty="0" smtClean="0"/>
          </a:p>
        </p:txBody>
      </p:sp>
      <p:pic>
        <p:nvPicPr>
          <p:cNvPr id="4100" name="Picture 4" descr="C:\Documents and Settings\michael\Desktop\PCIA Lima Rio Bogota Feb 2011\Cooking with LPG 3 kg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087" y="1373056"/>
            <a:ext cx="2020213" cy="301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92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3383" y="541046"/>
            <a:ext cx="6708116" cy="639763"/>
          </a:xfrm>
        </p:spPr>
        <p:txBody>
          <a:bodyPr/>
          <a:lstStyle/>
          <a:p>
            <a:r>
              <a:rPr lang="es-ES" dirty="0" smtClean="0"/>
              <a:t>Como fue hecho?</a:t>
            </a:r>
            <a:endParaRPr lang="es-E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009" y="1348906"/>
            <a:ext cx="7747591" cy="4754563"/>
          </a:xfrm>
        </p:spPr>
        <p:txBody>
          <a:bodyPr/>
          <a:lstStyle/>
          <a:p>
            <a:r>
              <a:rPr lang="es-ES" sz="2200" dirty="0" smtClean="0"/>
              <a:t>En 2006 el gobierno pedio una ‘hoja de ruta de conversión nacional de queroseno a GLP.</a:t>
            </a:r>
          </a:p>
          <a:p>
            <a:r>
              <a:rPr lang="es-ES" sz="2200" dirty="0" smtClean="0"/>
              <a:t>El plan incluye </a:t>
            </a:r>
            <a:r>
              <a:rPr lang="es-ES" sz="2200" b="1" dirty="0" smtClean="0"/>
              <a:t>gratis</a:t>
            </a:r>
            <a:r>
              <a:rPr lang="es-ES" sz="2200" dirty="0" smtClean="0"/>
              <a:t> un equipo para los consumidores que consiste de una estufa, un tubo, un regulador y el primero cilindro de 3Kg. También incluye formación básica en buenas practicas de seguridad</a:t>
            </a:r>
          </a:p>
          <a:p>
            <a:r>
              <a:rPr lang="es-ES" sz="2200" dirty="0" smtClean="0"/>
              <a:t>Después de la distribución de los equipos el gobierno dejo de subvencionar a querosene</a:t>
            </a:r>
          </a:p>
          <a:p>
            <a:r>
              <a:rPr lang="es-ES" sz="2200" dirty="0" smtClean="0"/>
              <a:t>El proyecto se lanco el 8 de marzo 2007 con el gol de distribuir 55 millones de equipos antes de 2010.</a:t>
            </a:r>
          </a:p>
        </p:txBody>
      </p:sp>
      <p:pic>
        <p:nvPicPr>
          <p:cNvPr id="5124" name="Picture 4" descr="C:\Documents and Settings\michael\Desktop\PCIA Lima Rio Bogota Feb 2011\LPG 3 kg stove and canister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5414" y="4477293"/>
            <a:ext cx="2870868" cy="192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0739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93852" y="565135"/>
            <a:ext cx="8686800" cy="639763"/>
          </a:xfrm>
        </p:spPr>
        <p:txBody>
          <a:bodyPr/>
          <a:lstStyle/>
          <a:p>
            <a:r>
              <a:rPr lang="es-HN" dirty="0" smtClean="0"/>
              <a:t>Barreras</a:t>
            </a:r>
            <a:endParaRPr lang="es-E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556" y="1649982"/>
            <a:ext cx="7755556" cy="4754563"/>
          </a:xfrm>
        </p:spPr>
        <p:txBody>
          <a:bodyPr/>
          <a:lstStyle/>
          <a:p>
            <a:pPr marL="457200" indent="-457200">
              <a:buNone/>
            </a:pPr>
            <a:r>
              <a:rPr lang="es-ES" sz="2200" b="1" u="sng" dirty="0" smtClean="0"/>
              <a:t>Social: </a:t>
            </a:r>
          </a:p>
          <a:p>
            <a:pPr marL="457200" indent="-457200"/>
            <a:r>
              <a:rPr lang="es-ES" sz="2200" dirty="0" smtClean="0"/>
              <a:t>Cambiar la cultura para cocinar con GLP</a:t>
            </a:r>
          </a:p>
          <a:p>
            <a:pPr marL="457200" indent="-457200"/>
            <a:r>
              <a:rPr lang="es-ES" sz="2200" dirty="0" smtClean="0"/>
              <a:t>Educar a los usuarios sobre el manejo seguro de GLP para eliminar el temor y la desinformación. Adoptaron ideas de el resto del mundo. </a:t>
            </a:r>
          </a:p>
          <a:p>
            <a:pPr marL="457200" indent="-457200"/>
            <a:r>
              <a:rPr lang="es-ES" sz="2200" dirty="0" smtClean="0"/>
              <a:t>Garantizar la disponibilidad del producto</a:t>
            </a:r>
          </a:p>
          <a:p>
            <a:pPr marL="457200" indent="-457200">
              <a:buNone/>
            </a:pPr>
            <a:r>
              <a:rPr lang="es-ES" sz="2200" b="1" u="sng" dirty="0" smtClean="0"/>
              <a:t>Practico </a:t>
            </a:r>
          </a:p>
          <a:p>
            <a:pPr marL="457200" indent="-457200"/>
            <a:r>
              <a:rPr lang="es-ES" sz="2200" dirty="0" smtClean="0"/>
              <a:t>Logísticas complicadas: estaciones de envases, infraestructura de almacenamiento, redes de distribución, transportación, oferta de producto</a:t>
            </a:r>
          </a:p>
          <a:p>
            <a:pPr marL="457200" indent="-457200"/>
            <a:r>
              <a:rPr lang="es-ES" sz="2200" dirty="0" smtClean="0"/>
              <a:t>Comprar tantos equipos, cilindros, y otro material y infraestructura in tan corto tiempo, era imposible cuidar la cualidad, sobre todo de los cilindros. </a:t>
            </a:r>
          </a:p>
          <a:p>
            <a:pPr marL="457200" indent="-457200"/>
            <a:endParaRPr lang="es-ES" sz="2400" dirty="0" smtClean="0"/>
          </a:p>
          <a:p>
            <a:pPr marL="457200" indent="-457200"/>
            <a:endParaRPr lang="es-ES" sz="2200" dirty="0" smtClean="0"/>
          </a:p>
        </p:txBody>
      </p:sp>
      <p:pic>
        <p:nvPicPr>
          <p:cNvPr id="9220" name="Picture 4" descr="C:\Documents and Settings\michael\Desktop\PCIA Lima Rio Bogota Feb 2011\LPG 3 kg socialization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7885" y="333336"/>
            <a:ext cx="3121025" cy="2093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68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1510833" y="726522"/>
            <a:ext cx="7579191" cy="639763"/>
          </a:xfrm>
        </p:spPr>
        <p:txBody>
          <a:bodyPr/>
          <a:lstStyle/>
          <a:p>
            <a:r>
              <a:rPr lang="es-ES" dirty="0" smtClean="0"/>
              <a:t>A la fin de 2010, el proyecto impactaba 18 provincias</a:t>
            </a:r>
            <a:r>
              <a:rPr lang="es-ES" sz="2000" dirty="0" smtClean="0"/>
              <a:t/>
            </a:r>
            <a:br>
              <a:rPr lang="es-ES" sz="2000" dirty="0" smtClean="0"/>
            </a:br>
            <a:endParaRPr lang="es-ES" sz="2000" dirty="0" smtClean="0"/>
          </a:p>
        </p:txBody>
      </p:sp>
      <p:grpSp>
        <p:nvGrpSpPr>
          <p:cNvPr id="2" name="Group 12"/>
          <p:cNvGrpSpPr/>
          <p:nvPr/>
        </p:nvGrpSpPr>
        <p:grpSpPr>
          <a:xfrm>
            <a:off x="16946" y="1124037"/>
            <a:ext cx="9090025" cy="5169987"/>
            <a:chOff x="0" y="1143000"/>
            <a:chExt cx="9090025" cy="5169987"/>
          </a:xfrm>
        </p:grpSpPr>
        <p:pic>
          <p:nvPicPr>
            <p:cNvPr id="9218" name="Picture 12" descr="2010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43000"/>
              <a:ext cx="9090025" cy="413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457200" y="5471849"/>
              <a:ext cx="182563" cy="182563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01" rIns="91402" bIns="4570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57200" y="5776649"/>
              <a:ext cx="182563" cy="182563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01" rIns="91402" bIns="4570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57200" y="6054153"/>
              <a:ext cx="182563" cy="182563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01" rIns="91402" bIns="4570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57200" y="5180697"/>
              <a:ext cx="182563" cy="18256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01" rIns="91402" bIns="4570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224" name="TextBox 18"/>
            <p:cNvSpPr txBox="1">
              <a:spLocks noChangeArrowheads="1"/>
            </p:cNvSpPr>
            <p:nvPr/>
          </p:nvSpPr>
          <p:spPr bwMode="auto">
            <a:xfrm>
              <a:off x="762000" y="5118145"/>
              <a:ext cx="2290935" cy="3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2" tIns="45701" rIns="91402" bIns="45701">
              <a:spAutoFit/>
            </a:bodyPr>
            <a:lstStyle/>
            <a:p>
              <a:pPr>
                <a:spcAft>
                  <a:spcPts val="200"/>
                </a:spcAft>
                <a:buNone/>
              </a:pPr>
              <a:r>
                <a:rPr lang="es-ES" sz="1400" b="1" dirty="0" smtClean="0">
                  <a:effectLst/>
                  <a:latin typeface="Futura Md BT"/>
                </a:rPr>
                <a:t>Convertido en 2007-2008</a:t>
              </a:r>
              <a:endParaRPr lang="es-ES" sz="1400" b="1" dirty="0">
                <a:effectLst/>
                <a:latin typeface="Futura Md BT"/>
              </a:endParaRPr>
            </a:p>
          </p:txBody>
        </p:sp>
        <p:sp>
          <p:nvSpPr>
            <p:cNvPr id="9225" name="TextBox 18"/>
            <p:cNvSpPr txBox="1">
              <a:spLocks noChangeArrowheads="1"/>
            </p:cNvSpPr>
            <p:nvPr/>
          </p:nvSpPr>
          <p:spPr bwMode="auto">
            <a:xfrm>
              <a:off x="771045" y="5382001"/>
              <a:ext cx="1834080" cy="3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2" tIns="45701" rIns="91402" bIns="45701">
              <a:spAutoFit/>
            </a:bodyPr>
            <a:lstStyle>
              <a:defPPr>
                <a:defRPr lang="en-US"/>
              </a:defPPr>
              <a:lvl1pPr>
                <a:spcAft>
                  <a:spcPts val="200"/>
                </a:spcAft>
                <a:buNone/>
                <a:defRPr sz="1400" b="1">
                  <a:effectLst/>
                  <a:latin typeface="Futura Md BT"/>
                </a:defRPr>
              </a:lvl1pPr>
            </a:lstStyle>
            <a:p>
              <a:r>
                <a:rPr lang="es-ES" dirty="0"/>
                <a:t>Convertido en 2009</a:t>
              </a:r>
            </a:p>
          </p:txBody>
        </p:sp>
        <p:sp>
          <p:nvSpPr>
            <p:cNvPr id="9226" name="TextBox 18"/>
            <p:cNvSpPr txBox="1">
              <a:spLocks noChangeArrowheads="1"/>
            </p:cNvSpPr>
            <p:nvPr/>
          </p:nvSpPr>
          <p:spPr bwMode="auto">
            <a:xfrm>
              <a:off x="762000" y="5700449"/>
              <a:ext cx="1834080" cy="3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2" tIns="45701" rIns="91402" bIns="45701">
              <a:spAutoFit/>
            </a:bodyPr>
            <a:lstStyle>
              <a:defPPr>
                <a:defRPr lang="en-US"/>
              </a:defPPr>
              <a:lvl1pPr>
                <a:spcAft>
                  <a:spcPts val="200"/>
                </a:spcAft>
                <a:buNone/>
                <a:defRPr sz="1400" b="1">
                  <a:effectLst/>
                  <a:latin typeface="Futura Md BT"/>
                </a:defRPr>
              </a:lvl1pPr>
            </a:lstStyle>
            <a:p>
              <a:r>
                <a:rPr lang="es-ES" dirty="0"/>
                <a:t>Convertido en </a:t>
              </a:r>
              <a:r>
                <a:rPr lang="en-US" dirty="0"/>
                <a:t>2010</a:t>
              </a:r>
            </a:p>
          </p:txBody>
        </p:sp>
        <p:sp>
          <p:nvSpPr>
            <p:cNvPr id="9227" name="TextBox 18"/>
            <p:cNvSpPr txBox="1">
              <a:spLocks noChangeArrowheads="1"/>
            </p:cNvSpPr>
            <p:nvPr/>
          </p:nvSpPr>
          <p:spPr bwMode="auto">
            <a:xfrm>
              <a:off x="762000" y="6005249"/>
              <a:ext cx="2440015" cy="3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2" tIns="45701" rIns="91402" bIns="45701">
              <a:spAutoFit/>
            </a:bodyPr>
            <a:lstStyle/>
            <a:p>
              <a:pPr>
                <a:spcAft>
                  <a:spcPts val="200"/>
                </a:spcAft>
                <a:buNone/>
              </a:pPr>
              <a:r>
                <a:rPr lang="es-ES" sz="1400" b="1" dirty="0">
                  <a:effectLst/>
                  <a:latin typeface="Futura Md BT"/>
                </a:rPr>
                <a:t>No impactado en este fase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39530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72216" y="667197"/>
            <a:ext cx="6955096" cy="461665"/>
          </a:xfrm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es-ES" smtClean="0"/>
              <a:t>Programa de conversion beneficia a todo el pais</a:t>
            </a:r>
            <a:endParaRPr lang="es-ES"/>
          </a:p>
        </p:txBody>
      </p:sp>
      <p:sp>
        <p:nvSpPr>
          <p:cNvPr id="13315" name="AutoShape 2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5900" y="1783065"/>
            <a:ext cx="1752600" cy="8763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571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 b="1">
              <a:solidFill>
                <a:schemeClr val="accent1"/>
              </a:solidFill>
            </a:endParaRPr>
          </a:p>
        </p:txBody>
      </p:sp>
      <p:sp>
        <p:nvSpPr>
          <p:cNvPr id="13316" name="Rectangle 1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363" y="2438400"/>
            <a:ext cx="2103437" cy="1600200"/>
          </a:xfrm>
          <a:prstGeom prst="rect">
            <a:avLst/>
          </a:prstGeom>
          <a:solidFill>
            <a:srgbClr val="FFFFCC"/>
          </a:solidFill>
          <a:ln w="571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r>
              <a:rPr lang="es-ES" sz="1800" dirty="0" smtClean="0"/>
              <a:t>Ahorro al estado de </a:t>
            </a:r>
          </a:p>
          <a:p>
            <a:pPr algn="ctr">
              <a:buNone/>
            </a:pPr>
            <a:r>
              <a:rPr lang="es-ES" sz="1800" dirty="0" smtClean="0"/>
              <a:t>subsidio</a:t>
            </a:r>
          </a:p>
          <a:p>
            <a:pPr algn="ctr">
              <a:buNone/>
            </a:pPr>
            <a:r>
              <a:rPr lang="es-ES" b="1" dirty="0" smtClean="0"/>
              <a:t>4.4 mil millones</a:t>
            </a:r>
          </a:p>
          <a:p>
            <a:pPr algn="ctr">
              <a:buNone/>
            </a:pPr>
            <a:r>
              <a:rPr lang="es-ES" b="1" dirty="0" smtClean="0"/>
              <a:t>USD</a:t>
            </a:r>
            <a:endParaRPr lang="es-ES" b="1" dirty="0"/>
          </a:p>
        </p:txBody>
      </p:sp>
      <p:sp>
        <p:nvSpPr>
          <p:cNvPr id="20" name="Rectangle 2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6363" y="4038600"/>
            <a:ext cx="2103437" cy="1752600"/>
          </a:xfrm>
          <a:prstGeom prst="rect">
            <a:avLst/>
          </a:prstGeom>
          <a:solidFill>
            <a:srgbClr val="CCFF33"/>
          </a:solidFill>
          <a:ln w="571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r>
              <a:rPr lang="es-ES" sz="1800" dirty="0" smtClean="0"/>
              <a:t>Ahorro neto</a:t>
            </a:r>
          </a:p>
          <a:p>
            <a:pPr algn="ctr">
              <a:buNone/>
            </a:pPr>
            <a:r>
              <a:rPr lang="es-ES" b="1" dirty="0" smtClean="0"/>
              <a:t>3.1 mil millones </a:t>
            </a:r>
          </a:p>
          <a:p>
            <a:pPr algn="ctr">
              <a:buNone/>
            </a:pPr>
            <a:r>
              <a:rPr lang="es-ES" b="1" dirty="0" smtClean="0"/>
              <a:t>USD</a:t>
            </a:r>
            <a:endParaRPr lang="es-ES" b="1" dirty="0"/>
          </a:p>
        </p:txBody>
      </p:sp>
      <p:sp>
        <p:nvSpPr>
          <p:cNvPr id="13318" name="AutoShape 2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08238" y="1828800"/>
            <a:ext cx="1752600" cy="8763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571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 b="1">
              <a:solidFill>
                <a:schemeClr val="accent1"/>
              </a:solidFill>
            </a:endParaRPr>
          </a:p>
        </p:txBody>
      </p:sp>
      <p:sp>
        <p:nvSpPr>
          <p:cNvPr id="13319" name="Rectangle 2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62200" y="2438400"/>
            <a:ext cx="2103438" cy="1600200"/>
          </a:xfrm>
          <a:prstGeom prst="rect">
            <a:avLst/>
          </a:prstGeom>
          <a:solidFill>
            <a:srgbClr val="FFFFCC"/>
          </a:solidFill>
          <a:ln w="571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r>
              <a:rPr lang="es-ES" sz="1800" smtClean="0"/>
              <a:t># nuevos inversionistas</a:t>
            </a:r>
          </a:p>
          <a:p>
            <a:pPr algn="ctr">
              <a:buNone/>
            </a:pPr>
            <a:r>
              <a:rPr lang="es-ES" b="1" smtClean="0"/>
              <a:t>529</a:t>
            </a:r>
            <a:endParaRPr lang="es-ES" b="1"/>
          </a:p>
        </p:txBody>
      </p:sp>
      <p:sp>
        <p:nvSpPr>
          <p:cNvPr id="24" name="Rectangle 2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62200" y="4038600"/>
            <a:ext cx="2103438" cy="1752600"/>
          </a:xfrm>
          <a:prstGeom prst="rect">
            <a:avLst/>
          </a:prstGeom>
          <a:solidFill>
            <a:srgbClr val="CCFF33"/>
          </a:solidFill>
          <a:ln w="571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r>
              <a:rPr lang="es-ES" sz="1800" smtClean="0"/>
              <a:t>Valor de inversion</a:t>
            </a:r>
          </a:p>
          <a:p>
            <a:pPr algn="ctr">
              <a:buNone/>
            </a:pPr>
            <a:r>
              <a:rPr lang="es-ES" b="1" smtClean="0"/>
              <a:t>1.9 mil millones </a:t>
            </a:r>
          </a:p>
          <a:p>
            <a:pPr algn="ctr">
              <a:buNone/>
            </a:pPr>
            <a:r>
              <a:rPr lang="es-ES" b="1" smtClean="0"/>
              <a:t>USD</a:t>
            </a:r>
            <a:endParaRPr lang="es-ES" b="1"/>
          </a:p>
        </p:txBody>
      </p:sp>
      <p:sp>
        <p:nvSpPr>
          <p:cNvPr id="13321" name="AutoShape 2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689475" y="1828800"/>
            <a:ext cx="1752600" cy="8763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571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endParaRPr lang="en-US" sz="1800" b="1">
              <a:solidFill>
                <a:schemeClr val="tx2"/>
              </a:solidFill>
            </a:endParaRPr>
          </a:p>
        </p:txBody>
      </p:sp>
      <p:sp>
        <p:nvSpPr>
          <p:cNvPr id="13322" name="Rectangle 2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45025" y="2416007"/>
            <a:ext cx="2101850" cy="1600200"/>
          </a:xfrm>
          <a:prstGeom prst="rect">
            <a:avLst/>
          </a:prstGeom>
          <a:solidFill>
            <a:srgbClr val="FFFFCC"/>
          </a:solidFill>
          <a:ln w="571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r>
              <a:rPr lang="es-ES" sz="1800" smtClean="0"/>
              <a:t>Ahorro de gastos en </a:t>
            </a:r>
          </a:p>
          <a:p>
            <a:pPr algn="ctr">
              <a:buNone/>
            </a:pPr>
            <a:r>
              <a:rPr lang="es-ES" sz="1800" smtClean="0"/>
              <a:t>energia por mez</a:t>
            </a:r>
          </a:p>
          <a:p>
            <a:pPr algn="ctr">
              <a:buNone/>
            </a:pPr>
            <a:r>
              <a:rPr lang="es-ES" b="1" smtClean="0"/>
              <a:t>42%</a:t>
            </a:r>
          </a:p>
          <a:p>
            <a:pPr algn="ctr">
              <a:buNone/>
            </a:pPr>
            <a:r>
              <a:rPr lang="es-ES" b="1" smtClean="0"/>
              <a:t>(4 USD/Mez)</a:t>
            </a:r>
            <a:endParaRPr lang="es-ES" b="1"/>
          </a:p>
        </p:txBody>
      </p:sp>
      <p:sp>
        <p:nvSpPr>
          <p:cNvPr id="28" name="Rectangle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45025" y="4038600"/>
            <a:ext cx="2101850" cy="1752600"/>
          </a:xfrm>
          <a:prstGeom prst="rect">
            <a:avLst/>
          </a:prstGeom>
          <a:solidFill>
            <a:srgbClr val="CCFF33"/>
          </a:solidFill>
          <a:ln w="571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endParaRPr lang="es-ES" sz="1800" dirty="0" smtClean="0"/>
          </a:p>
          <a:p>
            <a:pPr algn="ctr">
              <a:buNone/>
            </a:pPr>
            <a:r>
              <a:rPr lang="es-ES" sz="1800" dirty="0" smtClean="0"/>
              <a:t>% de apoyo de usuarios </a:t>
            </a:r>
          </a:p>
          <a:p>
            <a:pPr algn="ctr">
              <a:buNone/>
            </a:pPr>
            <a:r>
              <a:rPr lang="es-ES" b="1" dirty="0" smtClean="0"/>
              <a:t>94.1 %</a:t>
            </a:r>
          </a:p>
          <a:p>
            <a:pPr algn="ctr">
              <a:buNone/>
            </a:pPr>
            <a:endParaRPr lang="es-ES" sz="1800" dirty="0"/>
          </a:p>
        </p:txBody>
      </p:sp>
      <p:sp>
        <p:nvSpPr>
          <p:cNvPr id="13324" name="AutoShape 3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911975" y="1839433"/>
            <a:ext cx="1752600" cy="8763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571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 b="1">
              <a:solidFill>
                <a:schemeClr val="tx2"/>
              </a:solidFill>
            </a:endParaRPr>
          </a:p>
        </p:txBody>
      </p:sp>
      <p:sp>
        <p:nvSpPr>
          <p:cNvPr id="13325" name="Rectangle 3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911975" y="2438400"/>
            <a:ext cx="2103438" cy="1600200"/>
          </a:xfrm>
          <a:prstGeom prst="rect">
            <a:avLst/>
          </a:prstGeom>
          <a:solidFill>
            <a:srgbClr val="FFFFCC"/>
          </a:solidFill>
          <a:ln w="571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r>
              <a:rPr lang="es-ES" sz="1800" smtClean="0"/>
              <a:t># de arboles</a:t>
            </a:r>
          </a:p>
          <a:p>
            <a:pPr algn="ctr">
              <a:buNone/>
            </a:pPr>
            <a:r>
              <a:rPr lang="es-ES" sz="1800" smtClean="0"/>
              <a:t>plantadas**)</a:t>
            </a:r>
          </a:p>
          <a:p>
            <a:pPr algn="ctr">
              <a:buNone/>
            </a:pPr>
            <a:r>
              <a:rPr lang="es-ES" b="1" smtClean="0"/>
              <a:t>50 Millones</a:t>
            </a:r>
            <a:endParaRPr lang="es-ES" b="1"/>
          </a:p>
        </p:txBody>
      </p:sp>
      <p:sp>
        <p:nvSpPr>
          <p:cNvPr id="32" name="Rectangle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911975" y="4038600"/>
            <a:ext cx="2103438" cy="1752600"/>
          </a:xfrm>
          <a:prstGeom prst="rect">
            <a:avLst/>
          </a:prstGeom>
          <a:solidFill>
            <a:srgbClr val="CCFF33"/>
          </a:solidFill>
          <a:ln w="571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r>
              <a:rPr lang="es-ES" sz="1800" dirty="0" smtClean="0"/>
              <a:t># de coches quitadas</a:t>
            </a:r>
          </a:p>
          <a:p>
            <a:pPr algn="ctr">
              <a:buNone/>
            </a:pPr>
            <a:r>
              <a:rPr lang="es-ES" sz="1800" dirty="0" smtClean="0"/>
              <a:t>de las calles**)</a:t>
            </a:r>
          </a:p>
          <a:p>
            <a:pPr algn="ctr">
              <a:buNone/>
            </a:pPr>
            <a:r>
              <a:rPr lang="es-ES" b="1" dirty="0" smtClean="0"/>
              <a:t>2.8 Millones</a:t>
            </a:r>
            <a:endParaRPr lang="es-ES" b="1" dirty="0"/>
          </a:p>
        </p:txBody>
      </p:sp>
      <p:sp>
        <p:nvSpPr>
          <p:cNvPr id="13327" name="Text Box 4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3356" y="1940424"/>
            <a:ext cx="1785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1800" b="1" dirty="0" smtClean="0">
                <a:solidFill>
                  <a:schemeClr val="accent1"/>
                </a:solidFill>
              </a:rPr>
              <a:t>Gobierno </a:t>
            </a:r>
            <a:endParaRPr lang="es-ES" sz="1800" b="1" dirty="0">
              <a:solidFill>
                <a:schemeClr val="accent1"/>
              </a:solidFill>
            </a:endParaRPr>
          </a:p>
        </p:txBody>
      </p:sp>
      <p:sp>
        <p:nvSpPr>
          <p:cNvPr id="13328" name="Text Box 4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449513" y="1828800"/>
            <a:ext cx="1711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1800" b="1" smtClean="0">
                <a:solidFill>
                  <a:schemeClr val="accent1"/>
                </a:solidFill>
              </a:rPr>
              <a:t>Ambiente de negocio</a:t>
            </a:r>
            <a:endParaRPr lang="es-ES" sz="1800" b="1">
              <a:solidFill>
                <a:schemeClr val="accent1"/>
              </a:solidFill>
            </a:endParaRPr>
          </a:p>
        </p:txBody>
      </p:sp>
      <p:sp>
        <p:nvSpPr>
          <p:cNvPr id="13329" name="Text Box 4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645025" y="1828800"/>
            <a:ext cx="1797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1800" b="1" smtClean="0">
                <a:solidFill>
                  <a:schemeClr val="accent1"/>
                </a:solidFill>
              </a:rPr>
              <a:t>Usuarios</a:t>
            </a:r>
            <a:endParaRPr lang="es-ES" sz="1800" b="1">
              <a:solidFill>
                <a:schemeClr val="accent1"/>
              </a:solidFill>
            </a:endParaRPr>
          </a:p>
        </p:txBody>
      </p:sp>
      <p:sp>
        <p:nvSpPr>
          <p:cNvPr id="13330" name="Text Box 4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806923" y="1813334"/>
            <a:ext cx="19627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-ES" sz="1800" b="1" dirty="0" smtClean="0">
                <a:solidFill>
                  <a:schemeClr val="accent1"/>
                </a:solidFill>
              </a:rPr>
              <a:t>Medio ambiente</a:t>
            </a:r>
          </a:p>
          <a:p>
            <a:pPr algn="ctr">
              <a:spcBef>
                <a:spcPts val="0"/>
              </a:spcBef>
              <a:buNone/>
            </a:pPr>
            <a:r>
              <a:rPr lang="es-ES" sz="1800" b="1" dirty="0" smtClean="0">
                <a:solidFill>
                  <a:schemeClr val="accent1"/>
                </a:solidFill>
              </a:rPr>
              <a:t>Reducción de CO</a:t>
            </a:r>
            <a:r>
              <a:rPr lang="es-ES" sz="1600" b="1" dirty="0" smtClean="0">
                <a:solidFill>
                  <a:schemeClr val="accent1"/>
                </a:solidFill>
              </a:rPr>
              <a:t>2</a:t>
            </a:r>
            <a:endParaRPr lang="es-ES" sz="1600" b="1" dirty="0">
              <a:solidFill>
                <a:schemeClr val="accent1"/>
              </a:solidFill>
            </a:endParaRPr>
          </a:p>
        </p:txBody>
      </p:sp>
      <p:sp>
        <p:nvSpPr>
          <p:cNvPr id="13331" name="TextBox 26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0" y="5943600"/>
            <a:ext cx="795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sz="1200" i="1" dirty="0" smtClean="0">
                <a:solidFill>
                  <a:schemeClr val="tx2"/>
                </a:solidFill>
                <a:effectLst/>
              </a:rPr>
              <a:t>**) de </a:t>
            </a:r>
            <a:r>
              <a:rPr lang="en-US" sz="1200" i="1" dirty="0" err="1" smtClean="0">
                <a:solidFill>
                  <a:schemeClr val="tx2"/>
                </a:solidFill>
                <a:effectLst/>
              </a:rPr>
              <a:t>GreenworksAsia</a:t>
            </a:r>
            <a:r>
              <a:rPr lang="en-US" sz="1200" i="1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200" i="1" dirty="0">
                <a:solidFill>
                  <a:schemeClr val="tx2"/>
                </a:solidFill>
                <a:effectLst/>
              </a:rPr>
              <a:t>Report on Emission </a:t>
            </a:r>
            <a:r>
              <a:rPr lang="en-US" sz="1200" i="1" dirty="0" err="1" smtClean="0">
                <a:solidFill>
                  <a:schemeClr val="tx2"/>
                </a:solidFill>
                <a:effectLst/>
              </a:rPr>
              <a:t>Reductio</a:t>
            </a:r>
            <a:r>
              <a:rPr lang="en-US" sz="1200" i="1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200" i="1" dirty="0">
                <a:solidFill>
                  <a:schemeClr val="tx2"/>
                </a:solidFill>
                <a:effectLst/>
              </a:rPr>
              <a:t>from Conversion Program, November 2008</a:t>
            </a:r>
          </a:p>
        </p:txBody>
      </p:sp>
    </p:spTree>
    <p:extLst>
      <p:ext uri="{BB962C8B-B14F-4D97-AF65-F5344CB8AC3E}">
        <p14:creationId xmlns:p14="http://schemas.microsoft.com/office/powerpoint/2010/main" xmlns="" val="42427395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8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466938" y="584793"/>
            <a:ext cx="8686800" cy="639763"/>
          </a:xfrm>
        </p:spPr>
        <p:txBody>
          <a:bodyPr/>
          <a:lstStyle/>
          <a:p>
            <a:r>
              <a:rPr lang="es-ES" dirty="0" smtClean="0"/>
              <a:t>Logros 2010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49251" y="1341287"/>
            <a:ext cx="8694749" cy="4754563"/>
          </a:xfrm>
        </p:spPr>
        <p:txBody>
          <a:bodyPr/>
          <a:lstStyle/>
          <a:p>
            <a:pPr marL="457200" indent="-457200"/>
            <a:r>
              <a:rPr lang="es-ES" sz="2200" dirty="0" smtClean="0"/>
              <a:t>48.2 millón equipos de GLP distribuidos entre 2007 y 2010. Casi 254 millones de personas convertidos </a:t>
            </a:r>
          </a:p>
          <a:p>
            <a:pPr marL="457200" indent="-457200"/>
            <a:r>
              <a:rPr lang="es-ES" sz="2200" dirty="0" smtClean="0"/>
              <a:t>189 ciudades en 18 provincias impactadas. 25 provincias para el fin de 2011.</a:t>
            </a:r>
          </a:p>
          <a:p>
            <a:pPr marL="457200" indent="-457200"/>
            <a:r>
              <a:rPr lang="es-ES" sz="2200" dirty="0" smtClean="0"/>
              <a:t>Ahorros netos de subsidios para el fin de 2010 de 3.1 mil millones USD.</a:t>
            </a:r>
          </a:p>
          <a:p>
            <a:pPr marL="457200" indent="-457200"/>
            <a:r>
              <a:rPr lang="es-ES" sz="2200" dirty="0" smtClean="0"/>
              <a:t>De 2007 a 2010 un reducción de consumo de queroseno de 16 millones de KL. </a:t>
            </a:r>
          </a:p>
          <a:p>
            <a:pPr marL="457200" indent="-457200"/>
            <a:r>
              <a:rPr lang="es-ES" sz="2200" dirty="0" smtClean="0"/>
              <a:t>En 2009 la importación de queroseno paro. </a:t>
            </a:r>
          </a:p>
          <a:p>
            <a:pPr marL="0" indent="0">
              <a:buNone/>
            </a:pPr>
            <a:endParaRPr lang="es-ES" sz="2200" dirty="0" smtClean="0"/>
          </a:p>
          <a:p>
            <a:pPr marL="457200" indent="-457200"/>
            <a:endParaRPr lang="es-ES" sz="2200" dirty="0" smtClean="0"/>
          </a:p>
        </p:txBody>
      </p:sp>
      <p:pic>
        <p:nvPicPr>
          <p:cNvPr id="10245" name="Picture 5" descr="C:\Documents and Settings\michael\Desktop\PCIA Lima Rio Bogota Feb 2011\LPG 3 kg Small Retailer_Creating job vacancy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712" y="4419375"/>
            <a:ext cx="1590199" cy="2377440"/>
          </a:xfrm>
          <a:prstGeom prst="rect">
            <a:avLst/>
          </a:prstGeom>
          <a:noFill/>
        </p:spPr>
      </p:pic>
      <p:pic>
        <p:nvPicPr>
          <p:cNvPr id="10247" name="Picture 7" descr="C:\Documents and Settings\michael\Desktop\PCIA Lima Rio Bogota Feb 2011\LPG 3 kg Handling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438" y="3934256"/>
            <a:ext cx="3121025" cy="2087563"/>
          </a:xfrm>
          <a:prstGeom prst="rect">
            <a:avLst/>
          </a:prstGeom>
          <a:noFill/>
        </p:spPr>
      </p:pic>
      <p:pic>
        <p:nvPicPr>
          <p:cNvPr id="10248" name="Picture 8" descr="C:\Documents and Settings\michael\Desktop\PCIA Lima Rio Bogota Feb 2011\Micro and Small Enterprise also using LPG 3 kg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5982" y="3789318"/>
            <a:ext cx="1585932" cy="2377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038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784" y="200480"/>
            <a:ext cx="6824663" cy="1143000"/>
          </a:xfrm>
        </p:spPr>
        <p:txBody>
          <a:bodyPr/>
          <a:lstStyle/>
          <a:p>
            <a:r>
              <a:rPr lang="fr-FR" dirty="0" smtClean="0"/>
              <a:t>1° GLOTEC  LAM  - Agenda 2/ 2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3151" y="957950"/>
            <a:ext cx="798285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80975" algn="l"/>
              </a:tabLst>
            </a:pPr>
            <a:endParaRPr lang="fr-FR" altLang="ko-KR" sz="900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6. Buenas Prácticas (30’) </a:t>
            </a: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1" eaLnBrk="0" hangingPunct="0">
              <a:buFont typeface="Arial" pitchFamily="34" charset="0"/>
              <a:buChar char="•"/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 Inspección de Equipos a Presión- Experiencia en Europa (Armando Viçoso) </a:t>
            </a:r>
          </a:p>
          <a:p>
            <a:pPr lvl="1" eaLnBrk="0" hangingPunct="0">
              <a:buFont typeface="Arial" pitchFamily="34" charset="0"/>
              <a:buChar char="•"/>
              <a:tabLst>
                <a:tab pos="180975" algn="l"/>
              </a:tabLst>
            </a:pP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7. Desarrollo de Mercados (40’)</a:t>
            </a: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1" eaLnBrk="0" hangingPunct="0">
              <a:buFont typeface="Arial" pitchFamily="34" charset="0"/>
              <a:buChar char="•"/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 Substitución de otros combustibles por GLP – Indonesia (Michael Kelly)</a:t>
            </a:r>
          </a:p>
          <a:p>
            <a:pPr lvl="1" eaLnBrk="0" hangingPunct="0">
              <a:buFont typeface="Arial" pitchFamily="34" charset="0"/>
              <a:buChar char="•"/>
              <a:tabLst>
                <a:tab pos="180975" algn="l"/>
              </a:tabLst>
            </a:pP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8. Otros temas (30’)</a:t>
            </a: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1" eaLnBrk="0" hangingPunct="0">
              <a:buFont typeface="Arial" pitchFamily="34" charset="0"/>
              <a:buChar char="•"/>
              <a:tabLst>
                <a:tab pos="180975" algn="l"/>
              </a:tabLst>
            </a:pPr>
            <a:r>
              <a:rPr lang="es-ES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 Problemas y soluciones en la producción de GLP envasado (Kosan Crisplant) </a:t>
            </a:r>
          </a:p>
          <a:p>
            <a:pPr lvl="1" eaLnBrk="0" hangingPunct="0">
              <a:buFont typeface="Arial" pitchFamily="34" charset="0"/>
              <a:buChar char="•"/>
              <a:tabLst>
                <a:tab pos="180975" algn="l"/>
              </a:tabLst>
            </a:pPr>
            <a:endParaRPr lang="fr-FR" altLang="ko-KR" sz="2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9. “</a:t>
            </a:r>
            <a:r>
              <a:rPr lang="es-ES_tradnl" altLang="ko-KR" sz="2400" dirty="0" err="1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Feedback</a:t>
            </a: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” de los participantes (30’) </a:t>
            </a:r>
          </a:p>
          <a:p>
            <a:pPr lvl="0" eaLnBrk="0" hangingPunct="0">
              <a:tabLst>
                <a:tab pos="180975" algn="l"/>
              </a:tabLst>
            </a:pPr>
            <a:r>
              <a:rPr lang="es-ES_tradnl" altLang="ko-KR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</a:rPr>
              <a:t>10. Data y local de la próxima reunión</a:t>
            </a:r>
            <a:endParaRPr lang="es-ES_tradnl" altLang="ko-KR" sz="24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6910" y="350870"/>
            <a:ext cx="7494455" cy="639763"/>
          </a:xfrm>
        </p:spPr>
        <p:txBody>
          <a:bodyPr/>
          <a:lstStyle/>
          <a:p>
            <a:r>
              <a:rPr lang="en-US" sz="3000" dirty="0" smtClean="0">
                <a:solidFill>
                  <a:srgbClr val="C00000"/>
                </a:solidFill>
              </a:rPr>
              <a:t/>
            </a:r>
            <a:br>
              <a:rPr lang="en-US" sz="3000" dirty="0" smtClean="0">
                <a:solidFill>
                  <a:srgbClr val="C00000"/>
                </a:solidFill>
              </a:rPr>
            </a:br>
            <a:r>
              <a:rPr lang="es-ES" dirty="0" smtClean="0"/>
              <a:t>Factores </a:t>
            </a:r>
            <a:r>
              <a:rPr lang="es-ES" dirty="0"/>
              <a:t>importantes/fundamentales para el </a:t>
            </a:r>
            <a:r>
              <a:rPr lang="es-ES" dirty="0" smtClean="0"/>
              <a:t>éxito </a:t>
            </a:r>
            <a:endParaRPr lang="en-US" dirty="0"/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740735" y="1288312"/>
            <a:ext cx="6385081" cy="577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SzPct val="100000"/>
              <a:buNone/>
              <a:tabLst>
                <a:tab pos="287338" algn="l"/>
              </a:tabLst>
            </a:pPr>
            <a:r>
              <a:rPr lang="es-ES" sz="2200" b="1" dirty="0" smtClean="0">
                <a:solidFill>
                  <a:srgbClr val="003367"/>
                </a:solidFill>
                <a:effectLst/>
                <a:latin typeface="+mj-lt"/>
              </a:rPr>
              <a:t>1.	Una fuerte política gubernamental</a:t>
            </a:r>
          </a:p>
          <a:p>
            <a:pPr marL="457200" lvl="4">
              <a:spcBef>
                <a:spcPts val="600"/>
              </a:spcBef>
              <a:buNone/>
            </a:pPr>
            <a:r>
              <a:rPr lang="es-ES" i="1" dirty="0" smtClean="0">
                <a:solidFill>
                  <a:srgbClr val="003367"/>
                </a:solidFill>
                <a:effectLst/>
                <a:latin typeface="+mj-lt"/>
              </a:rPr>
              <a:t>Un líder y apoyo muy claro, Vice Presidente</a:t>
            </a:r>
          </a:p>
          <a:p>
            <a:pPr marL="457200" lvl="4">
              <a:spcBef>
                <a:spcPts val="600"/>
              </a:spcBef>
              <a:buNone/>
            </a:pPr>
            <a:r>
              <a:rPr lang="es-ES" i="1" dirty="0" smtClean="0">
                <a:solidFill>
                  <a:srgbClr val="003367"/>
                </a:solidFill>
                <a:effectLst/>
                <a:latin typeface="+mj-lt"/>
              </a:rPr>
              <a:t>Cortar la burocracia</a:t>
            </a:r>
          </a:p>
          <a:p>
            <a:pPr marL="457200" lvl="4">
              <a:spcBef>
                <a:spcPts val="600"/>
              </a:spcBef>
              <a:buNone/>
            </a:pPr>
            <a:r>
              <a:rPr lang="es-ES" i="1" dirty="0" smtClean="0">
                <a:solidFill>
                  <a:srgbClr val="003367"/>
                </a:solidFill>
                <a:effectLst/>
                <a:latin typeface="+mj-lt"/>
              </a:rPr>
              <a:t>Coordinación de los ministerios</a:t>
            </a:r>
          </a:p>
          <a:p>
            <a:pPr>
              <a:buNone/>
            </a:pPr>
            <a:r>
              <a:rPr lang="es-ES" sz="2200" b="1" dirty="0" smtClean="0">
                <a:solidFill>
                  <a:srgbClr val="003367"/>
                </a:solidFill>
                <a:effectLst/>
              </a:rPr>
              <a:t>2. Implementación eficaz</a:t>
            </a:r>
          </a:p>
          <a:p>
            <a:pPr lvl="1">
              <a:spcBef>
                <a:spcPts val="600"/>
              </a:spcBef>
              <a:buNone/>
            </a:pPr>
            <a:r>
              <a:rPr lang="es-ES" i="1" dirty="0" smtClean="0">
                <a:solidFill>
                  <a:srgbClr val="003367"/>
                </a:solidFill>
                <a:effectLst/>
              </a:rPr>
              <a:t>Crear un modelo practico </a:t>
            </a:r>
          </a:p>
          <a:p>
            <a:pPr lvl="1">
              <a:spcBef>
                <a:spcPts val="600"/>
              </a:spcBef>
              <a:buNone/>
            </a:pPr>
            <a:r>
              <a:rPr lang="es-ES" i="1" dirty="0" smtClean="0">
                <a:solidFill>
                  <a:srgbClr val="003367"/>
                </a:solidFill>
                <a:effectLst/>
              </a:rPr>
              <a:t>Asegurar la logística y infraestructura</a:t>
            </a:r>
          </a:p>
          <a:p>
            <a:pPr lvl="1">
              <a:spcBef>
                <a:spcPts val="600"/>
              </a:spcBef>
              <a:buNone/>
            </a:pPr>
            <a:r>
              <a:rPr lang="es-ES" i="1" dirty="0" smtClean="0">
                <a:solidFill>
                  <a:srgbClr val="003367"/>
                </a:solidFill>
                <a:effectLst/>
              </a:rPr>
              <a:t>Fuerte compromiso financiaría</a:t>
            </a:r>
          </a:p>
          <a:p>
            <a:pPr>
              <a:spcBef>
                <a:spcPts val="600"/>
              </a:spcBef>
              <a:buNone/>
            </a:pPr>
            <a:r>
              <a:rPr lang="es-ES" sz="2200" b="1" dirty="0" smtClean="0">
                <a:solidFill>
                  <a:srgbClr val="003367"/>
                </a:solidFill>
                <a:effectLst/>
              </a:rPr>
              <a:t>3</a:t>
            </a:r>
            <a:r>
              <a:rPr lang="es-ES" sz="2400" b="1" dirty="0" smtClean="0">
                <a:effectLst/>
              </a:rPr>
              <a:t>. </a:t>
            </a:r>
            <a:r>
              <a:rPr lang="es-ES" sz="2200" b="1" dirty="0" smtClean="0">
                <a:solidFill>
                  <a:srgbClr val="003367"/>
                </a:solidFill>
                <a:effectLst/>
              </a:rPr>
              <a:t>Dar beneficios muy claros a los usuarios </a:t>
            </a:r>
          </a:p>
          <a:p>
            <a:pPr lvl="1">
              <a:spcBef>
                <a:spcPts val="600"/>
              </a:spcBef>
              <a:buNone/>
            </a:pPr>
            <a:r>
              <a:rPr lang="es-ES" i="1" dirty="0" smtClean="0">
                <a:solidFill>
                  <a:srgbClr val="003367"/>
                </a:solidFill>
                <a:effectLst/>
              </a:rPr>
              <a:t>Cumplir con sus necesidades: Mas barato, disponible, seguro</a:t>
            </a:r>
          </a:p>
          <a:p>
            <a:pPr lvl="1">
              <a:spcBef>
                <a:spcPts val="600"/>
              </a:spcBef>
              <a:buNone/>
            </a:pPr>
            <a:r>
              <a:rPr lang="es-ES" i="1" dirty="0" smtClean="0">
                <a:solidFill>
                  <a:srgbClr val="003367"/>
                </a:solidFill>
                <a:effectLst/>
              </a:rPr>
              <a:t>Impacto inmediato </a:t>
            </a:r>
          </a:p>
          <a:p>
            <a:pPr lvl="1">
              <a:spcBef>
                <a:spcPts val="600"/>
              </a:spcBef>
              <a:buNone/>
            </a:pPr>
            <a:r>
              <a:rPr lang="es-ES" i="1" dirty="0" smtClean="0">
                <a:solidFill>
                  <a:srgbClr val="003367"/>
                </a:solidFill>
                <a:effectLst/>
              </a:rPr>
              <a:t>Usuarios no piensan al subsidio nacional </a:t>
            </a:r>
          </a:p>
          <a:p>
            <a:pPr lvl="1">
              <a:buNone/>
            </a:pPr>
            <a:endParaRPr lang="es-ES" i="1" dirty="0" smtClean="0">
              <a:solidFill>
                <a:srgbClr val="003367"/>
              </a:solidFill>
              <a:effectLst/>
            </a:endParaRPr>
          </a:p>
          <a:p>
            <a:pPr marL="457200" lvl="2">
              <a:buNone/>
            </a:pPr>
            <a:endParaRPr lang="es-ES" sz="2000" i="1" dirty="0">
              <a:solidFill>
                <a:srgbClr val="003367"/>
              </a:solidFill>
              <a:latin typeface="+mj-lt"/>
            </a:endParaRPr>
          </a:p>
        </p:txBody>
      </p:sp>
      <p:pic>
        <p:nvPicPr>
          <p:cNvPr id="14342" name="Picture 3" descr="DSC_4915.JPG"/>
          <p:cNvPicPr>
            <a:picLocks noChangeAspect="1"/>
          </p:cNvPicPr>
          <p:nvPr/>
        </p:nvPicPr>
        <p:blipFill>
          <a:blip r:embed="rId2" cstate="print"/>
          <a:srcRect l="3333" t="17635" r="9167"/>
          <a:stretch>
            <a:fillRect/>
          </a:stretch>
        </p:blipFill>
        <p:spPr bwMode="auto">
          <a:xfrm>
            <a:off x="6344365" y="14478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606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52354" y="510365"/>
            <a:ext cx="2934586" cy="639763"/>
          </a:xfrm>
        </p:spPr>
        <p:txBody>
          <a:bodyPr/>
          <a:lstStyle/>
          <a:p>
            <a:pPr eaLnBrk="1" hangingPunct="1"/>
            <a:r>
              <a:rPr lang="en-US" dirty="0" err="1" smtClean="0">
                <a:cs typeface="Arial" charset="0"/>
              </a:rPr>
              <a:t>Consejos</a:t>
            </a:r>
            <a:endParaRPr lang="en-US" dirty="0" smtClean="0">
              <a:cs typeface="Arial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07864" y="1506316"/>
            <a:ext cx="7802489" cy="4754562"/>
          </a:xfrm>
        </p:spPr>
        <p:txBody>
          <a:bodyPr/>
          <a:lstStyle/>
          <a:p>
            <a:pPr marL="365760" lvl="1" indent="-3429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s-ES" altLang="en-US" sz="2200" dirty="0" smtClean="0">
                <a:ea typeface="+mn-ea"/>
                <a:cs typeface="+mn-cs"/>
              </a:rPr>
              <a:t>Proyectos nacionales come este necesitan fuerte apoyo del gobierno</a:t>
            </a:r>
          </a:p>
          <a:p>
            <a:pPr marL="365760" lvl="1" indent="-3429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s-ES" altLang="en-US" sz="2200" dirty="0" smtClean="0">
                <a:ea typeface="+mn-ea"/>
                <a:cs typeface="+mn-cs"/>
              </a:rPr>
              <a:t>El sector privado tiene que participar en un modo importante para asegurar éxito</a:t>
            </a:r>
          </a:p>
          <a:p>
            <a:pPr marL="365760" lvl="1" indent="-3429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s-ES" altLang="en-US" sz="2200" dirty="0" smtClean="0">
                <a:ea typeface="+mn-ea"/>
                <a:cs typeface="+mn-cs"/>
              </a:rPr>
              <a:t>Organizaciones internacionales, instituciones de desarrollo, </a:t>
            </a:r>
            <a:r>
              <a:rPr lang="es-ES" altLang="en-US" sz="2200" dirty="0" err="1" smtClean="0">
                <a:ea typeface="+mn-ea"/>
                <a:cs typeface="+mn-cs"/>
              </a:rPr>
              <a:t>ONG’s</a:t>
            </a:r>
            <a:r>
              <a:rPr lang="es-ES" altLang="en-US" sz="2200" dirty="0" smtClean="0">
                <a:ea typeface="+mn-ea"/>
                <a:cs typeface="+mn-cs"/>
              </a:rPr>
              <a:t> especializadas pueden ayudar</a:t>
            </a:r>
          </a:p>
          <a:p>
            <a:pPr marL="365760" lvl="1" indent="-3429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s-ES" altLang="en-US" sz="2200" dirty="0" smtClean="0">
                <a:ea typeface="+mn-ea"/>
                <a:cs typeface="+mn-cs"/>
              </a:rPr>
              <a:t>Buscar en otros partes del mundo para modelos que pueden funcionar en tus mercados</a:t>
            </a:r>
          </a:p>
          <a:p>
            <a:pPr marL="365760" lvl="1" indent="-3429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s-ES" altLang="en-US" sz="2200" dirty="0" smtClean="0">
                <a:ea typeface="+mn-ea"/>
                <a:cs typeface="+mn-cs"/>
              </a:rPr>
              <a:t>Consultar y trabajar con los asociaciones nacionales, regionales y mundiales. Pueden ayudar. </a:t>
            </a:r>
          </a:p>
        </p:txBody>
      </p:sp>
    </p:spTree>
    <p:extLst>
      <p:ext uri="{BB962C8B-B14F-4D97-AF65-F5344CB8AC3E}">
        <p14:creationId xmlns:p14="http://schemas.microsoft.com/office/powerpoint/2010/main" xmlns="" val="41302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499188" y="574163"/>
            <a:ext cx="4412511" cy="639763"/>
          </a:xfrm>
        </p:spPr>
        <p:txBody>
          <a:bodyPr/>
          <a:lstStyle/>
          <a:p>
            <a:r>
              <a:rPr lang="es-ES" dirty="0" smtClean="0"/>
              <a:t>Lo que dicen los usuarios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038600" y="1363675"/>
            <a:ext cx="4733260" cy="5214938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	</a:t>
            </a:r>
            <a:r>
              <a:rPr lang="en-US" sz="2400" i="1" dirty="0" smtClean="0"/>
              <a:t>“</a:t>
            </a:r>
            <a:r>
              <a:rPr lang="en-US" sz="2400" i="1" dirty="0" err="1" smtClean="0"/>
              <a:t>Yo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puedo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concinar</a:t>
            </a:r>
            <a:r>
              <a:rPr lang="en-US" sz="2400" i="1" dirty="0" smtClean="0"/>
              <a:t> mas </a:t>
            </a:r>
            <a:r>
              <a:rPr lang="en-US" sz="2400" i="1" dirty="0" err="1" smtClean="0"/>
              <a:t>rapido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ahora</a:t>
            </a:r>
            <a:r>
              <a:rPr lang="en-US" sz="2400" i="1" dirty="0"/>
              <a:t> </a:t>
            </a:r>
            <a:r>
              <a:rPr lang="en-US" sz="2400" i="1" dirty="0" err="1" smtClean="0"/>
              <a:t>sobre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todo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cuando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tengo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que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trabajar</a:t>
            </a:r>
            <a:r>
              <a:rPr lang="en-US" sz="2400" i="1" dirty="0" smtClean="0"/>
              <a:t>. Me </a:t>
            </a:r>
            <a:r>
              <a:rPr lang="en-US" sz="2400" i="1" dirty="0" err="1" smtClean="0"/>
              <a:t>tengo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que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ir</a:t>
            </a:r>
            <a:r>
              <a:rPr lang="en-US" sz="2400" i="1" dirty="0" smtClean="0"/>
              <a:t> a </a:t>
            </a:r>
            <a:r>
              <a:rPr lang="en-US" sz="2400" i="1" dirty="0" err="1" smtClean="0"/>
              <a:t>las</a:t>
            </a:r>
            <a:r>
              <a:rPr lang="en-US" sz="2400" i="1" dirty="0" smtClean="0"/>
              <a:t> 5:30 de la </a:t>
            </a:r>
            <a:r>
              <a:rPr lang="en-US" sz="2400" i="1" dirty="0" err="1" smtClean="0"/>
              <a:t>manana</a:t>
            </a:r>
            <a:r>
              <a:rPr lang="en-US" sz="2400" i="1" dirty="0" smtClean="0"/>
              <a:t>. Antes no </a:t>
            </a:r>
            <a:r>
              <a:rPr lang="en-US" sz="2400" i="1" dirty="0" err="1" smtClean="0"/>
              <a:t>tenia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tiempo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para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preparar</a:t>
            </a:r>
            <a:r>
              <a:rPr lang="en-US" sz="2400" i="1" dirty="0" smtClean="0"/>
              <a:t> un </a:t>
            </a:r>
            <a:r>
              <a:rPr lang="en-US" sz="2400" i="1" dirty="0" err="1" smtClean="0"/>
              <a:t>desayuno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para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hijos</a:t>
            </a:r>
            <a:r>
              <a:rPr lang="en-US" sz="2400" i="1" dirty="0" smtClean="0"/>
              <a:t>. </a:t>
            </a:r>
            <a:r>
              <a:rPr lang="en-US" sz="2400" i="1" dirty="0" err="1" smtClean="0"/>
              <a:t>Pero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ahora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como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puedo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concinar</a:t>
            </a:r>
            <a:r>
              <a:rPr lang="en-US" sz="2400" i="1" dirty="0" smtClean="0"/>
              <a:t> mas </a:t>
            </a:r>
            <a:r>
              <a:rPr lang="en-US" sz="2400" i="1" dirty="0" err="1" smtClean="0"/>
              <a:t>rapido</a:t>
            </a:r>
            <a:r>
              <a:rPr lang="en-US" sz="2400" i="1" dirty="0" smtClean="0"/>
              <a:t>, les </a:t>
            </a:r>
            <a:r>
              <a:rPr lang="en-US" sz="2400" i="1" dirty="0" err="1" smtClean="0"/>
              <a:t>puedo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dar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algo</a:t>
            </a:r>
            <a:r>
              <a:rPr lang="en-US" sz="2400" i="1" dirty="0" smtClean="0"/>
              <a:t> de comer antes de </a:t>
            </a:r>
            <a:r>
              <a:rPr lang="en-US" sz="2400" i="1" dirty="0" err="1" smtClean="0"/>
              <a:t>que</a:t>
            </a:r>
            <a:r>
              <a:rPr lang="en-US" sz="2400" i="1" dirty="0" smtClean="0"/>
              <a:t> me </a:t>
            </a:r>
            <a:r>
              <a:rPr lang="en-US" sz="2400" i="1" dirty="0" err="1" smtClean="0"/>
              <a:t>voy</a:t>
            </a:r>
            <a:r>
              <a:rPr lang="en-US" sz="2400" i="1" dirty="0" smtClean="0"/>
              <a:t>.”</a:t>
            </a:r>
          </a:p>
          <a:p>
            <a:pPr>
              <a:buFontTx/>
              <a:buNone/>
            </a:pPr>
            <a:r>
              <a:rPr lang="en-US" sz="2400" dirty="0" smtClean="0"/>
              <a:t>	</a:t>
            </a:r>
          </a:p>
          <a:p>
            <a:pPr>
              <a:buFontTx/>
              <a:buNone/>
            </a:pPr>
            <a:r>
              <a:rPr lang="en-US" sz="2400" dirty="0"/>
              <a:t>	</a:t>
            </a:r>
            <a:r>
              <a:rPr lang="en-US" sz="2400" dirty="0" err="1" smtClean="0"/>
              <a:t>Nining</a:t>
            </a:r>
            <a:r>
              <a:rPr lang="en-US" sz="2400" dirty="0" smtClean="0"/>
              <a:t>, </a:t>
            </a:r>
            <a:r>
              <a:rPr lang="en-US" sz="2400" dirty="0" err="1" smtClean="0"/>
              <a:t>una</a:t>
            </a:r>
            <a:r>
              <a:rPr lang="en-US" sz="2400" dirty="0" smtClean="0"/>
              <a:t> de los </a:t>
            </a:r>
            <a:r>
              <a:rPr lang="en-US" sz="2400" dirty="0" err="1" smtClean="0"/>
              <a:t>usuarios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recibio</a:t>
            </a:r>
            <a:r>
              <a:rPr lang="en-US" sz="2400" dirty="0" smtClean="0"/>
              <a:t> un </a:t>
            </a:r>
            <a:r>
              <a:rPr lang="en-US" sz="2400" dirty="0" err="1" smtClean="0"/>
              <a:t>equipo</a:t>
            </a:r>
            <a:endParaRPr lang="en-US" sz="2400" dirty="0" smtClean="0"/>
          </a:p>
        </p:txBody>
      </p:sp>
      <p:pic>
        <p:nvPicPr>
          <p:cNvPr id="8196" name="Picture 2" descr="H:\data-data\Foto-Uji Pasar\SOSIALISASI LPG DI JAGAKARSA\DSC_0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3162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714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6" name="Picture 5" descr="DSC025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57251" y="857249"/>
            <a:ext cx="6858003" cy="5143503"/>
          </a:xfrm>
          <a:prstGeom prst="rect">
            <a:avLst/>
          </a:prstGeom>
        </p:spPr>
      </p:pic>
      <p:pic>
        <p:nvPicPr>
          <p:cNvPr id="8" name="Picture 7" descr="DSC026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133860" y="858591"/>
            <a:ext cx="6868732" cy="51515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05330" y="0"/>
            <a:ext cx="43788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7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67144" y="4211638"/>
            <a:ext cx="803592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438BDB"/>
              </a:buClr>
              <a:buSzPct val="150000"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LP Gas – the Argument…</a:t>
            </a:r>
          </a:p>
        </p:txBody>
      </p:sp>
      <p:pic>
        <p:nvPicPr>
          <p:cNvPr id="7" name="Picture 6" descr="DSC025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12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Solution – The </a:t>
            </a:r>
            <a:r>
              <a:rPr lang="en-US" altLang="zh-CN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Rasoi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Ghar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SC02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0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54545"/>
            <a:ext cx="9350061" cy="701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77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2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1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284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25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54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GLOTEC  - LAM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1966675"/>
            <a:ext cx="6925582" cy="2097314"/>
          </a:xfrm>
        </p:spPr>
        <p:txBody>
          <a:bodyPr/>
          <a:lstStyle/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Propuesta de Funcionamiento de </a:t>
            </a: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GLOTEC LAM</a:t>
            </a:r>
          </a:p>
          <a:p>
            <a:pPr algn="ctr">
              <a:buNone/>
            </a:pPr>
            <a:endParaRPr lang="es-ES" b="1" dirty="0" smtClean="0">
              <a:latin typeface="Verdana" pitchFamily="34" charset="0"/>
            </a:endParaRPr>
          </a:p>
          <a:p>
            <a:pPr algn="ctr">
              <a:buNone/>
            </a:pPr>
            <a:endParaRPr lang="es-ES" b="1" dirty="0" smtClean="0">
              <a:latin typeface="Verdana" pitchFamily="34" charset="0"/>
            </a:endParaRPr>
          </a:p>
          <a:p>
            <a:pPr>
              <a:buNone/>
            </a:pPr>
            <a:r>
              <a:rPr lang="es-ES" sz="2400" b="1" dirty="0" smtClean="0">
                <a:latin typeface="Verdana" pitchFamily="34" charset="0"/>
              </a:rPr>
              <a:t>Armando Viçoso</a:t>
            </a:r>
          </a:p>
          <a:p>
            <a:pPr>
              <a:buNone/>
            </a:pPr>
            <a:r>
              <a:rPr lang="en-GB" sz="2000" dirty="0" smtClean="0">
                <a:solidFill>
                  <a:srgbClr val="0D77FF"/>
                </a:solidFill>
                <a:latin typeface="Verdana" pitchFamily="34" charset="0"/>
                <a:hlinkClick r:id="rId2"/>
              </a:rPr>
              <a:t>avicoso@worldlpgas.com</a:t>
            </a:r>
            <a:endParaRPr lang="en-GB" sz="2000" dirty="0" smtClean="0">
              <a:solidFill>
                <a:srgbClr val="0D77FF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n-GB" sz="2400" b="1" dirty="0" smtClean="0">
                <a:latin typeface="Verdana" pitchFamily="34" charset="0"/>
              </a:rPr>
              <a:t>Mauricio Jarovsky</a:t>
            </a:r>
          </a:p>
          <a:p>
            <a:pPr>
              <a:buNone/>
            </a:pPr>
            <a:r>
              <a:rPr lang="en-GB" sz="2000" dirty="0" smtClean="0">
                <a:solidFill>
                  <a:srgbClr val="0D77FF"/>
                </a:solidFill>
                <a:latin typeface="Verdana" pitchFamily="34" charset="0"/>
                <a:hlinkClick r:id="rId3"/>
              </a:rPr>
              <a:t>jarovsy@ultragaz.com.br</a:t>
            </a:r>
            <a:endParaRPr lang="en-GB" sz="2000" dirty="0" smtClean="0">
              <a:solidFill>
                <a:srgbClr val="0D77FF"/>
              </a:solidFill>
              <a:latin typeface="Verdana" pitchFamily="34" charset="0"/>
            </a:endParaRPr>
          </a:p>
          <a:p>
            <a:pPr>
              <a:buNone/>
            </a:pPr>
            <a:endParaRPr lang="es-ES" b="1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025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50747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025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786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4" name="Picture 3" descr="DSC02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0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025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1031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4" name="Picture 3" descr="DSC02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31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4" name="Picture 3" descr="DSC026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23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5" name="Picture 4" descr="DSC026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57250" y="857249"/>
            <a:ext cx="6858000" cy="5143501"/>
          </a:xfrm>
          <a:prstGeom prst="rect">
            <a:avLst/>
          </a:prstGeom>
        </p:spPr>
      </p:pic>
      <p:pic>
        <p:nvPicPr>
          <p:cNvPr id="6" name="Picture 5" descr="DSC02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05330" y="0"/>
            <a:ext cx="63106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8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6" name="Picture 5" descr="DSC025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07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375" y="1560513"/>
            <a:ext cx="803592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Pct val="150000"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ea typeface="Calibri"/>
                <a:cs typeface="Times New Roman"/>
              </a:rPr>
              <a:t>HPCL won the “Golden Peacock Award” for corporate social responsibility in 2005, and..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Pct val="150000"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ea typeface="Calibri"/>
                <a:cs typeface="Times New Roman"/>
              </a:rPr>
              <a:t>The “National Excellence Award for Innovative Techniques” for improving access of a modern fuel to Rural Women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438BDB"/>
              </a:buClr>
              <a:buSzPct val="150000"/>
            </a:pPr>
            <a:r>
              <a:rPr lang="en-US" sz="2800" dirty="0" smtClean="0">
                <a:latin typeface="+mn-lt"/>
                <a:ea typeface="Calibri"/>
                <a:cs typeface="Times New Roman"/>
              </a:rPr>
              <a:t>Today nearly 2,000 </a:t>
            </a:r>
            <a:r>
              <a:rPr lang="en-US" sz="2800" dirty="0" err="1" smtClean="0">
                <a:latin typeface="+mn-lt"/>
                <a:ea typeface="Calibri"/>
                <a:cs typeface="Times New Roman"/>
              </a:rPr>
              <a:t>Rasoi</a:t>
            </a:r>
            <a:r>
              <a:rPr lang="en-US" sz="2800" dirty="0" smtClean="0">
                <a:latin typeface="+mn-lt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+mn-lt"/>
                <a:ea typeface="Calibri"/>
                <a:cs typeface="Times New Roman"/>
              </a:rPr>
              <a:t>Ghars</a:t>
            </a:r>
            <a:r>
              <a:rPr lang="en-US" sz="2800" dirty="0" smtClean="0">
                <a:latin typeface="+mn-lt"/>
                <a:ea typeface="Calibri"/>
                <a:cs typeface="Times New Roman"/>
              </a:rPr>
              <a:t> are successfully operating across India, benefiting 22,000 families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438BDB"/>
              </a:buClr>
              <a:buSzPct val="150000"/>
            </a:pPr>
            <a:r>
              <a:rPr lang="en-US" sz="2800" dirty="0" smtClean="0">
                <a:latin typeface="+mn-lt"/>
                <a:ea typeface="Calibri"/>
                <a:cs typeface="Times New Roman"/>
              </a:rPr>
              <a:t>The Challenge is to apply the concept elsewhere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Pct val="150000"/>
              <a:buFontTx/>
              <a:buNone/>
              <a:tabLst/>
              <a:defRPr/>
            </a:pPr>
            <a:endParaRPr lang="en-US" sz="2800" dirty="0">
              <a:latin typeface="+mn-lt"/>
              <a:ea typeface="Calibri"/>
              <a:cs typeface="Times New Roman"/>
            </a:endParaRPr>
          </a:p>
        </p:txBody>
      </p:sp>
      <p:pic>
        <p:nvPicPr>
          <p:cNvPr id="5" name="Picture 4" descr="DSC02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9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Success Factors</a:t>
            </a:r>
          </a:p>
        </p:txBody>
      </p:sp>
      <p:pic>
        <p:nvPicPr>
          <p:cNvPr id="5" name="Content Placeholder 4" descr="DSC025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632115" cy="7224087"/>
          </a:xfrm>
        </p:spPr>
      </p:pic>
    </p:spTree>
    <p:extLst>
      <p:ext uri="{BB962C8B-B14F-4D97-AF65-F5344CB8AC3E}">
        <p14:creationId xmlns:p14="http://schemas.microsoft.com/office/powerpoint/2010/main" xmlns="" val="6138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00" y="143743"/>
            <a:ext cx="6824663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Áreas Principales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F2CC7A-AC75-4C16-8E9D-895B5BC533E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66057" y="2137214"/>
            <a:ext cx="8244114" cy="3029855"/>
          </a:xfrm>
        </p:spPr>
        <p:txBody>
          <a:bodyPr/>
          <a:lstStyle/>
          <a:p>
            <a:r>
              <a:rPr lang="es-ES_tradnl" sz="2800" dirty="0" smtClean="0">
                <a:latin typeface="Verdana" pitchFamily="34" charset="0"/>
              </a:rPr>
              <a:t>Desarrollo Integrado</a:t>
            </a:r>
          </a:p>
          <a:p>
            <a:endParaRPr lang="es-ES_tradnl" sz="2800" dirty="0" smtClean="0">
              <a:latin typeface="Verdana" pitchFamily="34" charset="0"/>
            </a:endParaRPr>
          </a:p>
          <a:p>
            <a:r>
              <a:rPr lang="es-ES_tradnl" sz="2800" dirty="0" smtClean="0">
                <a:latin typeface="Verdana" pitchFamily="34" charset="0"/>
              </a:rPr>
              <a:t>Tecnología y Nuevas Aplicaciones</a:t>
            </a:r>
          </a:p>
          <a:p>
            <a:endParaRPr lang="es-ES_tradnl" sz="2800" dirty="0" smtClean="0">
              <a:latin typeface="Verdana" pitchFamily="34" charset="0"/>
            </a:endParaRPr>
          </a:p>
          <a:p>
            <a:r>
              <a:rPr lang="es-ES_tradnl" sz="2800" dirty="0" smtClean="0">
                <a:latin typeface="Verdana" pitchFamily="34" charset="0"/>
              </a:rPr>
              <a:t>Estándares y Partilla de Conocimiento</a:t>
            </a:r>
          </a:p>
          <a:p>
            <a:pPr algn="ctr">
              <a:buNone/>
            </a:pPr>
            <a:endParaRPr lang="es-ES_tradnl" sz="2800" dirty="0" smtClean="0">
              <a:latin typeface="Verdana" pitchFamily="34" charset="0"/>
            </a:endParaRPr>
          </a:p>
          <a:p>
            <a:pPr lvl="1"/>
            <a:endParaRPr lang="es-ES_tradnl" sz="2800" dirty="0" smtClean="0">
              <a:latin typeface="Verdana" pitchFamily="34" charset="0"/>
            </a:endParaRPr>
          </a:p>
          <a:p>
            <a:pPr lvl="1">
              <a:buNone/>
            </a:pPr>
            <a:endParaRPr lang="es-ES_tradnl" sz="2800" dirty="0" smtClean="0">
              <a:latin typeface="Verdana" pitchFamily="34" charset="0"/>
            </a:endParaRPr>
          </a:p>
          <a:p>
            <a:pPr lvl="1"/>
            <a:endParaRPr lang="es-ES_tradnl" sz="2800" dirty="0" smtClean="0">
              <a:latin typeface="Verdana" pitchFamily="34" charset="0"/>
            </a:endParaRPr>
          </a:p>
          <a:p>
            <a:endParaRPr lang="es-ES_tradnl" sz="2800" dirty="0" smtClean="0">
              <a:latin typeface="Verdana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920336" y="1317176"/>
            <a:ext cx="4042139" cy="461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Tx/>
              <a:buFontTx/>
              <a:buChar char="•"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Benefits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41375" y="1560513"/>
            <a:ext cx="803592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Pct val="150000"/>
              <a:buFontTx/>
              <a:buNone/>
              <a:tabLst/>
              <a:defRPr/>
            </a:pPr>
            <a:r>
              <a:rPr lang="en-US" sz="2800" kern="0" dirty="0" smtClean="0">
                <a:latin typeface="+mn-lt"/>
              </a:rPr>
              <a:t>Cleaner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local air quality resulting in improved health of village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Pct val="150000"/>
              <a:buFontTx/>
              <a:buNone/>
              <a:tabLst/>
              <a:defRPr/>
            </a:pPr>
            <a:r>
              <a:rPr lang="en-US" sz="2800" kern="0" dirty="0" smtClean="0">
                <a:latin typeface="+mn-lt"/>
              </a:rPr>
              <a:t>Impact on tree population</a:t>
            </a:r>
            <a:r>
              <a:rPr lang="en-US" sz="2800" kern="0" baseline="0" dirty="0" smtClean="0">
                <a:latin typeface="+mn-l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Pct val="15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 impact on the life style of women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Pct val="150000"/>
              <a:buFontTx/>
              <a:buNone/>
              <a:tabLst/>
              <a:defRPr/>
            </a:pPr>
            <a:r>
              <a:rPr lang="en-US" sz="2800" kern="0" dirty="0" smtClean="0">
                <a:latin typeface="+mn-lt"/>
              </a:rPr>
              <a:t>Opportunities for better education (women and children)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438BDB"/>
              </a:buClr>
              <a:buSzPct val="150000"/>
            </a:pPr>
            <a:r>
              <a:rPr lang="en-US" sz="2800" kern="0" dirty="0" smtClean="0">
                <a:latin typeface="+mn-lt"/>
              </a:rPr>
              <a:t>Introduction of electricity into the village (refrigerated food, impact on evening life, television, internet?)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Pct val="15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Opportunities for improved water quality (deeper wells)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38BDB"/>
              </a:buClr>
              <a:buSzPct val="150000"/>
              <a:buFontTx/>
              <a:buNone/>
              <a:tabLst/>
              <a:defRPr/>
            </a:pPr>
            <a:r>
              <a:rPr lang="en-US" sz="2800" kern="0" dirty="0" smtClean="0">
                <a:latin typeface="+mn-lt"/>
              </a:rPr>
              <a:t>Improved and safer village communities</a:t>
            </a:r>
            <a:endParaRPr kumimoji="0" lang="en-US" sz="2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DSC025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6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4" name="Picture 3" descr="DSC025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6" name="Picture 5" descr="DSC026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10804" y="1110805"/>
            <a:ext cx="6858002" cy="4636393"/>
          </a:xfrm>
          <a:prstGeom prst="rect">
            <a:avLst/>
          </a:prstGeom>
        </p:spPr>
      </p:pic>
      <p:pic>
        <p:nvPicPr>
          <p:cNvPr id="8" name="Picture 7" descr="DSC026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437049" y="1151051"/>
            <a:ext cx="6880538" cy="4533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88665" y="0"/>
            <a:ext cx="34773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35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4" name="Picture 3" descr="DSC025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4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25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6" name="Picture 5" descr="DSC025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271792" y="1091485"/>
            <a:ext cx="6858003" cy="4675033"/>
          </a:xfrm>
          <a:prstGeom prst="rect">
            <a:avLst/>
          </a:prstGeom>
        </p:spPr>
      </p:pic>
      <p:pic>
        <p:nvPicPr>
          <p:cNvPr id="9" name="Picture 8" descr="DSC025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390363" y="1104366"/>
            <a:ext cx="6858000" cy="46492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4270" y="0"/>
            <a:ext cx="29621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19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5" name="Picture 4" descr="DSC02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60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6" name="Picture 5" descr="DSC02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38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4" name="Picture 3" descr="DSC02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57251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DSC026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05330" y="0"/>
            <a:ext cx="63106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19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225" y="244475"/>
            <a:ext cx="6824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4" name="Picture 3" descr="DSC026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57250" y="857248"/>
            <a:ext cx="6858002" cy="5143502"/>
          </a:xfrm>
          <a:prstGeom prst="rect">
            <a:avLst/>
          </a:prstGeom>
        </p:spPr>
      </p:pic>
      <p:pic>
        <p:nvPicPr>
          <p:cNvPr id="5" name="Picture 4" descr="DSC02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143248" y="857251"/>
            <a:ext cx="6858001" cy="51435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06085" y="0"/>
            <a:ext cx="63106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30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0" y="193451"/>
            <a:ext cx="7555909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Desarrollo Integrado </a:t>
            </a:r>
            <a:endParaRPr lang="es-ES_tradnl" altLang="zh-CN" sz="2800" kern="120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56575" y="6381750"/>
            <a:ext cx="771525" cy="476250"/>
          </a:xfrm>
          <a:noFill/>
        </p:spPr>
        <p:txBody>
          <a:bodyPr/>
          <a:lstStyle/>
          <a:p>
            <a:fld id="{74E0E655-6FB4-45E3-B77F-E81F300CC20D}" type="slidenum">
              <a:rPr lang="en-US" smtClean="0">
                <a:ea typeface="SimSun" pitchFamily="2" charset="-122"/>
              </a:rPr>
              <a:pPr/>
              <a:t>7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246743" y="1300293"/>
            <a:ext cx="8665027" cy="5013421"/>
          </a:xfrm>
        </p:spPr>
        <p:txBody>
          <a:bodyPr/>
          <a:lstStyle/>
          <a:p>
            <a:pPr marL="0"/>
            <a:r>
              <a:rPr lang="es-ES_tradnl" sz="2400" dirty="0" smtClean="0">
                <a:latin typeface="Verdana" pitchFamily="34" charset="0"/>
              </a:rPr>
              <a:t>Los temas para desarrollar son elegidos de acuerdo con las necesidades de los miembros.</a:t>
            </a:r>
          </a:p>
          <a:p>
            <a:pPr marL="0"/>
            <a:r>
              <a:rPr lang="es-ES_tradnl" sz="2400" dirty="0" smtClean="0">
                <a:latin typeface="Verdana" pitchFamily="34" charset="0"/>
              </a:rPr>
              <a:t>Coordinación de pequeños Grupos de Trabajo, con de 5 hasta  8 participantes que deberán ser los mejores especialistas en eso tema.</a:t>
            </a:r>
          </a:p>
          <a:p>
            <a:pPr marL="0"/>
            <a:r>
              <a:rPr lang="es-ES_tradnl" sz="2400" dirty="0" smtClean="0">
                <a:latin typeface="Verdana" pitchFamily="34" charset="0"/>
              </a:rPr>
              <a:t>Cada subgrupo tiene un responsable (Chairman) que hará una presentación de su proyecto en las reuniones del GLOTEC – LAM (1/2 sesiones por año). </a:t>
            </a:r>
          </a:p>
          <a:p>
            <a:pPr marL="0"/>
            <a:r>
              <a:rPr lang="es-ES_tradnl" sz="2400" dirty="0" smtClean="0">
                <a:latin typeface="Verdana" pitchFamily="34" charset="0"/>
              </a:rPr>
              <a:t>Los logros de cada subgrupo deberán ser obtenidos a corto plazo y los resultados cuantificables </a:t>
            </a:r>
          </a:p>
          <a:p>
            <a:pPr marL="0"/>
            <a:r>
              <a:rPr lang="es-ES_tradnl" sz="2400" dirty="0" smtClean="0">
                <a:latin typeface="Verdana" pitchFamily="34" charset="0"/>
              </a:rPr>
              <a:t>Agradecemos vuestras sugerencias para los Grupos de Trabajo que creen que puedan ser útiles.</a:t>
            </a:r>
          </a:p>
          <a:p>
            <a:pPr lvl="1">
              <a:buNone/>
            </a:pPr>
            <a:r>
              <a:rPr lang="es-ES_tradnl" sz="1800" dirty="0" smtClean="0">
                <a:latin typeface="Verdana" pitchFamily="34" charset="0"/>
              </a:rPr>
              <a:t>			</a:t>
            </a:r>
            <a:r>
              <a:rPr lang="es-ES_tradnl" sz="1400" dirty="0" smtClean="0"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wlpga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488" y="1488612"/>
            <a:ext cx="535622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979994" y="4210579"/>
            <a:ext cx="3102131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 algn="ctr">
              <a:buFont typeface="Wingdings" pitchFamily="2" charset="2"/>
              <a:buNone/>
            </a:pPr>
            <a:r>
              <a:rPr lang="en-GB" sz="6600" dirty="0" smtClean="0">
                <a:effectLst/>
                <a:latin typeface="Arial" charset="0"/>
              </a:rPr>
              <a:t>Gracias</a:t>
            </a:r>
            <a:endParaRPr lang="en-US" sz="6600" dirty="0">
              <a:effectLst/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9840" y="5968042"/>
            <a:ext cx="1803174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29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GLOTEC  - LAM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14" y="1574795"/>
            <a:ext cx="7895772" cy="3984175"/>
          </a:xfrm>
        </p:spPr>
        <p:txBody>
          <a:bodyPr/>
          <a:lstStyle/>
          <a:p>
            <a:pPr>
              <a:buNone/>
            </a:pPr>
            <a:r>
              <a:rPr lang="es-ES" b="1" dirty="0" smtClean="0">
                <a:latin typeface="Verdana" pitchFamily="34" charset="0"/>
              </a:rPr>
              <a:t>Otros Temas</a:t>
            </a:r>
          </a:p>
          <a:p>
            <a:pPr algn="ctr">
              <a:buNone/>
            </a:pPr>
            <a:endParaRPr lang="es-ES" b="1" dirty="0" smtClean="0">
              <a:latin typeface="Verdana" pitchFamily="34" charset="0"/>
            </a:endParaRP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Problemas e Soluciones en la Producción de GLP Envasado </a:t>
            </a:r>
          </a:p>
          <a:p>
            <a:pPr algn="ctr">
              <a:buNone/>
            </a:pPr>
            <a:r>
              <a:rPr lang="es-ES" sz="1800" b="1" dirty="0" smtClean="0">
                <a:latin typeface="Verdana" pitchFamily="34" charset="0"/>
                <a:hlinkClick r:id="rId2" action="ppaction://hlinkpres?slideindex=1&amp;slidetitle="/>
              </a:rPr>
              <a:t>Presentación AIGLP - KC.ppt</a:t>
            </a:r>
            <a:endParaRPr lang="es-ES" sz="1800" b="1" dirty="0" smtClean="0">
              <a:latin typeface="Verdana" pitchFamily="34" charset="0"/>
            </a:endParaRPr>
          </a:p>
          <a:p>
            <a:pPr>
              <a:buNone/>
            </a:pPr>
            <a:r>
              <a:rPr lang="es-ES" b="1" dirty="0" smtClean="0">
                <a:latin typeface="Verdana" pitchFamily="34" charset="0"/>
              </a:rPr>
              <a:t>Kosan Crisplant </a:t>
            </a:r>
            <a:endParaRPr lang="es-ES" b="1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5" name="Picture 8" descr="S:\Photo Library\Image Library\Member Companies\Industry Council\K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81" y="5064125"/>
            <a:ext cx="13430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GLOTEC  - LAM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14" y="1574795"/>
            <a:ext cx="7895772" cy="3984175"/>
          </a:xfrm>
        </p:spPr>
        <p:txBody>
          <a:bodyPr/>
          <a:lstStyle/>
          <a:p>
            <a:pPr algn="ctr">
              <a:buNone/>
            </a:pPr>
            <a:r>
              <a:rPr lang="es-ES" b="1" dirty="0" err="1" smtClean="0">
                <a:latin typeface="Verdana" pitchFamily="34" charset="0"/>
              </a:rPr>
              <a:t>Feedback</a:t>
            </a:r>
            <a:r>
              <a:rPr lang="es-ES" b="1" dirty="0" smtClean="0">
                <a:latin typeface="Verdana" pitchFamily="34" charset="0"/>
              </a:rPr>
              <a:t> de los Participantes</a:t>
            </a: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 </a:t>
            </a:r>
            <a:endParaRPr lang="es-ES" b="1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GLOTEC  - LAM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14" y="1618338"/>
            <a:ext cx="7895772" cy="2445662"/>
          </a:xfrm>
        </p:spPr>
        <p:txBody>
          <a:bodyPr/>
          <a:lstStyle/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Data y Local </a:t>
            </a:r>
          </a:p>
          <a:p>
            <a:pPr algn="ctr">
              <a:buNone/>
            </a:pPr>
            <a:endParaRPr lang="es-ES" b="1" dirty="0" smtClean="0">
              <a:latin typeface="Verdana" pitchFamily="34" charset="0"/>
            </a:endParaRP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de la próxima reunión</a:t>
            </a:r>
          </a:p>
          <a:p>
            <a:pPr algn="ctr">
              <a:buNone/>
            </a:pPr>
            <a:r>
              <a:rPr lang="es-ES" b="1" dirty="0" smtClean="0">
                <a:latin typeface="Verdana" pitchFamily="34" charset="0"/>
              </a:rPr>
              <a:t> </a:t>
            </a:r>
            <a:endParaRPr lang="es-ES" b="1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34846-629C-43B9-AD06-5CDC33ADDD97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wlpga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75" y="1928813"/>
            <a:ext cx="7273925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870700" y="5495925"/>
            <a:ext cx="2120900" cy="1196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5274" y="159659"/>
            <a:ext cx="4423258" cy="162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5490" y="5968042"/>
            <a:ext cx="1803174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0" y="193451"/>
            <a:ext cx="7555909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Sugerencias para Grupos de Trabajo </a:t>
            </a:r>
            <a:endParaRPr lang="es-ES_tradnl" altLang="zh-CN" sz="2800" kern="120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56575" y="6381750"/>
            <a:ext cx="771525" cy="476250"/>
          </a:xfrm>
          <a:noFill/>
        </p:spPr>
        <p:txBody>
          <a:bodyPr/>
          <a:lstStyle/>
          <a:p>
            <a:fld id="{74E0E655-6FB4-45E3-B77F-E81F300CC20D}" type="slidenum">
              <a:rPr lang="en-US" smtClean="0">
                <a:ea typeface="SimSun" pitchFamily="2" charset="-122"/>
              </a:rPr>
              <a:pPr/>
              <a:t>8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100" y="1233815"/>
            <a:ext cx="8566641" cy="526297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Cualidad de Producto – Especificaciones generales de producto y procesos de teste</a:t>
            </a:r>
          </a:p>
          <a:p>
            <a:pPr>
              <a:buFont typeface="Arial" pitchFamily="34" charset="0"/>
              <a:buChar char="•"/>
            </a:pPr>
            <a:endParaRPr lang="es-ES_tradnl" sz="24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Mantenimiento de tanques y de envases</a:t>
            </a:r>
          </a:p>
          <a:p>
            <a:pPr>
              <a:buFont typeface="Arial" pitchFamily="34" charset="0"/>
              <a:buChar char="•"/>
            </a:pPr>
            <a:endParaRPr lang="es-ES_tradnl" sz="24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Aliñamiento de Estándares y de Procedimientos (ISO, CEN, NFPA)</a:t>
            </a:r>
          </a:p>
          <a:p>
            <a:pPr>
              <a:buFont typeface="Arial" pitchFamily="34" charset="0"/>
              <a:buChar char="•"/>
            </a:pPr>
            <a:endParaRPr lang="es-ES_tradnl" sz="24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Seguridad en Transporte</a:t>
            </a:r>
          </a:p>
          <a:p>
            <a:pPr>
              <a:buFont typeface="Arial" pitchFamily="34" charset="0"/>
              <a:buChar char="•"/>
            </a:pPr>
            <a:endParaRPr lang="es-ES_tradnl" sz="24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Accidentes y su investigación</a:t>
            </a:r>
          </a:p>
          <a:p>
            <a:pPr>
              <a:buFont typeface="Arial" pitchFamily="34" charset="0"/>
              <a:buChar char="•"/>
            </a:pPr>
            <a:endParaRPr lang="es-ES_tradnl" sz="2400" dirty="0" smtClean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latin typeface="Verdana" pitchFamily="34" charset="0"/>
              </a:rPr>
              <a:t> Nuevos aparatos de Gas y sus aplicaciones</a:t>
            </a:r>
          </a:p>
          <a:p>
            <a:endParaRPr lang="es-ES_tradnl" sz="24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226" y="3933188"/>
            <a:ext cx="3739292" cy="155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0" y="193451"/>
            <a:ext cx="7555909" cy="1143000"/>
          </a:xfrm>
        </p:spPr>
        <p:txBody>
          <a:bodyPr/>
          <a:lstStyle/>
          <a:p>
            <a:pPr>
              <a:defRPr/>
            </a:pPr>
            <a:r>
              <a:rPr lang="es-ES_tradnl" altLang="zh-CN" sz="2800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  <a:cs typeface="Arial" pitchFamily="34" charset="0"/>
              </a:rPr>
              <a:t>Tecnología y Nuevas Aplicaciones</a:t>
            </a:r>
            <a:endParaRPr lang="es-ES_tradnl" altLang="zh-CN" sz="2800" kern="1200" dirty="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  <a:cs typeface="Arial" pitchFamily="34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56575" y="6381750"/>
            <a:ext cx="771525" cy="476250"/>
          </a:xfrm>
          <a:noFill/>
        </p:spPr>
        <p:txBody>
          <a:bodyPr/>
          <a:lstStyle/>
          <a:p>
            <a:fld id="{74E0E655-6FB4-45E3-B77F-E81F300CC20D}" type="slidenum">
              <a:rPr lang="en-US" smtClean="0">
                <a:ea typeface="SimSun" pitchFamily="2" charset="-122"/>
              </a:rPr>
              <a:pPr/>
              <a:t>9</a:t>
            </a:fld>
            <a:endParaRPr lang="en-US" dirty="0" smtClean="0">
              <a:ea typeface="SimSun" pitchFamily="2" charset="-122"/>
            </a:endParaRP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537028" y="1416406"/>
            <a:ext cx="8273143" cy="2792737"/>
          </a:xfrm>
        </p:spPr>
        <p:txBody>
          <a:bodyPr/>
          <a:lstStyle/>
          <a:p>
            <a:pPr marL="0">
              <a:buNone/>
            </a:pPr>
            <a:r>
              <a:rPr lang="es-ES_tradnl" sz="2400" dirty="0" smtClean="0">
                <a:latin typeface="Verdana" pitchFamily="34" charset="0"/>
              </a:rPr>
              <a:t>Bajando la información, desarrollando la </a:t>
            </a:r>
            <a:r>
              <a:rPr lang="es-ES_tradnl" sz="2400" b="1" dirty="0" smtClean="0">
                <a:latin typeface="Verdana" pitchFamily="34" charset="0"/>
              </a:rPr>
              <a:t>visibilidad</a:t>
            </a:r>
            <a:r>
              <a:rPr lang="es-ES_tradnl" sz="2400" dirty="0" smtClean="0">
                <a:latin typeface="Verdana" pitchFamily="34" charset="0"/>
              </a:rPr>
              <a:t> de las asociaciones (AIGLP y WLPGA) con respecto a temas técnicos y </a:t>
            </a:r>
            <a:r>
              <a:rPr lang="es-ES_tradnl" sz="2400" b="1" dirty="0" smtClean="0">
                <a:latin typeface="Verdana" pitchFamily="34" charset="0"/>
              </a:rPr>
              <a:t>compartiendo</a:t>
            </a:r>
            <a:r>
              <a:rPr lang="es-ES_tradnl" sz="2400" dirty="0" smtClean="0">
                <a:latin typeface="Verdana" pitchFamily="34" charset="0"/>
              </a:rPr>
              <a:t> información con todos los miembros  por medio de </a:t>
            </a:r>
            <a:r>
              <a:rPr lang="es-ES_tradnl" sz="2400" b="1" dirty="0" smtClean="0">
                <a:latin typeface="Verdana" pitchFamily="34" charset="0"/>
              </a:rPr>
              <a:t>publicaciones</a:t>
            </a:r>
            <a:r>
              <a:rPr lang="es-ES_tradnl" sz="2400" dirty="0" smtClean="0">
                <a:latin typeface="Verdana" pitchFamily="34" charset="0"/>
              </a:rPr>
              <a:t> hechas por la WLPGA y presentando las </a:t>
            </a:r>
            <a:r>
              <a:rPr lang="es-ES_tradnl" sz="2400" b="1" dirty="0" smtClean="0">
                <a:latin typeface="Verdana" pitchFamily="34" charset="0"/>
              </a:rPr>
              <a:t>Buenas Practicas  </a:t>
            </a:r>
            <a:r>
              <a:rPr lang="es-ES_tradnl" sz="2400" dirty="0" smtClean="0">
                <a:latin typeface="Verdana" pitchFamily="34" charset="0"/>
              </a:rPr>
              <a:t>desarrolladas en distintas regiones del mundo y impactantes en el mundo del GLP</a:t>
            </a:r>
          </a:p>
          <a:p>
            <a:pPr marL="0"/>
            <a:endParaRPr lang="es-ES_tradnl" sz="1400" dirty="0" smtClean="0">
              <a:latin typeface="Verdana" pitchFamily="34" charset="0"/>
            </a:endParaRPr>
          </a:p>
        </p:txBody>
      </p:sp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1856" y="4869990"/>
            <a:ext cx="1144588" cy="565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7705" y="4795563"/>
            <a:ext cx="76041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68667" y="5675066"/>
            <a:ext cx="1236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66CC"/>
                </a:solidFill>
                <a:latin typeface="Comic Sans MS" pitchFamily="66" charset="0"/>
              </a:rPr>
              <a:t>LPG</a:t>
            </a:r>
          </a:p>
          <a:p>
            <a:pPr algn="ctr"/>
            <a:r>
              <a:rPr lang="fr-FR" sz="1600" b="1" dirty="0" smtClean="0">
                <a:solidFill>
                  <a:srgbClr val="0066CC"/>
                </a:solidFill>
                <a:latin typeface="Comic Sans MS" pitchFamily="66" charset="0"/>
              </a:rPr>
              <a:t>Centre  of</a:t>
            </a:r>
          </a:p>
          <a:p>
            <a:pPr algn="ctr"/>
            <a:r>
              <a:rPr lang="fr-FR" sz="1600" b="1" dirty="0" smtClean="0">
                <a:solidFill>
                  <a:srgbClr val="0066CC"/>
                </a:solidFill>
                <a:latin typeface="Comic Sans MS" pitchFamily="66" charset="0"/>
              </a:rPr>
              <a:t>JAPAN</a:t>
            </a:r>
            <a:endParaRPr lang="fr-FR" sz="1600" b="1" dirty="0">
              <a:solidFill>
                <a:srgbClr val="0066CC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5154" y="5646057"/>
            <a:ext cx="13580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66CC"/>
                </a:solidFill>
                <a:latin typeface="Comic Sans MS" pitchFamily="66" charset="0"/>
              </a:rPr>
              <a:t>CTR</a:t>
            </a:r>
          </a:p>
          <a:p>
            <a:pPr algn="ctr"/>
            <a:r>
              <a:rPr lang="en-US" sz="1600" b="1" dirty="0" err="1" smtClean="0">
                <a:solidFill>
                  <a:srgbClr val="0066CC"/>
                </a:solidFill>
                <a:latin typeface="Comic Sans MS" pitchFamily="66" charset="0"/>
              </a:rPr>
              <a:t>Repsol</a:t>
            </a:r>
            <a:endParaRPr lang="en-US" sz="1600" b="1" dirty="0" smtClean="0">
              <a:solidFill>
                <a:srgbClr val="0066CC"/>
              </a:solidFill>
              <a:latin typeface="Comic Sans MS" pitchFamily="66" charset="0"/>
            </a:endParaRPr>
          </a:p>
          <a:p>
            <a:pPr algn="ctr"/>
            <a:r>
              <a:rPr lang="en-US" sz="1600" b="1" dirty="0" smtClean="0">
                <a:solidFill>
                  <a:srgbClr val="0066CC"/>
                </a:solidFill>
                <a:latin typeface="Comic Sans MS" pitchFamily="66" charset="0"/>
              </a:rPr>
              <a:t>Technology </a:t>
            </a:r>
          </a:p>
          <a:p>
            <a:pPr algn="ctr"/>
            <a:r>
              <a:rPr lang="en-US" sz="1600" b="1" dirty="0" smtClean="0">
                <a:solidFill>
                  <a:srgbClr val="0066CC"/>
                </a:solidFill>
                <a:latin typeface="Comic Sans MS" pitchFamily="66" charset="0"/>
              </a:rPr>
              <a:t>Centre</a:t>
            </a:r>
            <a:endParaRPr lang="en-US" sz="1600" b="1" dirty="0">
              <a:solidFill>
                <a:srgbClr val="0066CC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9876" y="5646063"/>
            <a:ext cx="679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66CC"/>
                </a:solidFill>
                <a:latin typeface="Comic Sans MS" pitchFamily="66" charset="0"/>
              </a:rPr>
              <a:t>PERC</a:t>
            </a:r>
            <a:endParaRPr lang="en-US" sz="1600" b="1" dirty="0">
              <a:solidFill>
                <a:srgbClr val="0066CC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8863" y="5725868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66CC"/>
                </a:solidFill>
                <a:latin typeface="Comic Sans MS" pitchFamily="66" charset="0"/>
              </a:rPr>
              <a:t>ULTRAGAZ</a:t>
            </a:r>
            <a:endParaRPr lang="fr-FR" sz="1600" b="1" dirty="0">
              <a:solidFill>
                <a:srgbClr val="0066CC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4003" y="4869415"/>
            <a:ext cx="796472" cy="67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1480" y="5129666"/>
            <a:ext cx="1287462" cy="352425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3818" y="5558281"/>
            <a:ext cx="2529422" cy="9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7026" y="6386282"/>
            <a:ext cx="2902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66CC"/>
                </a:solidFill>
                <a:latin typeface="Comic Sans MS" pitchFamily="66" charset="0"/>
              </a:rPr>
              <a:t>All Memberships</a:t>
            </a:r>
            <a:endParaRPr lang="en-US" sz="1600" b="1" dirty="0">
              <a:solidFill>
                <a:srgbClr val="0066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NtZ_iT6zAEytT.LBN64Jx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ViiUcuESSMlDVdDNC_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vTGlGS5kacxFnLNN4bI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ViiUcuESSMlDVdDNC_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ViiUcuESSMlDVdDNC_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CCMkJvN0SBgc0hXu8Pt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CCMkJvN0SBgc0hXu8Pt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CCMkJvN0SBgc0hXu8Pt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CCMkJvN0SBgc0hXu8Pt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TWR_gLlkKUhFvRIfGli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vTGlGS5kacxFnLNN4bI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ViiUcuESSMlDVdDNC_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ViiUcuESSMlDVdDNC_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vTGlGS5kacxFnLNN4bI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ViiUcuESSMlDVdDNC_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ViiUcuESSMlDVdDNC_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vTGlGS5kacxFnLNN4bI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ViiUcuESSMlDVdDNC_A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6459</TotalTime>
  <Words>2392</Words>
  <Application>Microsoft Office PowerPoint</Application>
  <PresentationFormat>Presentación en pantalla (4:3)</PresentationFormat>
  <Paragraphs>541</Paragraphs>
  <Slides>74</Slides>
  <Notes>53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75" baseType="lpstr">
      <vt:lpstr>Default Design</vt:lpstr>
      <vt:lpstr> GLOTEC LAM - Global Tecnología  Latino América 6 de Abril de 2011</vt:lpstr>
      <vt:lpstr>Bienvenida &amp; Presentaciones</vt:lpstr>
      <vt:lpstr>1° GLOTEC  LAM  - Agenda 1 / 2 </vt:lpstr>
      <vt:lpstr>1° GLOTEC  LAM  - Agenda 2/ 2 </vt:lpstr>
      <vt:lpstr>GLOTEC  - LAM</vt:lpstr>
      <vt:lpstr>Áreas Principales </vt:lpstr>
      <vt:lpstr>Desarrollo Integrado </vt:lpstr>
      <vt:lpstr>Sugerencias para Grupos de Trabajo </vt:lpstr>
      <vt:lpstr>Tecnología y Nuevas Aplicaciones</vt:lpstr>
      <vt:lpstr> Estándares y Partilla de Conocimiento</vt:lpstr>
      <vt:lpstr> Reuniones de GLOTEC LAM  </vt:lpstr>
      <vt:lpstr>GLOTEC  - LAM</vt:lpstr>
      <vt:lpstr>GLOTEC  - LAM</vt:lpstr>
      <vt:lpstr>GLOTEC  - LAM</vt:lpstr>
      <vt:lpstr>Inspección y Mantenimiento de Equipos a Presión </vt:lpstr>
      <vt:lpstr>Paradigma del transporte  Envases Transportables 1 / 2 </vt:lpstr>
      <vt:lpstr>Paradigma del transporte  Envases Transportables  2 / 2 </vt:lpstr>
      <vt:lpstr>Vida Útil de los Envases</vt:lpstr>
      <vt:lpstr> Estándares en Europa</vt:lpstr>
      <vt:lpstr> Intervalo de Inspección </vt:lpstr>
      <vt:lpstr> Proceso de Inspección – en el Llenado </vt:lpstr>
      <vt:lpstr> Proceso de Inspección – Periódica </vt:lpstr>
      <vt:lpstr>Proceso de Inspección – Rechazo </vt:lpstr>
      <vt:lpstr>Proceso de Inspección – Tanques de GLP </vt:lpstr>
      <vt:lpstr> Estándares en Europa – Tanques de GLP</vt:lpstr>
      <vt:lpstr>Estándares en Europa – Tanques de GLP Planos de Inspección</vt:lpstr>
      <vt:lpstr>Inspecciones de tanques en Europa Inspecciones Rutinarias</vt:lpstr>
      <vt:lpstr>Inspecciones de tanques en Europa Inspecciones Periódicas  Generalidades </vt:lpstr>
      <vt:lpstr>Inspecciones de tanques en Europa Inspecciones Periódicas  - Tanques Aéreos</vt:lpstr>
      <vt:lpstr>Inspecciones de tanques en Europa Inspecciones Periódicas  - Tanques Enterrados</vt:lpstr>
      <vt:lpstr>Inspecciones de tanques en Europa Estadística</vt:lpstr>
      <vt:lpstr>Pasos Siguientes en Inspecciones Estadística</vt:lpstr>
      <vt:lpstr>Substitución de queroseno por GLP – Indonesia    </vt:lpstr>
      <vt:lpstr>Programa Substitución de queroseno por GLP</vt:lpstr>
      <vt:lpstr>Como fue hecho?</vt:lpstr>
      <vt:lpstr>Barreras</vt:lpstr>
      <vt:lpstr>A la fin de 2010, el proyecto impactaba 18 provincias </vt:lpstr>
      <vt:lpstr>Programa de conversion beneficia a todo el pais</vt:lpstr>
      <vt:lpstr>Logros 2010</vt:lpstr>
      <vt:lpstr> Factores importantes/fundamentales para el éxito </vt:lpstr>
      <vt:lpstr>Consejos</vt:lpstr>
      <vt:lpstr>Lo que dicen los usuarios </vt:lpstr>
      <vt:lpstr>Current Status</vt:lpstr>
      <vt:lpstr>LP Gas – the Argument…</vt:lpstr>
      <vt:lpstr>A Solution – The Rasoi Ghar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Current Status</vt:lpstr>
      <vt:lpstr>Diapositiva 53</vt:lpstr>
      <vt:lpstr>Current Status</vt:lpstr>
      <vt:lpstr>Current Status</vt:lpstr>
      <vt:lpstr>Current Status</vt:lpstr>
      <vt:lpstr>Current Status</vt:lpstr>
      <vt:lpstr>Current Status</vt:lpstr>
      <vt:lpstr>Key Success Factors</vt:lpstr>
      <vt:lpstr>Key Benefits</vt:lpstr>
      <vt:lpstr>Current Status</vt:lpstr>
      <vt:lpstr>Current Status</vt:lpstr>
      <vt:lpstr>Current Status</vt:lpstr>
      <vt:lpstr>Diapositiva 64</vt:lpstr>
      <vt:lpstr>Current Status</vt:lpstr>
      <vt:lpstr>Current Status</vt:lpstr>
      <vt:lpstr>Current Status</vt:lpstr>
      <vt:lpstr>Current Status</vt:lpstr>
      <vt:lpstr>Current Status</vt:lpstr>
      <vt:lpstr>Diapositiva 70</vt:lpstr>
      <vt:lpstr>GLOTEC  - LAM</vt:lpstr>
      <vt:lpstr>GLOTEC  - LAM</vt:lpstr>
      <vt:lpstr>GLOTEC  - LAM</vt:lpstr>
      <vt:lpstr>Diapositiva 74</vt:lpstr>
    </vt:vector>
  </TitlesOfParts>
  <Company>MyAssOntheCommode+++++++++++++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JB</dc:creator>
  <cp:lastModifiedBy>STR</cp:lastModifiedBy>
  <cp:revision>487</cp:revision>
  <dcterms:created xsi:type="dcterms:W3CDTF">2005-08-02T14:32:38Z</dcterms:created>
  <dcterms:modified xsi:type="dcterms:W3CDTF">2011-04-06T18:09:08Z</dcterms:modified>
</cp:coreProperties>
</file>