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notesMasterIdLst>
    <p:notesMasterId r:id="rId17"/>
  </p:notesMasterIdLst>
  <p:handoutMasterIdLst>
    <p:handoutMasterId r:id="rId18"/>
  </p:handoutMasterIdLst>
  <p:sldIdLst>
    <p:sldId id="355" r:id="rId2"/>
    <p:sldId id="579" r:id="rId3"/>
    <p:sldId id="599" r:id="rId4"/>
    <p:sldId id="630" r:id="rId5"/>
    <p:sldId id="631" r:id="rId6"/>
    <p:sldId id="632" r:id="rId7"/>
    <p:sldId id="629" r:id="rId8"/>
    <p:sldId id="637" r:id="rId9"/>
    <p:sldId id="633" r:id="rId10"/>
    <p:sldId id="639" r:id="rId11"/>
    <p:sldId id="634" r:id="rId12"/>
    <p:sldId id="635" r:id="rId13"/>
    <p:sldId id="636" r:id="rId14"/>
    <p:sldId id="604" r:id="rId15"/>
    <p:sldId id="638" r:id="rId16"/>
  </p:sldIdLst>
  <p:sldSz cx="9144000" cy="6858000" type="screen4x3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u="sng" kern="1200">
        <a:solidFill>
          <a:srgbClr val="006A92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rgbClr val="006A92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rgbClr val="006A92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rgbClr val="006A92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rgbClr val="006A92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u="sng" kern="1200">
        <a:solidFill>
          <a:srgbClr val="006A92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u="sng" kern="1200">
        <a:solidFill>
          <a:srgbClr val="006A92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u="sng" kern="1200">
        <a:solidFill>
          <a:srgbClr val="006A92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u="sng" kern="1200">
        <a:solidFill>
          <a:srgbClr val="006A92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iel Braga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A92"/>
    <a:srgbClr val="B2B2B2"/>
    <a:srgbClr val="EAEAEA"/>
    <a:srgbClr val="5F5F5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387" autoAdjust="0"/>
    <p:restoredTop sz="96649" autoAdjust="0"/>
  </p:normalViewPr>
  <p:slideViewPr>
    <p:cSldViewPr snapToObjects="1">
      <p:cViewPr>
        <p:scale>
          <a:sx n="70" d="100"/>
          <a:sy n="70" d="100"/>
        </p:scale>
        <p:origin x="-131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egociufici\Desktop\GP%20Sindigas\INDICES\Evolucao%20Preco%20do%20P13%20X%20Salario%20Minim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egociufici\Desktop\GP%20Sindigas\INDICES\Evolucao%20Preco%20do%20P13%20X%20Salario%20Minim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egociufici\Desktop\GP%20Sindigas\INDICES\Evolucao%20Preco%20do%20P13%20X%20Salario%20Minimo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egociufici\Desktop\GP%20Sindigas\INDICES\Evolucao%20Preco%20do%20P13%20X%20Salario%20Minim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lang="pt-BR"/>
            </a:pPr>
            <a:r>
              <a:rPr lang="en-US" sz="1200" dirty="0" err="1"/>
              <a:t>Demanda</a:t>
            </a:r>
            <a:r>
              <a:rPr lang="en-US" sz="1200" dirty="0"/>
              <a:t> </a:t>
            </a:r>
            <a:r>
              <a:rPr lang="en-US" sz="1200" dirty="0" err="1" smtClean="0"/>
              <a:t>Brasileira</a:t>
            </a:r>
            <a:r>
              <a:rPr lang="en-US" sz="1200" dirty="0" smtClean="0"/>
              <a:t> </a:t>
            </a:r>
            <a:r>
              <a:rPr lang="en-US" sz="900" dirty="0" smtClean="0"/>
              <a:t>(</a:t>
            </a:r>
            <a:r>
              <a:rPr lang="en-US" sz="900" dirty="0" err="1" smtClean="0"/>
              <a:t>milhões</a:t>
            </a:r>
            <a:r>
              <a:rPr lang="en-US" sz="900" baseline="0" dirty="0" smtClean="0"/>
              <a:t> de </a:t>
            </a:r>
            <a:r>
              <a:rPr lang="en-US" sz="900" baseline="0" dirty="0" err="1" smtClean="0"/>
              <a:t>toneladas</a:t>
            </a:r>
            <a:r>
              <a:rPr lang="en-US" sz="900" baseline="0" dirty="0" smtClean="0"/>
              <a:t>)</a:t>
            </a:r>
            <a:endParaRPr lang="en-US" sz="1200" dirty="0"/>
          </a:p>
        </c:rich>
      </c:tx>
      <c:layout/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Plan1!$A$6</c:f>
              <c:strCache>
                <c:ptCount val="1"/>
                <c:pt idx="0">
                  <c:v>Envasado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lang="pt-BR" sz="700" b="1"/>
                </a:pPr>
                <a:endParaRPr lang="en-US"/>
              </a:p>
            </c:txPr>
            <c:showVal val="1"/>
          </c:dLbls>
          <c:cat>
            <c:numRef>
              <c:f>Plan1!$B$5:$S$5</c:f>
              <c:numCache>
                <c:formatCode>General</c:formatCode>
                <c:ptCount val="18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</c:numCache>
            </c:numRef>
          </c:cat>
          <c:val>
            <c:numRef>
              <c:f>Plan1!$B$6:$S$6</c:f>
              <c:numCache>
                <c:formatCode>General</c:formatCode>
                <c:ptCount val="18"/>
                <c:pt idx="0">
                  <c:v>4.8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4.9000000000000004</c:v>
                </c:pt>
                <c:pt idx="7">
                  <c:v>4.8</c:v>
                </c:pt>
                <c:pt idx="8">
                  <c:v>4.5999999999999996</c:v>
                </c:pt>
                <c:pt idx="9">
                  <c:v>4.8</c:v>
                </c:pt>
                <c:pt idx="10">
                  <c:v>4.8</c:v>
                </c:pt>
                <c:pt idx="11">
                  <c:v>4.9000000000000004</c:v>
                </c:pt>
                <c:pt idx="12">
                  <c:v>4.9000000000000004</c:v>
                </c:pt>
                <c:pt idx="13">
                  <c:v>4.9000000000000004</c:v>
                </c:pt>
                <c:pt idx="14">
                  <c:v>4.95</c:v>
                </c:pt>
                <c:pt idx="15">
                  <c:v>5</c:v>
                </c:pt>
                <c:pt idx="16">
                  <c:v>5.0999999999999996</c:v>
                </c:pt>
                <c:pt idx="17">
                  <c:v>5.1499999999999986</c:v>
                </c:pt>
              </c:numCache>
            </c:numRef>
          </c:val>
        </c:ser>
        <c:ser>
          <c:idx val="1"/>
          <c:order val="1"/>
          <c:tx>
            <c:strRef>
              <c:f>Plan1!$A$7</c:f>
              <c:strCache>
                <c:ptCount val="1"/>
                <c:pt idx="0">
                  <c:v>Granel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lang="pt-BR" sz="700" b="1"/>
                </a:pPr>
                <a:endParaRPr lang="en-US"/>
              </a:p>
            </c:txPr>
            <c:showVal val="1"/>
          </c:dLbls>
          <c:cat>
            <c:numRef>
              <c:f>Plan1!$B$5:$S$5</c:f>
              <c:numCache>
                <c:formatCode>General</c:formatCode>
                <c:ptCount val="18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</c:numCache>
            </c:numRef>
          </c:cat>
          <c:val>
            <c:numRef>
              <c:f>Plan1!$B$7:$S$7</c:f>
              <c:numCache>
                <c:formatCode>General</c:formatCode>
                <c:ptCount val="18"/>
                <c:pt idx="0">
                  <c:v>0.9</c:v>
                </c:pt>
                <c:pt idx="1">
                  <c:v>1.1000000000000001</c:v>
                </c:pt>
                <c:pt idx="2">
                  <c:v>1.3</c:v>
                </c:pt>
                <c:pt idx="3">
                  <c:v>1.6</c:v>
                </c:pt>
                <c:pt idx="4">
                  <c:v>1.8</c:v>
                </c:pt>
                <c:pt idx="5">
                  <c:v>2</c:v>
                </c:pt>
                <c:pt idx="6">
                  <c:v>2</c:v>
                </c:pt>
                <c:pt idx="7">
                  <c:v>1.9</c:v>
                </c:pt>
                <c:pt idx="8">
                  <c:v>1.6</c:v>
                </c:pt>
                <c:pt idx="9">
                  <c:v>1.700000000000002</c:v>
                </c:pt>
                <c:pt idx="10">
                  <c:v>1.6</c:v>
                </c:pt>
                <c:pt idx="11">
                  <c:v>1.6</c:v>
                </c:pt>
                <c:pt idx="12">
                  <c:v>1.700000000000002</c:v>
                </c:pt>
                <c:pt idx="13">
                  <c:v>1.8</c:v>
                </c:pt>
                <c:pt idx="14">
                  <c:v>1.7500000000000022</c:v>
                </c:pt>
                <c:pt idx="15">
                  <c:v>1.9</c:v>
                </c:pt>
                <c:pt idx="16">
                  <c:v>2</c:v>
                </c:pt>
                <c:pt idx="17">
                  <c:v>2</c:v>
                </c:pt>
              </c:numCache>
            </c:numRef>
          </c:val>
        </c:ser>
        <c:shape val="box"/>
        <c:axId val="52955392"/>
        <c:axId val="53436416"/>
        <c:axId val="0"/>
      </c:bar3DChart>
      <c:catAx>
        <c:axId val="529553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pt-BR" sz="900" b="1"/>
            </a:pPr>
            <a:endParaRPr lang="en-US"/>
          </a:p>
        </c:txPr>
        <c:crossAx val="53436416"/>
        <c:crosses val="autoZero"/>
        <c:auto val="1"/>
        <c:lblAlgn val="ctr"/>
        <c:lblOffset val="100"/>
      </c:catAx>
      <c:valAx>
        <c:axId val="53436416"/>
        <c:scaling>
          <c:orientation val="minMax"/>
          <c:max val="7.2"/>
          <c:min val="0"/>
        </c:scaling>
        <c:axPos val="l"/>
        <c:numFmt formatCode="General" sourceLinked="1"/>
        <c:tickLblPos val="nextTo"/>
        <c:txPr>
          <a:bodyPr/>
          <a:lstStyle/>
          <a:p>
            <a:pPr>
              <a:defRPr lang="pt-BR" sz="800" b="1"/>
            </a:pPr>
            <a:endParaRPr lang="en-US"/>
          </a:p>
        </c:txPr>
        <c:crossAx val="5295539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pt-BR"/>
          </a:pPr>
          <a:endParaRPr lang="en-US"/>
        </a:p>
      </c:txPr>
    </c:legend>
    <c:plotVisOnly val="1"/>
    <c:dispBlanksAs val="gap"/>
  </c:chart>
  <c:spPr>
    <a:solidFill>
      <a:schemeClr val="lt1"/>
    </a:solidFill>
    <a:ln w="25400" cap="flat" cmpd="sng" algn="ctr">
      <a:solidFill>
        <a:schemeClr val="accent6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lang="pt-BR" sz="1200">
                <a:latin typeface="+mj-lt"/>
              </a:defRPr>
            </a:pPr>
            <a:r>
              <a:rPr lang="en-US" sz="1200" dirty="0">
                <a:latin typeface="+mj-lt"/>
              </a:rPr>
              <a:t>% do </a:t>
            </a:r>
            <a:r>
              <a:rPr lang="en-US" sz="1200" dirty="0" err="1">
                <a:latin typeface="+mj-lt"/>
              </a:rPr>
              <a:t>preço</a:t>
            </a:r>
            <a:r>
              <a:rPr lang="en-US" sz="1200" dirty="0">
                <a:latin typeface="+mj-lt"/>
              </a:rPr>
              <a:t> do P13 </a:t>
            </a:r>
            <a:r>
              <a:rPr lang="en-US" sz="1200" dirty="0" err="1" smtClean="0">
                <a:latin typeface="+mj-lt"/>
              </a:rPr>
              <a:t>em</a:t>
            </a:r>
            <a:r>
              <a:rPr lang="en-US" sz="1200" dirty="0" smtClean="0">
                <a:latin typeface="+mj-lt"/>
              </a:rPr>
              <a:t> </a:t>
            </a:r>
            <a:r>
              <a:rPr lang="en-US" sz="1200" dirty="0" err="1" smtClean="0">
                <a:latin typeface="+mj-lt"/>
              </a:rPr>
              <a:t>rela</a:t>
            </a:r>
            <a:r>
              <a:rPr lang="pt-BR" sz="1200" dirty="0" err="1" smtClean="0">
                <a:latin typeface="+mj-lt"/>
              </a:rPr>
              <a:t>ção</a:t>
            </a:r>
            <a:r>
              <a:rPr lang="pt-BR" sz="1200" dirty="0" smtClean="0">
                <a:latin typeface="+mj-lt"/>
              </a:rPr>
              <a:t> ao</a:t>
            </a:r>
            <a:r>
              <a:rPr lang="en-US" sz="1200" dirty="0" smtClean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Salário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Mínimo</a:t>
            </a:r>
            <a:endParaRPr lang="en-US" sz="1200" dirty="0">
              <a:latin typeface="+mj-lt"/>
            </a:endParaRPr>
          </a:p>
        </c:rich>
      </c:tx>
      <c:layout/>
    </c:title>
    <c:plotArea>
      <c:layout/>
      <c:lineChart>
        <c:grouping val="standard"/>
        <c:ser>
          <c:idx val="1"/>
          <c:order val="0"/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diamond"/>
            <c:size val="5"/>
          </c:marker>
          <c:dLbls>
            <c:txPr>
              <a:bodyPr/>
              <a:lstStyle/>
              <a:p>
                <a:pPr>
                  <a:defRPr lang="pt-BR" sz="800" b="1"/>
                </a:pPr>
                <a:endParaRPr lang="en-US"/>
              </a:p>
            </c:txPr>
            <c:dLblPos val="t"/>
            <c:showVal val="1"/>
          </c:dLbls>
          <c:cat>
            <c:numRef>
              <c:f>Plan1!$D$32:$U$32</c:f>
              <c:numCache>
                <c:formatCode>General</c:formatCode>
                <c:ptCount val="18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</c:numCache>
            </c:numRef>
          </c:cat>
          <c:val>
            <c:numRef>
              <c:f>Plan1!$D$35:$U$35</c:f>
              <c:numCache>
                <c:formatCode>0%</c:formatCode>
                <c:ptCount val="18"/>
                <c:pt idx="0">
                  <c:v>6.3299999999999995E-2</c:v>
                </c:pt>
                <c:pt idx="1">
                  <c:v>4.8035714285714314E-2</c:v>
                </c:pt>
                <c:pt idx="2">
                  <c:v>5.2000000000000032E-2</c:v>
                </c:pt>
                <c:pt idx="3">
                  <c:v>6.0923076923076934E-2</c:v>
                </c:pt>
                <c:pt idx="4">
                  <c:v>9.3308823529411888E-2</c:v>
                </c:pt>
                <c:pt idx="5">
                  <c:v>0.10271523178808019</c:v>
                </c:pt>
                <c:pt idx="6">
                  <c:v>0.103833333333333</c:v>
                </c:pt>
                <c:pt idx="7">
                  <c:v>0.13170416666666701</c:v>
                </c:pt>
                <c:pt idx="8">
                  <c:v>0.12167361111111111</c:v>
                </c:pt>
                <c:pt idx="9">
                  <c:v>0.11530769230769193</c:v>
                </c:pt>
                <c:pt idx="10">
                  <c:v>9.9308333333333346E-2</c:v>
                </c:pt>
                <c:pt idx="11">
                  <c:v>9.1854761904761897E-2</c:v>
                </c:pt>
                <c:pt idx="12">
                  <c:v>8.6734649122807234E-2</c:v>
                </c:pt>
                <c:pt idx="13">
                  <c:v>7.9797188755020287E-2</c:v>
                </c:pt>
                <c:pt idx="14">
                  <c:v>7.7356630824372996E-2</c:v>
                </c:pt>
                <c:pt idx="15">
                  <c:v>7.5312091503268175E-2</c:v>
                </c:pt>
                <c:pt idx="16">
                  <c:v>7.0755351681957207E-2</c:v>
                </c:pt>
                <c:pt idx="17">
                  <c:v>6.2945337620578801E-2</c:v>
                </c:pt>
              </c:numCache>
            </c:numRef>
          </c:val>
        </c:ser>
        <c:marker val="1"/>
        <c:axId val="53794688"/>
        <c:axId val="53796224"/>
      </c:lineChart>
      <c:catAx>
        <c:axId val="537946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pt-BR" sz="900" b="1"/>
            </a:pPr>
            <a:endParaRPr lang="en-US"/>
          </a:p>
        </c:txPr>
        <c:crossAx val="53796224"/>
        <c:crosses val="autoZero"/>
        <c:auto val="1"/>
        <c:lblAlgn val="ctr"/>
        <c:lblOffset val="100"/>
      </c:catAx>
      <c:valAx>
        <c:axId val="53796224"/>
        <c:scaling>
          <c:orientation val="minMax"/>
        </c:scaling>
        <c:axPos val="l"/>
        <c:numFmt formatCode="0%" sourceLinked="1"/>
        <c:tickLblPos val="nextTo"/>
        <c:txPr>
          <a:bodyPr/>
          <a:lstStyle/>
          <a:p>
            <a:pPr>
              <a:defRPr lang="pt-BR" sz="800" b="1"/>
            </a:pPr>
            <a:endParaRPr lang="en-US"/>
          </a:p>
        </c:txPr>
        <c:crossAx val="53794688"/>
        <c:crosses val="autoZero"/>
        <c:crossBetween val="between"/>
      </c:valAx>
    </c:plotArea>
    <c:plotVisOnly val="1"/>
    <c:dispBlanksAs val="gap"/>
  </c:chart>
  <c:spPr>
    <a:solidFill>
      <a:schemeClr val="lt1"/>
    </a:solidFill>
    <a:ln w="25400" cap="flat" cmpd="sng" algn="ctr">
      <a:solidFill>
        <a:schemeClr val="accent3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lang="pt-BR" sz="1600"/>
            </a:pPr>
            <a:r>
              <a:rPr lang="en-US" sz="1600" dirty="0" err="1"/>
              <a:t>Salário</a:t>
            </a:r>
            <a:r>
              <a:rPr lang="en-US" sz="1600" dirty="0"/>
              <a:t> </a:t>
            </a:r>
            <a:r>
              <a:rPr lang="en-US" sz="1600" dirty="0" err="1"/>
              <a:t>Mínimo</a:t>
            </a:r>
            <a:r>
              <a:rPr lang="en-US" sz="1600" dirty="0"/>
              <a:t> - R</a:t>
            </a:r>
            <a:r>
              <a:rPr lang="en-US" sz="1600" dirty="0" smtClean="0"/>
              <a:t>$ / US$</a:t>
            </a:r>
            <a:endParaRPr lang="en-US" sz="1600" dirty="0"/>
          </a:p>
        </c:rich>
      </c:tx>
      <c:layout/>
    </c:title>
    <c:plotArea>
      <c:layout/>
      <c:barChart>
        <c:barDir val="col"/>
        <c:grouping val="clustered"/>
        <c:ser>
          <c:idx val="1"/>
          <c:order val="0"/>
          <c:tx>
            <c:v>Salário Mínimo</c:v>
          </c:tx>
          <c:spPr>
            <a:solidFill>
              <a:schemeClr val="accent3">
                <a:lumMod val="60000"/>
                <a:lumOff val="40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900" b="1" dirty="0" smtClean="0"/>
                      <a:t>R</a:t>
                    </a:r>
                    <a:r>
                      <a:rPr lang="en-US" sz="900" dirty="0" smtClean="0"/>
                      <a:t>$100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900" b="1" smtClean="0"/>
                      <a:t>R</a:t>
                    </a:r>
                    <a:r>
                      <a:rPr lang="en-US" sz="900" smtClean="0"/>
                      <a:t>$112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900" b="1" smtClean="0"/>
                      <a:t>R</a:t>
                    </a:r>
                    <a:r>
                      <a:rPr lang="en-US" sz="900" smtClean="0"/>
                      <a:t>$120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900" b="1" smtClean="0"/>
                      <a:t>R</a:t>
                    </a:r>
                    <a:r>
                      <a:rPr lang="en-US" sz="900" smtClean="0"/>
                      <a:t>$130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900" b="1" smtClean="0"/>
                      <a:t>R</a:t>
                    </a:r>
                    <a:r>
                      <a:rPr lang="en-US" sz="900" smtClean="0"/>
                      <a:t>$136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900" b="1" smtClean="0"/>
                      <a:t>R</a:t>
                    </a:r>
                    <a:r>
                      <a:rPr lang="en-US" sz="900" smtClean="0"/>
                      <a:t>$151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900" b="1" smtClean="0"/>
                      <a:t>R</a:t>
                    </a:r>
                    <a:r>
                      <a:rPr lang="en-US" sz="900" smtClean="0"/>
                      <a:t>$180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900" b="1" smtClean="0"/>
                      <a:t>R</a:t>
                    </a:r>
                    <a:r>
                      <a:rPr lang="en-US" sz="900" smtClean="0"/>
                      <a:t>$200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z="900" b="1" smtClean="0"/>
                      <a:t>R</a:t>
                    </a:r>
                    <a:r>
                      <a:rPr lang="en-US" sz="900" smtClean="0"/>
                      <a:t>$240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z="900" b="1" smtClean="0"/>
                      <a:t>R</a:t>
                    </a:r>
                    <a:r>
                      <a:rPr lang="en-US" sz="900" smtClean="0"/>
                      <a:t>$260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z="900" b="1" smtClean="0"/>
                      <a:t>R</a:t>
                    </a:r>
                    <a:r>
                      <a:rPr lang="en-US" sz="900" smtClean="0"/>
                      <a:t>$300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z="900" b="1" smtClean="0"/>
                      <a:t>R</a:t>
                    </a:r>
                    <a:r>
                      <a:rPr lang="en-US" sz="900" smtClean="0"/>
                      <a:t>$350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sz="900" b="1" smtClean="0"/>
                      <a:t>R</a:t>
                    </a:r>
                    <a:r>
                      <a:rPr lang="en-US" sz="900" smtClean="0"/>
                      <a:t>$380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sz="900" b="1" smtClean="0"/>
                      <a:t>R</a:t>
                    </a:r>
                    <a:r>
                      <a:rPr lang="en-US" sz="900" smtClean="0"/>
                      <a:t>$415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sz="900" b="1" smtClean="0"/>
                      <a:t>R</a:t>
                    </a:r>
                    <a:r>
                      <a:rPr lang="en-US" sz="900" smtClean="0"/>
                      <a:t>$465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en-US" sz="900" b="1" smtClean="0"/>
                      <a:t>R</a:t>
                    </a:r>
                    <a:r>
                      <a:rPr lang="en-US" sz="900" smtClean="0"/>
                      <a:t>$510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16"/>
              <c:layout/>
              <c:tx>
                <c:rich>
                  <a:bodyPr/>
                  <a:lstStyle/>
                  <a:p>
                    <a:r>
                      <a:rPr lang="en-US" sz="900" b="1" smtClean="0"/>
                      <a:t>R</a:t>
                    </a:r>
                    <a:r>
                      <a:rPr lang="en-US" sz="900" smtClean="0"/>
                      <a:t>$545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17"/>
              <c:layout/>
              <c:tx>
                <c:rich>
                  <a:bodyPr/>
                  <a:lstStyle/>
                  <a:p>
                    <a:r>
                      <a:rPr lang="en-US" sz="900" b="1" smtClean="0"/>
                      <a:t>R</a:t>
                    </a:r>
                    <a:r>
                      <a:rPr lang="en-US" sz="900" smtClean="0"/>
                      <a:t>$622</a:t>
                    </a:r>
                    <a:endParaRPr lang="en-US"/>
                  </a:p>
                </c:rich>
              </c:tx>
              <c:dLblPos val="ctr"/>
              <c:showVal val="1"/>
            </c:dLbl>
            <c:txPr>
              <a:bodyPr/>
              <a:lstStyle/>
              <a:p>
                <a:pPr>
                  <a:defRPr lang="pt-BR" sz="900" b="1"/>
                </a:pPr>
                <a:endParaRPr lang="en-US"/>
              </a:p>
            </c:txPr>
            <c:dLblPos val="ctr"/>
            <c:showVal val="1"/>
          </c:dLbls>
          <c:cat>
            <c:numRef>
              <c:f>Plan1!$D$32:$U$32</c:f>
              <c:numCache>
                <c:formatCode>General</c:formatCode>
                <c:ptCount val="18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</c:numCache>
            </c:numRef>
          </c:cat>
          <c:val>
            <c:numRef>
              <c:f>Plan1!$D$34:$U$34</c:f>
              <c:numCache>
                <c:formatCode>General</c:formatCode>
                <c:ptCount val="18"/>
                <c:pt idx="0">
                  <c:v>100</c:v>
                </c:pt>
                <c:pt idx="1">
                  <c:v>112</c:v>
                </c:pt>
                <c:pt idx="2">
                  <c:v>120</c:v>
                </c:pt>
                <c:pt idx="3">
                  <c:v>130</c:v>
                </c:pt>
                <c:pt idx="4">
                  <c:v>136</c:v>
                </c:pt>
                <c:pt idx="5">
                  <c:v>151</c:v>
                </c:pt>
                <c:pt idx="6">
                  <c:v>180</c:v>
                </c:pt>
                <c:pt idx="7">
                  <c:v>200</c:v>
                </c:pt>
                <c:pt idx="8">
                  <c:v>240</c:v>
                </c:pt>
                <c:pt idx="9">
                  <c:v>260</c:v>
                </c:pt>
                <c:pt idx="10">
                  <c:v>300</c:v>
                </c:pt>
                <c:pt idx="11">
                  <c:v>350</c:v>
                </c:pt>
                <c:pt idx="12">
                  <c:v>380</c:v>
                </c:pt>
                <c:pt idx="13">
                  <c:v>415</c:v>
                </c:pt>
                <c:pt idx="14">
                  <c:v>465</c:v>
                </c:pt>
                <c:pt idx="15">
                  <c:v>510</c:v>
                </c:pt>
                <c:pt idx="16">
                  <c:v>545</c:v>
                </c:pt>
                <c:pt idx="17">
                  <c:v>622</c:v>
                </c:pt>
              </c:numCache>
            </c:numRef>
          </c:val>
        </c:ser>
        <c:axId val="53970816"/>
        <c:axId val="53972352"/>
      </c:barChart>
      <c:catAx>
        <c:axId val="539708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pt-BR" sz="900" b="1"/>
            </a:pPr>
            <a:endParaRPr lang="en-US"/>
          </a:p>
        </c:txPr>
        <c:crossAx val="53972352"/>
        <c:crosses val="autoZero"/>
        <c:auto val="1"/>
        <c:lblAlgn val="ctr"/>
        <c:lblOffset val="100"/>
      </c:catAx>
      <c:valAx>
        <c:axId val="5397235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lang="pt-BR" sz="900" b="1"/>
            </a:pPr>
            <a:endParaRPr lang="en-US"/>
          </a:p>
        </c:txPr>
        <c:crossAx val="5397081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pt-BR" sz="900" b="1"/>
          </a:pPr>
          <a:endParaRPr lang="en-US"/>
        </a:p>
      </c:txPr>
    </c:legend>
    <c:plotVisOnly val="1"/>
    <c:dispBlanksAs val="gap"/>
  </c:chart>
  <c:spPr>
    <a:solidFill>
      <a:schemeClr val="lt1"/>
    </a:solidFill>
    <a:ln w="25400" cap="flat" cmpd="sng" algn="ctr">
      <a:solidFill>
        <a:schemeClr val="accent3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lang="pt-BR" sz="1600"/>
            </a:pPr>
            <a:r>
              <a:rPr lang="en-US" sz="1600" dirty="0" err="1"/>
              <a:t>Salário</a:t>
            </a:r>
            <a:r>
              <a:rPr lang="en-US" sz="1600" dirty="0"/>
              <a:t> </a:t>
            </a:r>
            <a:r>
              <a:rPr lang="en-US" sz="1600" dirty="0" err="1"/>
              <a:t>Mínimo</a:t>
            </a:r>
            <a:r>
              <a:rPr lang="en-US" sz="1600" dirty="0"/>
              <a:t> - R</a:t>
            </a:r>
            <a:r>
              <a:rPr lang="en-US" sz="1600" dirty="0" smtClean="0"/>
              <a:t>$ / US$</a:t>
            </a:r>
            <a:endParaRPr lang="en-US" sz="1600" dirty="0"/>
          </a:p>
        </c:rich>
      </c:tx>
    </c:title>
    <c:plotArea>
      <c:layout/>
      <c:barChart>
        <c:barDir val="col"/>
        <c:grouping val="clustered"/>
        <c:ser>
          <c:idx val="1"/>
          <c:order val="0"/>
          <c:tx>
            <c:v>Salário Mínimo</c:v>
          </c:tx>
          <c:spPr>
            <a:solidFill>
              <a:schemeClr val="accent3">
                <a:lumMod val="60000"/>
                <a:lumOff val="40000"/>
              </a:schemeClr>
            </a:solidFill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en-US" sz="800" b="1" dirty="0" smtClean="0"/>
                      <a:t>R</a:t>
                    </a:r>
                    <a:r>
                      <a:rPr lang="en-US" dirty="0" smtClean="0"/>
                      <a:t>$100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800" b="1" smtClean="0"/>
                      <a:t>R</a:t>
                    </a:r>
                    <a:r>
                      <a:rPr lang="en-US" smtClean="0"/>
                      <a:t>$112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800" b="1" smtClean="0"/>
                      <a:t>R</a:t>
                    </a:r>
                    <a:r>
                      <a:rPr lang="en-US" smtClean="0"/>
                      <a:t>$120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800" b="1" smtClean="0"/>
                      <a:t>R</a:t>
                    </a:r>
                    <a:r>
                      <a:rPr lang="en-US" smtClean="0"/>
                      <a:t>$130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800" b="1" smtClean="0"/>
                      <a:t>R</a:t>
                    </a:r>
                    <a:r>
                      <a:rPr lang="en-US" smtClean="0"/>
                      <a:t>$136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800" b="1" smtClean="0"/>
                      <a:t>R</a:t>
                    </a:r>
                    <a:r>
                      <a:rPr lang="en-US" smtClean="0"/>
                      <a:t>$151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800" b="1" smtClean="0"/>
                      <a:t>R</a:t>
                    </a:r>
                    <a:r>
                      <a:rPr lang="en-US" smtClean="0"/>
                      <a:t>$180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7"/>
              <c:tx>
                <c:rich>
                  <a:bodyPr/>
                  <a:lstStyle/>
                  <a:p>
                    <a:r>
                      <a:rPr lang="en-US" sz="800" b="1" smtClean="0"/>
                      <a:t>R</a:t>
                    </a:r>
                    <a:r>
                      <a:rPr lang="en-US" smtClean="0"/>
                      <a:t>$200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8"/>
              <c:tx>
                <c:rich>
                  <a:bodyPr/>
                  <a:lstStyle/>
                  <a:p>
                    <a:r>
                      <a:rPr lang="en-US" sz="800" b="1" smtClean="0"/>
                      <a:t>R</a:t>
                    </a:r>
                    <a:r>
                      <a:rPr lang="en-US" smtClean="0"/>
                      <a:t>$240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9"/>
              <c:tx>
                <c:rich>
                  <a:bodyPr/>
                  <a:lstStyle/>
                  <a:p>
                    <a:r>
                      <a:rPr lang="en-US" sz="800" b="1" smtClean="0"/>
                      <a:t>R</a:t>
                    </a:r>
                    <a:r>
                      <a:rPr lang="en-US" smtClean="0"/>
                      <a:t>$260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10"/>
              <c:tx>
                <c:rich>
                  <a:bodyPr/>
                  <a:lstStyle/>
                  <a:p>
                    <a:r>
                      <a:rPr lang="en-US" sz="800" b="1" smtClean="0"/>
                      <a:t>R</a:t>
                    </a:r>
                    <a:r>
                      <a:rPr lang="en-US" smtClean="0"/>
                      <a:t>$300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11"/>
              <c:tx>
                <c:rich>
                  <a:bodyPr/>
                  <a:lstStyle/>
                  <a:p>
                    <a:r>
                      <a:rPr lang="en-US" sz="800" b="1" smtClean="0"/>
                      <a:t>R</a:t>
                    </a:r>
                    <a:r>
                      <a:rPr lang="en-US" smtClean="0"/>
                      <a:t>$350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12"/>
              <c:tx>
                <c:rich>
                  <a:bodyPr/>
                  <a:lstStyle/>
                  <a:p>
                    <a:r>
                      <a:rPr lang="en-US" sz="800" b="1" smtClean="0"/>
                      <a:t>R</a:t>
                    </a:r>
                    <a:r>
                      <a:rPr lang="en-US" smtClean="0"/>
                      <a:t>$380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13"/>
              <c:tx>
                <c:rich>
                  <a:bodyPr/>
                  <a:lstStyle/>
                  <a:p>
                    <a:r>
                      <a:rPr lang="en-US" sz="800" b="1" smtClean="0"/>
                      <a:t>R</a:t>
                    </a:r>
                    <a:r>
                      <a:rPr lang="en-US" smtClean="0"/>
                      <a:t>$415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14"/>
              <c:tx>
                <c:rich>
                  <a:bodyPr/>
                  <a:lstStyle/>
                  <a:p>
                    <a:r>
                      <a:rPr lang="en-US" sz="800" b="1" smtClean="0"/>
                      <a:t>R</a:t>
                    </a:r>
                    <a:r>
                      <a:rPr lang="en-US" smtClean="0"/>
                      <a:t>$465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15"/>
              <c:tx>
                <c:rich>
                  <a:bodyPr/>
                  <a:lstStyle/>
                  <a:p>
                    <a:r>
                      <a:rPr lang="en-US" sz="800" b="1" smtClean="0"/>
                      <a:t>R</a:t>
                    </a:r>
                    <a:r>
                      <a:rPr lang="en-US" smtClean="0"/>
                      <a:t>$510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16"/>
              <c:tx>
                <c:rich>
                  <a:bodyPr/>
                  <a:lstStyle/>
                  <a:p>
                    <a:r>
                      <a:rPr lang="en-US" sz="800" b="1" smtClean="0"/>
                      <a:t>R</a:t>
                    </a:r>
                    <a:r>
                      <a:rPr lang="en-US" smtClean="0"/>
                      <a:t>$545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17"/>
              <c:tx>
                <c:rich>
                  <a:bodyPr/>
                  <a:lstStyle/>
                  <a:p>
                    <a:r>
                      <a:rPr lang="en-US" sz="800" b="1" smtClean="0"/>
                      <a:t>R</a:t>
                    </a:r>
                    <a:r>
                      <a:rPr lang="en-US" smtClean="0"/>
                      <a:t>$622</a:t>
                    </a:r>
                    <a:endParaRPr lang="en-US"/>
                  </a:p>
                </c:rich>
              </c:tx>
              <c:dLblPos val="ctr"/>
              <c:showVal val="1"/>
            </c:dLbl>
            <c:txPr>
              <a:bodyPr/>
              <a:lstStyle/>
              <a:p>
                <a:pPr>
                  <a:defRPr lang="pt-BR" sz="800" b="1"/>
                </a:pPr>
                <a:endParaRPr lang="en-US"/>
              </a:p>
            </c:txPr>
            <c:dLblPos val="ctr"/>
            <c:showVal val="1"/>
          </c:dLbls>
          <c:cat>
            <c:numRef>
              <c:f>Plan1!$D$32:$U$32</c:f>
              <c:numCache>
                <c:formatCode>General</c:formatCode>
                <c:ptCount val="18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</c:numCache>
            </c:numRef>
          </c:cat>
          <c:val>
            <c:numRef>
              <c:f>Plan1!$D$34:$U$34</c:f>
              <c:numCache>
                <c:formatCode>General</c:formatCode>
                <c:ptCount val="18"/>
                <c:pt idx="0">
                  <c:v>100</c:v>
                </c:pt>
                <c:pt idx="1">
                  <c:v>112</c:v>
                </c:pt>
                <c:pt idx="2">
                  <c:v>120</c:v>
                </c:pt>
                <c:pt idx="3">
                  <c:v>130</c:v>
                </c:pt>
                <c:pt idx="4">
                  <c:v>136</c:v>
                </c:pt>
                <c:pt idx="5">
                  <c:v>151</c:v>
                </c:pt>
                <c:pt idx="6">
                  <c:v>180</c:v>
                </c:pt>
                <c:pt idx="7">
                  <c:v>200</c:v>
                </c:pt>
                <c:pt idx="8">
                  <c:v>240</c:v>
                </c:pt>
                <c:pt idx="9">
                  <c:v>260</c:v>
                </c:pt>
                <c:pt idx="10">
                  <c:v>300</c:v>
                </c:pt>
                <c:pt idx="11">
                  <c:v>350</c:v>
                </c:pt>
                <c:pt idx="12">
                  <c:v>380</c:v>
                </c:pt>
                <c:pt idx="13">
                  <c:v>415</c:v>
                </c:pt>
                <c:pt idx="14">
                  <c:v>465</c:v>
                </c:pt>
                <c:pt idx="15">
                  <c:v>510</c:v>
                </c:pt>
                <c:pt idx="16">
                  <c:v>545</c:v>
                </c:pt>
                <c:pt idx="17">
                  <c:v>622</c:v>
                </c:pt>
              </c:numCache>
            </c:numRef>
          </c:val>
        </c:ser>
        <c:axId val="53897856"/>
        <c:axId val="54329344"/>
      </c:barChart>
      <c:catAx>
        <c:axId val="538978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pt-BR" sz="900" b="1"/>
            </a:pPr>
            <a:endParaRPr lang="en-US"/>
          </a:p>
        </c:txPr>
        <c:crossAx val="54329344"/>
        <c:crosses val="autoZero"/>
        <c:auto val="1"/>
        <c:lblAlgn val="ctr"/>
        <c:lblOffset val="100"/>
      </c:catAx>
      <c:valAx>
        <c:axId val="5432934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lang="pt-BR" sz="900" b="1"/>
            </a:pPr>
            <a:endParaRPr lang="en-US"/>
          </a:p>
        </c:txPr>
        <c:crossAx val="53897856"/>
        <c:crosses val="autoZero"/>
        <c:crossBetween val="between"/>
      </c:valAx>
    </c:plotArea>
    <c:legend>
      <c:legendPos val="r"/>
      <c:txPr>
        <a:bodyPr/>
        <a:lstStyle/>
        <a:p>
          <a:pPr>
            <a:defRPr lang="pt-BR" sz="900" b="1"/>
          </a:pPr>
          <a:endParaRPr lang="en-US"/>
        </a:p>
      </c:txPr>
    </c:legend>
    <c:plotVisOnly val="1"/>
    <c:dispBlanksAs val="gap"/>
  </c:chart>
  <c:spPr>
    <a:solidFill>
      <a:schemeClr val="lt1"/>
    </a:solidFill>
    <a:ln w="25400" cap="flat" cmpd="sng" algn="ctr">
      <a:solidFill>
        <a:schemeClr val="accent3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lang="pt-BR" sz="1600"/>
            </a:pPr>
            <a:r>
              <a:rPr lang="en-US" sz="1600" dirty="0" err="1"/>
              <a:t>Preço</a:t>
            </a:r>
            <a:r>
              <a:rPr lang="en-US" sz="1600" dirty="0"/>
              <a:t> P13 - R</a:t>
            </a:r>
            <a:r>
              <a:rPr lang="en-US" sz="1600" dirty="0" smtClean="0"/>
              <a:t>$ /</a:t>
            </a:r>
            <a:r>
              <a:rPr lang="en-US" sz="1600" baseline="0" dirty="0" smtClean="0"/>
              <a:t> US$</a:t>
            </a:r>
            <a:endParaRPr lang="en-US" sz="1600" dirty="0"/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Plan1!$C$33</c:f>
              <c:strCache>
                <c:ptCount val="1"/>
                <c:pt idx="0">
                  <c:v>P13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R$6.33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R$5.38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R$6.24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R$7.92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4"/>
              <c:layout>
                <c:manualLayout>
                  <c:x val="-1.4456499368922615E-3"/>
                  <c:y val="0.1537884679480061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R$12.69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5"/>
              <c:layout>
                <c:manualLayout>
                  <c:x val="-1.4456499368922615E-3"/>
                  <c:y val="0.18025655879505501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R$15.51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6"/>
              <c:layout>
                <c:manualLayout>
                  <c:x val="-1.4456499368922615E-3"/>
                  <c:y val="0.22961655054200314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R$18.69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7"/>
              <c:layout>
                <c:manualLayout>
                  <c:x val="-1.4456499368922615E-3"/>
                  <c:y val="0.30791142254035325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R$26.34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8"/>
              <c:layout>
                <c:manualLayout>
                  <c:x val="0"/>
                  <c:y val="0.3195724284603300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R$29.20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9"/>
              <c:tx>
                <c:rich>
                  <a:bodyPr/>
                  <a:lstStyle/>
                  <a:p>
                    <a:r>
                      <a:rPr lang="en-US" smtClean="0"/>
                      <a:t>R$29.98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10"/>
              <c:layout>
                <c:manualLayout>
                  <c:x val="-1.4456499368922615E-3"/>
                  <c:y val="0.31902288634596276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R$29.79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11"/>
              <c:layout>
                <c:manualLayout>
                  <c:x val="0"/>
                  <c:y val="0.3318920913549297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R$32.15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12"/>
              <c:layout>
                <c:manualLayout>
                  <c:x val="1.4456499368922615E-3"/>
                  <c:y val="0.31285174663132675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R$32.96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13"/>
              <c:layout>
                <c:manualLayout>
                  <c:x val="4.3369498106767745E-3"/>
                  <c:y val="0.28380735473836199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R$33.12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14"/>
              <c:layout>
                <c:manualLayout>
                  <c:x val="0"/>
                  <c:y val="0.2954243179329286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R$35.97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15"/>
              <c:layout>
                <c:manualLayout>
                  <c:x val="-7.2282496844613001E-3"/>
                  <c:y val="0.28371807894360934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R$38.41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16"/>
              <c:layout>
                <c:manualLayout>
                  <c:x val="0"/>
                  <c:y val="0.23952497341565188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R$38.56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17"/>
              <c:layout>
                <c:manualLayout>
                  <c:x val="-4.3369498106767745E-3"/>
                  <c:y val="0.21881536972082524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R$39.15</a:t>
                    </a:r>
                    <a:endParaRPr lang="en-US"/>
                  </a:p>
                </c:rich>
              </c:tx>
              <c:dLblPos val="outEnd"/>
              <c:showVal val="1"/>
            </c:dLbl>
            <c:txPr>
              <a:bodyPr/>
              <a:lstStyle/>
              <a:p>
                <a:pPr>
                  <a:defRPr lang="pt-BR" sz="800" b="1"/>
                </a:pPr>
                <a:endParaRPr lang="en-US"/>
              </a:p>
            </c:txPr>
            <c:dLblPos val="ctr"/>
            <c:showVal val="1"/>
          </c:dLbls>
          <c:cat>
            <c:numRef>
              <c:f>Plan1!$D$32:$U$32</c:f>
              <c:numCache>
                <c:formatCode>General</c:formatCode>
                <c:ptCount val="18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</c:numCache>
            </c:numRef>
          </c:cat>
          <c:val>
            <c:numRef>
              <c:f>Plan1!$D$33:$U$33</c:f>
              <c:numCache>
                <c:formatCode>General</c:formatCode>
                <c:ptCount val="18"/>
                <c:pt idx="0">
                  <c:v>6.33</c:v>
                </c:pt>
                <c:pt idx="1">
                  <c:v>5.38</c:v>
                </c:pt>
                <c:pt idx="2">
                  <c:v>6.24</c:v>
                </c:pt>
                <c:pt idx="3">
                  <c:v>7.92</c:v>
                </c:pt>
                <c:pt idx="4">
                  <c:v>12.69</c:v>
                </c:pt>
                <c:pt idx="5">
                  <c:v>15.51</c:v>
                </c:pt>
                <c:pt idx="6">
                  <c:v>18.690000000000001</c:v>
                </c:pt>
                <c:pt idx="7" formatCode="0.00">
                  <c:v>26.340833333333297</c:v>
                </c:pt>
                <c:pt idx="8" formatCode="0.00">
                  <c:v>29.201666666666693</c:v>
                </c:pt>
                <c:pt idx="9">
                  <c:v>29.979999999999986</c:v>
                </c:pt>
                <c:pt idx="10" formatCode="0.00">
                  <c:v>29.792499999999976</c:v>
                </c:pt>
                <c:pt idx="11" formatCode="0.00">
                  <c:v>32.149166666666588</c:v>
                </c:pt>
                <c:pt idx="12" formatCode="0.00">
                  <c:v>32.959166666666562</c:v>
                </c:pt>
                <c:pt idx="13" formatCode="0.00">
                  <c:v>33.115833333333342</c:v>
                </c:pt>
                <c:pt idx="14" formatCode="0.00">
                  <c:v>35.970833333333296</c:v>
                </c:pt>
                <c:pt idx="15" formatCode="0.00">
                  <c:v>38.409166666666586</c:v>
                </c:pt>
                <c:pt idx="16" formatCode="0.00">
                  <c:v>38.561666666666547</c:v>
                </c:pt>
                <c:pt idx="17" formatCode="0.00">
                  <c:v>39.152000000000001</c:v>
                </c:pt>
              </c:numCache>
            </c:numRef>
          </c:val>
        </c:ser>
        <c:axId val="54379648"/>
        <c:axId val="54381184"/>
      </c:barChart>
      <c:catAx>
        <c:axId val="543796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pt-BR" sz="900" b="1"/>
            </a:pPr>
            <a:endParaRPr lang="en-US"/>
          </a:p>
        </c:txPr>
        <c:crossAx val="54381184"/>
        <c:crosses val="autoZero"/>
        <c:auto val="1"/>
        <c:lblAlgn val="ctr"/>
        <c:lblOffset val="100"/>
      </c:catAx>
      <c:valAx>
        <c:axId val="5438118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lang="pt-BR" sz="900" b="1"/>
            </a:pPr>
            <a:endParaRPr lang="en-US"/>
          </a:p>
        </c:txPr>
        <c:crossAx val="54379648"/>
        <c:crosses val="autoZero"/>
        <c:crossBetween val="between"/>
      </c:valAx>
    </c:plotArea>
    <c:legend>
      <c:legendPos val="r"/>
      <c:txPr>
        <a:bodyPr/>
        <a:lstStyle/>
        <a:p>
          <a:pPr>
            <a:defRPr lang="pt-BR" sz="1000" b="1"/>
          </a:pPr>
          <a:endParaRPr lang="en-US"/>
        </a:p>
      </c:txPr>
    </c:legend>
    <c:plotVisOnly val="1"/>
    <c:dispBlanksAs val="gap"/>
  </c:chart>
  <c:spPr>
    <a:solidFill>
      <a:schemeClr val="lt1"/>
    </a:solidFill>
    <a:ln w="25400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32302E6-DC3E-4304-9DE7-B0504C4AD597}" type="datetimeFigureOut">
              <a:rPr lang="pt-BR"/>
              <a:pPr>
                <a:defRPr/>
              </a:pPr>
              <a:t>6/3/2013</a:t>
            </a:fld>
            <a:endParaRPr lang="pt-BR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1FDE9AF-0812-439A-B12A-B2DA363DA11E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99939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C8CDBCC-2504-4F96-8469-70619598FD6E}" type="datetimeFigureOut">
              <a:rPr lang="pt-BR"/>
              <a:pPr>
                <a:defRPr/>
              </a:pPr>
              <a:t>6/3/2013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0038D2A-92BC-4FEE-BAAD-A7934D5FC670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067231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327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2BB081D-89C0-4D42-A464-54FBAAD3AC6B}" type="slidenum">
              <a:rPr lang="pt-BR" smtClean="0">
                <a:latin typeface="Arial" pitchFamily="34" charset="0"/>
              </a:rPr>
              <a:pPr>
                <a:defRPr/>
              </a:pPr>
              <a:t>1</a:t>
            </a:fld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4538"/>
            <a:ext cx="4960937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 bwMode="auto">
          <a:xfrm>
            <a:off x="679450" y="4716463"/>
            <a:ext cx="5438775" cy="4465637"/>
          </a:xfrm>
          <a:noFill/>
        </p:spPr>
        <p:txBody>
          <a:bodyPr wrap="square" lIns="90801" tIns="45401" rIns="90801" bIns="45401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5364" name="Espaço Reservado para Número de Slide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01" tIns="45401" rIns="90801" bIns="45401" anchor="b"/>
          <a:lstStyle/>
          <a:p>
            <a:pPr algn="r" defTabSz="908050"/>
            <a:fld id="{E91E3A1C-F67C-4E77-90C9-F2DCA5A9BDCB}" type="slidenum">
              <a:rPr lang="pt-BR" sz="1200" u="none">
                <a:solidFill>
                  <a:schemeClr val="tx1"/>
                </a:solidFill>
              </a:rPr>
              <a:pPr algn="r" defTabSz="908050"/>
              <a:t>3</a:t>
            </a:fld>
            <a:endParaRPr lang="pt-BR" sz="1200" u="none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5865E-4110-40D0-8582-EF96B1FEF82E}" type="datetimeFigureOut">
              <a:rPr lang="pt-BR"/>
              <a:pPr>
                <a:defRPr/>
              </a:pPr>
              <a:t>6/3/2013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C2BEC-B338-40E2-AE9A-81CF1F813A48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B9BE8-AC27-440A-B34C-6270271FBA6F}" type="datetimeFigureOut">
              <a:rPr lang="pt-BR"/>
              <a:pPr>
                <a:defRPr/>
              </a:pPr>
              <a:t>6/3/2013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182DE-9BF0-4A9A-B8BC-38C6A72783A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385F9-F701-4EDB-9CFF-22D72BA9FB34}" type="datetimeFigureOut">
              <a:rPr lang="pt-BR"/>
              <a:pPr>
                <a:defRPr/>
              </a:pPr>
              <a:t>6/3/2013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7646E-459B-4F69-B3DB-21C5826D846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BBB6E-459E-4A56-8652-B888BDD6F1E7}" type="datetimeFigureOut">
              <a:rPr lang="pt-BR"/>
              <a:pPr>
                <a:defRPr/>
              </a:pPr>
              <a:t>6/3/2013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CA744-B1F8-47FD-9AE0-00B8E82866E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3EF6-3610-4825-81BE-26949665FB6D}" type="datetimeFigureOut">
              <a:rPr lang="pt-BR"/>
              <a:pPr>
                <a:defRPr/>
              </a:pPr>
              <a:t>6/3/2013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A30EC-F3F4-4892-8CB1-FFE09C712681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0CF11-A56D-4F0D-B2BB-2A966F6AC845}" type="datetimeFigureOut">
              <a:rPr lang="pt-BR"/>
              <a:pPr>
                <a:defRPr/>
              </a:pPr>
              <a:t>6/3/2013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5B348-F912-435E-8C74-403FDFEDF4D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AAE44-286B-4E9D-8E84-2E1E5FFFA4B0}" type="datetimeFigureOut">
              <a:rPr lang="pt-BR"/>
              <a:pPr>
                <a:defRPr/>
              </a:pPr>
              <a:t>6/3/2013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FBF9F-318F-4121-8E85-65F30F662BB8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B6961-CD80-4635-B814-66C62D4BFE58}" type="datetimeFigureOut">
              <a:rPr lang="pt-BR"/>
              <a:pPr>
                <a:defRPr/>
              </a:pPr>
              <a:t>6/3/2013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4E0D9-954C-4345-AEAA-7CD5208E756E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583C3-531F-41DB-8AE1-31181C0A6E8E}" type="datetimeFigureOut">
              <a:rPr lang="pt-BR"/>
              <a:pPr>
                <a:defRPr/>
              </a:pPr>
              <a:t>6/3/2013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0768-FFD2-4223-8017-86BC807772E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75435-6EE3-45BE-BD85-298DE5087C0D}" type="datetimeFigureOut">
              <a:rPr lang="pt-BR"/>
              <a:pPr>
                <a:defRPr/>
              </a:pPr>
              <a:t>6/3/2013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4A861-22C6-49D0-B816-CA60ED48FE8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289E0-2062-4215-BDBC-7421C961DB93}" type="datetimeFigureOut">
              <a:rPr lang="pt-BR"/>
              <a:pPr>
                <a:defRPr/>
              </a:pPr>
              <a:t>6/3/2013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511E3-89E6-4FD7-B23D-B4F1469E0CB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82FECBD-A596-49DA-91E5-B67A6383823E}" type="datetimeFigureOut">
              <a:rPr lang="pt-BR"/>
              <a:pPr>
                <a:defRPr/>
              </a:pPr>
              <a:t>6/3/2013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BAE5A02-A802-4D27-A645-012851EE937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  <p:pic>
        <p:nvPicPr>
          <p:cNvPr id="1031" name="Picture 2" descr="C:\Users\cristiane.SINDIGAS\AppData\Local\Microsoft\Windows\Temporary Internet Files\Content.Outlook\EEV12GD2\template_2 (7)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sergio@sindigas.org.br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image003.jpg@01CE0DE2.E73BF7C0" TargetMode="External"/><Relationship Id="rId7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cid:image001.jpg@01CE0DE3.4F15F760" TargetMode="Externa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Documents%20and%20Settings\USER\Desktop\Jueves\Video%20Apresentacao%20Sergio%20AVI.avi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pt-BR" dirty="0" smtClean="0"/>
          </a:p>
        </p:txBody>
      </p:sp>
      <p:pic>
        <p:nvPicPr>
          <p:cNvPr id="2052" name="Picture 2" descr="C:\Users\cristiane.SINDIGAS\AppData\Local\Microsoft\Windows\Temporary Internet Files\Content.Outlook\EEV12GD2\template_1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325" y="4247356"/>
            <a:ext cx="6981825" cy="1485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pt-BR" sz="36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+mn-cs"/>
              </a:rPr>
              <a:t>Análise evolutiva da </a:t>
            </a:r>
          </a:p>
          <a:p>
            <a:pPr eaLnBrk="0" hangingPunct="0">
              <a:defRPr/>
            </a:pPr>
            <a:r>
              <a:rPr lang="pt-BR" sz="36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+mn-cs"/>
              </a:rPr>
              <a:t>aplicação de subsídios</a:t>
            </a:r>
            <a:endParaRPr lang="pt-BR" sz="3600" b="1" u="none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6150" name="CaixaDeTexto 5"/>
          <p:cNvSpPr txBox="1">
            <a:spLocks noChangeArrowheads="1"/>
          </p:cNvSpPr>
          <p:nvPr/>
        </p:nvSpPr>
        <p:spPr bwMode="auto">
          <a:xfrm>
            <a:off x="87313" y="5564188"/>
            <a:ext cx="368524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500" b="1" u="none" dirty="0" smtClean="0">
                <a:solidFill>
                  <a:schemeClr val="bg1"/>
                </a:solidFill>
                <a:latin typeface="+mj-lt"/>
                <a:cs typeface="Arial" charset="0"/>
              </a:rPr>
              <a:t>XXVIII Congresso da AIGLP</a:t>
            </a:r>
          </a:p>
          <a:p>
            <a:pPr>
              <a:defRPr/>
            </a:pPr>
            <a:r>
              <a:rPr lang="pt-BR" sz="2500" b="1" u="none" dirty="0" smtClean="0">
                <a:solidFill>
                  <a:schemeClr val="bg1"/>
                </a:solidFill>
                <a:latin typeface="+mj-lt"/>
                <a:cs typeface="Arial" charset="0"/>
              </a:rPr>
              <a:t>07-03-13</a:t>
            </a:r>
            <a:endParaRPr lang="pt-BR" sz="2500" b="1" u="none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87324" y="1052736"/>
            <a:ext cx="8956676" cy="337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Toda ferramenta de subsídio representa um custo enorme para se manter e, por vezes, um custo maior (Político) para interromper.</a:t>
            </a:r>
            <a:endParaRPr kumimoji="0" lang="pt-B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FASE INTERMEDIÁRIA: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indent="449263" algn="just" eaLnBrk="0" hangingPunct="0"/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Após disseminação do uso de equipamentos, cilindros e Gás pode-se cortar todos os subsídios em um só golpe?</a:t>
            </a:r>
          </a:p>
          <a:p>
            <a:pPr indent="449263" algn="just" eaLnBrk="0" hangingPunct="0"/>
            <a:r>
              <a:rPr lang="pt-BR" sz="1600" u="none" dirty="0">
                <a:solidFill>
                  <a:srgbClr val="1F497D"/>
                </a:solidFill>
                <a:latin typeface="+mj-lt"/>
                <a:ea typeface="Calibri" pitchFamily="34" charset="0"/>
                <a:cs typeface="Times New Roman" pitchFamily="18" charset="0"/>
              </a:rPr>
              <a:t>	</a:t>
            </a:r>
            <a:r>
              <a:rPr lang="pt-BR" sz="1600" u="none" dirty="0" smtClean="0">
                <a:solidFill>
                  <a:srgbClr val="1F497D"/>
                </a:solidFill>
                <a:latin typeface="+mj-lt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BR" sz="1600" b="1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Não;</a:t>
            </a:r>
          </a:p>
          <a:p>
            <a:pPr indent="449263" algn="just" eaLnBrk="0" hangingPunct="0"/>
            <a:endParaRPr kumimoji="0" 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	- Importante manter ferramentas de incentivos aos menos favorecidos;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	- Importante manter carga tributária baixa, resistir ao alinhamento da tributação aos demais 	combustíveis;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	- Criar, com tecnologia, formas de destinar recursos aos que necessitam de incentivos.</a:t>
            </a: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" name="Rectangle 2"/>
          <p:cNvSpPr txBox="1">
            <a:spLocks/>
          </p:cNvSpPr>
          <p:nvPr/>
        </p:nvSpPr>
        <p:spPr bwMode="auto">
          <a:xfrm>
            <a:off x="187324" y="188342"/>
            <a:ext cx="5536804" cy="792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>
              <a:defRPr/>
            </a:pPr>
            <a:r>
              <a:rPr lang="pt-BR" sz="2800" b="1" u="none" dirty="0" smtClean="0">
                <a:solidFill>
                  <a:schemeClr val="bg1"/>
                </a:solidFill>
                <a:latin typeface="+mj-lt"/>
                <a:cs typeface="Arial" charset="0"/>
              </a:rPr>
              <a:t>Fácil de Começar, Difícil de parar</a:t>
            </a:r>
          </a:p>
        </p:txBody>
      </p:sp>
      <p:pic>
        <p:nvPicPr>
          <p:cNvPr id="24" name="Picture 6" descr="http://www.vnslourdes.com.br/img/riocar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992" y="5013176"/>
            <a:ext cx="1940335" cy="1296144"/>
          </a:xfrm>
          <a:prstGeom prst="rect">
            <a:avLst/>
          </a:prstGeom>
          <a:noFill/>
        </p:spPr>
      </p:pic>
      <p:sp>
        <p:nvSpPr>
          <p:cNvPr id="25" name="CaixaDeTexto 24"/>
          <p:cNvSpPr txBox="1"/>
          <p:nvPr/>
        </p:nvSpPr>
        <p:spPr>
          <a:xfrm>
            <a:off x="4339754" y="5301208"/>
            <a:ext cx="247285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 smtClean="0">
                <a:solidFill>
                  <a:srgbClr val="1F497D"/>
                </a:solidFill>
                <a:latin typeface="+mn-lt"/>
                <a:ea typeface="Calibri" pitchFamily="34" charset="0"/>
                <a:cs typeface="Times New Roman" pitchFamily="18" charset="0"/>
              </a:rPr>
              <a:t>Vale transporte</a:t>
            </a:r>
            <a:r>
              <a:rPr lang="pt-BR" sz="1400" b="1" u="none" dirty="0" smtClean="0">
                <a:solidFill>
                  <a:srgbClr val="1F497D"/>
                </a:solidFill>
                <a:latin typeface="+mn-lt"/>
                <a:ea typeface="Calibri" pitchFamily="34" charset="0"/>
                <a:cs typeface="Times New Roman" pitchFamily="18" charset="0"/>
              </a:rPr>
              <a:t>:</a:t>
            </a:r>
          </a:p>
          <a:p>
            <a:r>
              <a:rPr lang="pt-BR" sz="1400" b="1" u="none" dirty="0" smtClean="0">
                <a:solidFill>
                  <a:srgbClr val="1F497D"/>
                </a:solidFill>
                <a:latin typeface="+mn-lt"/>
                <a:ea typeface="Calibri" pitchFamily="34" charset="0"/>
                <a:cs typeface="Times New Roman" pitchFamily="18" charset="0"/>
              </a:rPr>
              <a:t>Programa exitoso de destinação específica na área de transporte.</a:t>
            </a:r>
          </a:p>
        </p:txBody>
      </p:sp>
    </p:spTree>
    <p:extLst>
      <p:ext uri="{BB962C8B-B14F-4D97-AF65-F5344CB8AC3E}">
        <p14:creationId xmlns:p14="http://schemas.microsoft.com/office/powerpoint/2010/main" xmlns="" val="317124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87324" y="1052736"/>
            <a:ext cx="895667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Toda ferramenta de subsídio representa um custo enorme para se manter e, por vezes um custo maior (Político) para interromper.</a:t>
            </a:r>
            <a:endParaRPr kumimoji="0" lang="pt-B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FASE INTERMEDIÁRIA:</a:t>
            </a: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" name="Rectangle 2"/>
          <p:cNvSpPr txBox="1">
            <a:spLocks/>
          </p:cNvSpPr>
          <p:nvPr/>
        </p:nvSpPr>
        <p:spPr bwMode="auto">
          <a:xfrm>
            <a:off x="187324" y="188342"/>
            <a:ext cx="5536804" cy="792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>
              <a:defRPr/>
            </a:pPr>
            <a:r>
              <a:rPr lang="pt-BR" sz="2800" b="1" u="none" dirty="0" smtClean="0">
                <a:solidFill>
                  <a:schemeClr val="bg1"/>
                </a:solidFill>
                <a:latin typeface="+mj-lt"/>
                <a:cs typeface="Arial" charset="0"/>
              </a:rPr>
              <a:t>Fácil de começar, difícil de parar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35496" y="2204864"/>
            <a:ext cx="9073008" cy="2664296"/>
            <a:chOff x="179512" y="2420888"/>
            <a:chExt cx="8784976" cy="2304256"/>
          </a:xfrm>
        </p:grpSpPr>
        <p:graphicFrame>
          <p:nvGraphicFramePr>
            <p:cNvPr id="5" name="Gráfico 4"/>
            <p:cNvGraphicFramePr/>
            <p:nvPr>
              <p:extLst>
                <p:ext uri="{D42A27DB-BD31-4B8C-83A1-F6EECF244321}">
                  <p14:modId xmlns:p14="http://schemas.microsoft.com/office/powerpoint/2010/main" xmlns="" val="2891820911"/>
                </p:ext>
              </p:extLst>
            </p:nvPr>
          </p:nvGraphicFramePr>
          <p:xfrm>
            <a:off x="179512" y="2420888"/>
            <a:ext cx="8784976" cy="23042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CaixaDeTexto 7"/>
            <p:cNvSpPr txBox="1"/>
            <p:nvPr/>
          </p:nvSpPr>
          <p:spPr>
            <a:xfrm>
              <a:off x="504396" y="3977180"/>
              <a:ext cx="48122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sz="1000" b="1" u="none" dirty="0" smtClean="0">
                  <a:solidFill>
                    <a:srgbClr val="FF0000"/>
                  </a:solidFill>
                  <a:latin typeface="+mn-lt"/>
                </a:rPr>
                <a:t>$50.7</a:t>
              </a:r>
              <a:endParaRPr lang="pt-BR" sz="1000" b="1" u="none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7" name="CaixaDeTexto 8"/>
            <p:cNvSpPr txBox="1"/>
            <p:nvPr/>
          </p:nvSpPr>
          <p:spPr>
            <a:xfrm>
              <a:off x="919220" y="3955408"/>
              <a:ext cx="48122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sz="1000" b="1" u="none" dirty="0" smtClean="0">
                  <a:solidFill>
                    <a:srgbClr val="FF0000"/>
                  </a:solidFill>
                  <a:latin typeface="+mn-lt"/>
                </a:rPr>
                <a:t>$56.8</a:t>
              </a:r>
              <a:endParaRPr lang="pt-BR" sz="1000" b="1" u="none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8" name="CaixaDeTexto 9"/>
            <p:cNvSpPr txBox="1"/>
            <p:nvPr/>
          </p:nvSpPr>
          <p:spPr>
            <a:xfrm>
              <a:off x="1325938" y="3933636"/>
              <a:ext cx="48122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sz="1000" b="1" u="none" dirty="0" smtClean="0">
                  <a:solidFill>
                    <a:srgbClr val="FF0000"/>
                  </a:solidFill>
                  <a:latin typeface="+mn-lt"/>
                </a:rPr>
                <a:t>$60.6</a:t>
              </a:r>
              <a:endParaRPr lang="pt-BR" sz="1000" b="1" u="none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9" name="CaixaDeTexto 10"/>
            <p:cNvSpPr txBox="1"/>
            <p:nvPr/>
          </p:nvSpPr>
          <p:spPr>
            <a:xfrm>
              <a:off x="1733080" y="3933636"/>
              <a:ext cx="48122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sz="1000" b="1" u="none" dirty="0" smtClean="0">
                  <a:solidFill>
                    <a:srgbClr val="FF0000"/>
                  </a:solidFill>
                  <a:latin typeface="+mn-lt"/>
                </a:rPr>
                <a:t>$65.9</a:t>
              </a:r>
              <a:endParaRPr lang="pt-BR" sz="1000" b="1" u="none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0" name="CaixaDeTexto 11"/>
            <p:cNvSpPr txBox="1"/>
            <p:nvPr/>
          </p:nvSpPr>
          <p:spPr>
            <a:xfrm>
              <a:off x="2149896" y="3933636"/>
              <a:ext cx="3818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sz="1000" b="1" u="none" dirty="0" smtClean="0">
                  <a:solidFill>
                    <a:srgbClr val="FF0000"/>
                  </a:solidFill>
                  <a:latin typeface="+mn-lt"/>
                </a:rPr>
                <a:t>$69</a:t>
              </a:r>
              <a:endParaRPr lang="pt-BR" sz="1000" b="1" u="none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1" name="CaixaDeTexto 12"/>
            <p:cNvSpPr txBox="1"/>
            <p:nvPr/>
          </p:nvSpPr>
          <p:spPr>
            <a:xfrm>
              <a:off x="2536054" y="3890092"/>
              <a:ext cx="48122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sz="1000" b="1" u="none" dirty="0" smtClean="0">
                  <a:solidFill>
                    <a:srgbClr val="FF0000"/>
                  </a:solidFill>
                  <a:latin typeface="+mn-lt"/>
                </a:rPr>
                <a:t>$76.6</a:t>
              </a:r>
              <a:endParaRPr lang="pt-BR" sz="1000" b="1" u="none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2" name="CaixaDeTexto 13"/>
            <p:cNvSpPr txBox="1"/>
            <p:nvPr/>
          </p:nvSpPr>
          <p:spPr>
            <a:xfrm>
              <a:off x="2949464" y="3833164"/>
              <a:ext cx="48122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sz="1000" b="1" u="none" dirty="0" smtClean="0">
                  <a:solidFill>
                    <a:srgbClr val="FF0000"/>
                  </a:solidFill>
                  <a:latin typeface="+mn-lt"/>
                </a:rPr>
                <a:t>$91.3</a:t>
              </a:r>
              <a:endParaRPr lang="pt-BR" sz="1000" b="1" u="none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3" name="CaixaDeTexto 14"/>
            <p:cNvSpPr txBox="1"/>
            <p:nvPr/>
          </p:nvSpPr>
          <p:spPr>
            <a:xfrm>
              <a:off x="3316196" y="3789620"/>
              <a:ext cx="54694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sz="1000" b="1" u="none" dirty="0" smtClean="0">
                  <a:solidFill>
                    <a:srgbClr val="FF0000"/>
                  </a:solidFill>
                  <a:latin typeface="+mn-lt"/>
                </a:rPr>
                <a:t>$101.5</a:t>
              </a:r>
              <a:endParaRPr lang="pt-BR" sz="1000" b="1" u="none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4" name="CaixaDeTexto 15"/>
            <p:cNvSpPr txBox="1"/>
            <p:nvPr/>
          </p:nvSpPr>
          <p:spPr>
            <a:xfrm>
              <a:off x="3722984" y="3728498"/>
              <a:ext cx="54694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sz="1000" b="1" u="none" dirty="0" smtClean="0">
                  <a:solidFill>
                    <a:srgbClr val="FF0000"/>
                  </a:solidFill>
                  <a:latin typeface="+mn-lt"/>
                </a:rPr>
                <a:t>$121.8</a:t>
              </a:r>
              <a:endParaRPr lang="pt-BR" sz="1000" b="1" u="none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5" name="CaixaDeTexto 16"/>
            <p:cNvSpPr txBox="1"/>
            <p:nvPr/>
          </p:nvSpPr>
          <p:spPr>
            <a:xfrm>
              <a:off x="4119170" y="3667376"/>
              <a:ext cx="54694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sz="1000" b="1" u="none" dirty="0" smtClean="0">
                  <a:solidFill>
                    <a:srgbClr val="FF0000"/>
                  </a:solidFill>
                  <a:latin typeface="+mn-lt"/>
                </a:rPr>
                <a:t>$131.9</a:t>
              </a:r>
              <a:endParaRPr lang="pt-BR" sz="1000" b="1" u="none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6" name="CaixaDeTexto 17"/>
            <p:cNvSpPr txBox="1"/>
            <p:nvPr/>
          </p:nvSpPr>
          <p:spPr>
            <a:xfrm>
              <a:off x="4543536" y="3612946"/>
              <a:ext cx="54694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sz="1000" b="1" u="none" dirty="0" smtClean="0">
                  <a:solidFill>
                    <a:srgbClr val="FF0000"/>
                  </a:solidFill>
                  <a:latin typeface="+mn-lt"/>
                </a:rPr>
                <a:t>$152.2</a:t>
              </a:r>
              <a:endParaRPr lang="pt-BR" sz="1000" b="1" u="none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7" name="CaixaDeTexto 18"/>
            <p:cNvSpPr txBox="1"/>
            <p:nvPr/>
          </p:nvSpPr>
          <p:spPr>
            <a:xfrm>
              <a:off x="4943916" y="3501008"/>
              <a:ext cx="54694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sz="1000" b="1" u="none" dirty="0" smtClean="0">
                  <a:solidFill>
                    <a:srgbClr val="FF0000"/>
                  </a:solidFill>
                  <a:latin typeface="+mn-lt"/>
                </a:rPr>
                <a:t>$177.6</a:t>
              </a:r>
              <a:endParaRPr lang="pt-BR" sz="1000" b="1" u="none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8" name="CaixaDeTexto 19"/>
            <p:cNvSpPr txBox="1"/>
            <p:nvPr/>
          </p:nvSpPr>
          <p:spPr>
            <a:xfrm>
              <a:off x="5354192" y="3429000"/>
              <a:ext cx="54694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sz="1000" b="1" u="none" dirty="0" smtClean="0">
                  <a:solidFill>
                    <a:srgbClr val="FF0000"/>
                  </a:solidFill>
                  <a:latin typeface="+mn-lt"/>
                </a:rPr>
                <a:t>$192.8</a:t>
              </a:r>
              <a:endParaRPr lang="pt-BR" sz="1000" b="1" u="none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9" name="CaixaDeTexto 20"/>
            <p:cNvSpPr txBox="1"/>
            <p:nvPr/>
          </p:nvSpPr>
          <p:spPr>
            <a:xfrm>
              <a:off x="5745900" y="3356992"/>
              <a:ext cx="54694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sz="1000" b="1" u="none" smtClean="0">
                  <a:solidFill>
                    <a:srgbClr val="FF0000"/>
                  </a:solidFill>
                  <a:latin typeface="+mn-lt"/>
                </a:rPr>
                <a:t>$210.3</a:t>
              </a:r>
              <a:endParaRPr lang="pt-BR" sz="1000" b="1" u="none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20" name="CaixaDeTexto 21"/>
            <p:cNvSpPr txBox="1"/>
            <p:nvPr/>
          </p:nvSpPr>
          <p:spPr>
            <a:xfrm>
              <a:off x="6192170" y="3245634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sz="1000" b="1" u="none" dirty="0" smtClean="0">
                  <a:solidFill>
                    <a:srgbClr val="FF0000"/>
                  </a:solidFill>
                  <a:latin typeface="+mn-lt"/>
                </a:rPr>
                <a:t>$236</a:t>
              </a:r>
              <a:endParaRPr lang="pt-BR" sz="1000" b="1" u="none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21" name="CaixaDeTexto 22"/>
            <p:cNvSpPr txBox="1"/>
            <p:nvPr/>
          </p:nvSpPr>
          <p:spPr>
            <a:xfrm>
              <a:off x="6541324" y="3151854"/>
              <a:ext cx="54694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sz="1000" b="1" u="none" smtClean="0">
                  <a:solidFill>
                    <a:srgbClr val="FF0000"/>
                  </a:solidFill>
                  <a:latin typeface="+mn-lt"/>
                </a:rPr>
                <a:t>$258.8</a:t>
              </a:r>
              <a:endParaRPr lang="pt-BR" sz="1000" b="1" u="none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22" name="CaixaDeTexto 23"/>
            <p:cNvSpPr txBox="1"/>
            <p:nvPr/>
          </p:nvSpPr>
          <p:spPr>
            <a:xfrm>
              <a:off x="6971026" y="3068960"/>
              <a:ext cx="54694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sz="1000" b="1" u="none" dirty="0" smtClean="0">
                  <a:solidFill>
                    <a:srgbClr val="FF0000"/>
                  </a:solidFill>
                  <a:latin typeface="+mn-lt"/>
                </a:rPr>
                <a:t>$276.6</a:t>
              </a:r>
              <a:endParaRPr lang="pt-BR" sz="1000" b="1" u="none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23" name="CaixaDeTexto 24"/>
            <p:cNvSpPr txBox="1"/>
            <p:nvPr/>
          </p:nvSpPr>
          <p:spPr>
            <a:xfrm>
              <a:off x="7385496" y="2909864"/>
              <a:ext cx="54694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u="sng" kern="1200">
                  <a:solidFill>
                    <a:srgbClr val="006A92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sz="1000" b="1" u="none" dirty="0" smtClean="0">
                  <a:solidFill>
                    <a:srgbClr val="FF0000"/>
                  </a:solidFill>
                  <a:latin typeface="+mn-lt"/>
                </a:rPr>
                <a:t>$315.7</a:t>
              </a:r>
              <a:endParaRPr lang="pt-BR" sz="1000" b="1" u="none" dirty="0">
                <a:solidFill>
                  <a:srgbClr val="FF0000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2425828"/>
            <a:ext cx="864096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/>
            <a:r>
              <a:rPr lang="pt-BR" b="1" u="none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No Brasil nos últimos 10 anos cerca de 35 milhões de pessoas migraram de classe social</a:t>
            </a:r>
          </a:p>
        </p:txBody>
      </p:sp>
      <p:sp>
        <p:nvSpPr>
          <p:cNvPr id="3" name="Retângulo 2"/>
          <p:cNvSpPr/>
          <p:nvPr/>
        </p:nvSpPr>
        <p:spPr>
          <a:xfrm>
            <a:off x="107504" y="260648"/>
            <a:ext cx="50749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2800" b="1" u="none" dirty="0" smtClean="0">
                <a:solidFill>
                  <a:schemeClr val="bg1"/>
                </a:solidFill>
                <a:latin typeface="+mj-lt"/>
                <a:cs typeface="Arial" charset="0"/>
              </a:rPr>
              <a:t>Quando parar com tudo? Nunca?</a:t>
            </a:r>
          </a:p>
        </p:txBody>
      </p:sp>
      <p:sp>
        <p:nvSpPr>
          <p:cNvPr id="5" name="Retângulo 4"/>
          <p:cNvSpPr/>
          <p:nvPr/>
        </p:nvSpPr>
        <p:spPr>
          <a:xfrm>
            <a:off x="107504" y="1561732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pt-BR" b="1" u="none" dirty="0" smtClean="0">
                <a:latin typeface="+mj-lt"/>
              </a:rPr>
              <a:t>O fim total do tratamento privilegiado ao produto e seus equipamentos deve estar atrelado ao crescimento da renda nacional e o sucesso do combate à pobreza.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11019" t="9321" r="39369" b="53322"/>
          <a:stretch>
            <a:fillRect/>
          </a:stretch>
        </p:blipFill>
        <p:spPr bwMode="auto">
          <a:xfrm>
            <a:off x="197004" y="4442052"/>
            <a:ext cx="2255765" cy="135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179512" y="5805844"/>
            <a:ext cx="204895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 smtClean="0">
                <a:latin typeface="+mn-lt"/>
              </a:rPr>
              <a:t>Matéria vinculada no Portal G1 - 20/09/2012</a:t>
            </a:r>
            <a:endParaRPr lang="pt-BR" sz="800" dirty="0">
              <a:latin typeface="+mn-lt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51520" y="3217916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pt-BR" sz="1600" u="none" dirty="0" smtClean="0">
                <a:latin typeface="+mj-lt"/>
              </a:rPr>
              <a:t>- Crescimento econômico e ferramentas de distribuição de renda forçada;</a:t>
            </a:r>
          </a:p>
          <a:p>
            <a:pPr lvl="0" eaLnBrk="0" hangingPunct="0"/>
            <a:r>
              <a:rPr lang="pt-BR" sz="1600" u="none" dirty="0" smtClean="0">
                <a:latin typeface="+mj-lt"/>
              </a:rPr>
              <a:t>- Neste ponto o estado estará pronto para tributar o Gás LP com base na tributação dos demais combustíveis. 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 l="11019" t="9321" r="39369" b="67718"/>
          <a:stretch>
            <a:fillRect/>
          </a:stretch>
        </p:blipFill>
        <p:spPr bwMode="auto">
          <a:xfrm>
            <a:off x="3230689" y="4658076"/>
            <a:ext cx="2709463" cy="100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>
          <a:xfrm>
            <a:off x="3124372" y="5805844"/>
            <a:ext cx="22397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 smtClean="0">
                <a:latin typeface="+mn-lt"/>
              </a:rPr>
              <a:t>Secretaria de assuntos estratégicos  - 25/09/2012</a:t>
            </a:r>
            <a:endParaRPr lang="pt-BR" sz="800" dirty="0">
              <a:latin typeface="+mn-lt"/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539552" y="4137470"/>
            <a:ext cx="7632848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-252536" y="1135772"/>
            <a:ext cx="19559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49263" eaLnBrk="0" hangingPunct="0"/>
            <a:r>
              <a:rPr lang="pt-BR" sz="1600" b="1" u="none" dirty="0" smtClean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FASE MADURA:</a:t>
            </a:r>
          </a:p>
        </p:txBody>
      </p:sp>
      <p:pic>
        <p:nvPicPr>
          <p:cNvPr id="12" name="Picture 2" descr="http://passapalavra.info/wp-content/uploads/2010/04/bols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4658076"/>
            <a:ext cx="1656184" cy="1242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07504" y="1094989"/>
            <a:ext cx="8856984" cy="5365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Fase Inicial: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	- Amplo subsídio para criar hábitos</a:t>
            </a:r>
            <a:r>
              <a:rPr lang="pt-BR" sz="1600" u="none" dirty="0" smtClean="0">
                <a:solidFill>
                  <a:srgbClr val="1F497D"/>
                </a:solidFill>
                <a:latin typeface="+mn-lt"/>
                <a:ea typeface="Calibri" pitchFamily="34" charset="0"/>
                <a:cs typeface="Times New Roman" pitchFamily="18" charset="0"/>
              </a:rPr>
              <a:t>, costumes e vínculos;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	- Desejável subsídios aos equipamentos, cilindros e ao Gás.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Fase Intermediária (FASE ATUAL DO BRASIL):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	- Fim da artificialização na formação de preços, em qualquer elo da cadeia;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	-</a:t>
            </a:r>
            <a:r>
              <a:rPr kumimoji="0" lang="pt-BR" sz="1600" b="0" i="0" u="none" strike="noStrike" cap="none" normalizeH="0" dirty="0" smtClean="0">
                <a:ln>
                  <a:noFill/>
                </a:ln>
                <a:solidFill>
                  <a:srgbClr val="1F497D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Livre concorrência (estímulo à disputa entre prestadores de serviços);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	- Tratamento tributário adequado à relevância social do Gás;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	- Tratamento tributário privilegiado aos equipamentos que precisam ter seu uso ampliado 	(aquecedores de água, grupos geradores, etc.);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	- Planos de subsídio somente aos menos favorecidos (destinação específica de benefícios).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Fase Madura: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	- Livre concorrência do Gás LP com outros energéticos;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	- Tributação alinhada com demais energéticos.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7504" y="260648"/>
            <a:ext cx="17043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2800" b="1" u="none" dirty="0" smtClean="0">
                <a:solidFill>
                  <a:schemeClr val="bg1"/>
                </a:solidFill>
                <a:latin typeface="+mj-lt"/>
                <a:cs typeface="Arial" charset="0"/>
              </a:rPr>
              <a:t>Conclusão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87325" y="2305050"/>
            <a:ext cx="8777288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pt-BR" sz="9600" b="1" u="none" dirty="0">
                <a:cs typeface="+mn-cs"/>
              </a:rPr>
              <a:t>FIM</a:t>
            </a:r>
            <a:r>
              <a:rPr lang="pt-BR" sz="9600" u="none" dirty="0">
                <a:cs typeface="+mn-cs"/>
              </a:rPr>
              <a:t>  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588224" y="5868561"/>
            <a:ext cx="2484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u="none" dirty="0" smtClean="0"/>
              <a:t>Sergio Bandeira de Mello</a:t>
            </a:r>
          </a:p>
          <a:p>
            <a:r>
              <a:rPr lang="pt-BR" sz="1600" u="none" dirty="0" smtClean="0">
                <a:hlinkClick r:id="rId2"/>
              </a:rPr>
              <a:t>sergio@sindigas.org.br</a:t>
            </a:r>
            <a:r>
              <a:rPr lang="pt-BR" sz="1600" u="none" dirty="0" smtClean="0"/>
              <a:t> </a:t>
            </a:r>
            <a:endParaRPr lang="pt-BR" sz="1600" u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179512" y="1196752"/>
            <a:ext cx="8784976" cy="2304256"/>
            <a:chOff x="179512" y="2420888"/>
            <a:chExt cx="8784976" cy="2304256"/>
          </a:xfrm>
        </p:grpSpPr>
        <p:graphicFrame>
          <p:nvGraphicFramePr>
            <p:cNvPr id="7" name="Gráfico 6"/>
            <p:cNvGraphicFramePr/>
            <p:nvPr/>
          </p:nvGraphicFramePr>
          <p:xfrm>
            <a:off x="179512" y="2420888"/>
            <a:ext cx="8784976" cy="23042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CaixaDeTexto 7"/>
            <p:cNvSpPr txBox="1"/>
            <p:nvPr/>
          </p:nvSpPr>
          <p:spPr>
            <a:xfrm>
              <a:off x="504396" y="3977180"/>
              <a:ext cx="41710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u="none" dirty="0" smtClean="0">
                  <a:solidFill>
                    <a:srgbClr val="FF0000"/>
                  </a:solidFill>
                  <a:latin typeface="+mn-lt"/>
                </a:rPr>
                <a:t>$50.7</a:t>
              </a:r>
              <a:endParaRPr lang="pt-BR" sz="800" b="1" u="none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919220" y="3955408"/>
              <a:ext cx="41710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u="none" dirty="0" smtClean="0">
                  <a:solidFill>
                    <a:srgbClr val="FF0000"/>
                  </a:solidFill>
                  <a:latin typeface="+mn-lt"/>
                </a:rPr>
                <a:t>$56.8</a:t>
              </a:r>
              <a:endParaRPr lang="pt-BR" sz="800" b="1" u="none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1325938" y="3933636"/>
              <a:ext cx="41710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u="none" dirty="0" smtClean="0">
                  <a:solidFill>
                    <a:srgbClr val="FF0000"/>
                  </a:solidFill>
                  <a:latin typeface="+mn-lt"/>
                </a:rPr>
                <a:t>$60.6</a:t>
              </a:r>
              <a:endParaRPr lang="pt-BR" sz="800" b="1" u="none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1733080" y="3933636"/>
              <a:ext cx="41710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u="none" dirty="0" smtClean="0">
                  <a:solidFill>
                    <a:srgbClr val="FF0000"/>
                  </a:solidFill>
                  <a:latin typeface="+mn-lt"/>
                </a:rPr>
                <a:t>$65.9</a:t>
              </a:r>
              <a:endParaRPr lang="pt-BR" sz="800" b="1" u="none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2149896" y="3933636"/>
              <a:ext cx="33855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u="none" dirty="0" smtClean="0">
                  <a:solidFill>
                    <a:srgbClr val="FF0000"/>
                  </a:solidFill>
                  <a:latin typeface="+mn-lt"/>
                </a:rPr>
                <a:t>$69</a:t>
              </a:r>
              <a:endParaRPr lang="pt-BR" sz="800" b="1" u="none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2536054" y="3890092"/>
              <a:ext cx="41710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u="none" dirty="0" smtClean="0">
                  <a:solidFill>
                    <a:srgbClr val="FF0000"/>
                  </a:solidFill>
                  <a:latin typeface="+mn-lt"/>
                </a:rPr>
                <a:t>$76.6</a:t>
              </a:r>
              <a:endParaRPr lang="pt-BR" sz="800" b="1" u="none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2949464" y="3833164"/>
              <a:ext cx="41710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u="none" dirty="0" smtClean="0">
                  <a:solidFill>
                    <a:srgbClr val="FF0000"/>
                  </a:solidFill>
                  <a:latin typeface="+mn-lt"/>
                </a:rPr>
                <a:t>$91.3</a:t>
              </a:r>
              <a:endParaRPr lang="pt-BR" sz="800" b="1" u="none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3316196" y="3789620"/>
              <a:ext cx="46839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u="none" dirty="0" smtClean="0">
                  <a:solidFill>
                    <a:srgbClr val="FF0000"/>
                  </a:solidFill>
                  <a:latin typeface="+mn-lt"/>
                </a:rPr>
                <a:t>$101.5</a:t>
              </a:r>
              <a:endParaRPr lang="pt-BR" sz="800" b="1" u="none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3722984" y="3728498"/>
              <a:ext cx="46839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u="none" dirty="0" smtClean="0">
                  <a:solidFill>
                    <a:srgbClr val="FF0000"/>
                  </a:solidFill>
                  <a:latin typeface="+mn-lt"/>
                </a:rPr>
                <a:t>$121.8</a:t>
              </a:r>
              <a:endParaRPr lang="pt-BR" sz="800" b="1" u="none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4119170" y="3667376"/>
              <a:ext cx="46839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u="none" dirty="0" smtClean="0">
                  <a:solidFill>
                    <a:srgbClr val="FF0000"/>
                  </a:solidFill>
                  <a:latin typeface="+mn-lt"/>
                </a:rPr>
                <a:t>$131.9</a:t>
              </a:r>
              <a:endParaRPr lang="pt-BR" sz="800" b="1" u="none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4543536" y="3612946"/>
              <a:ext cx="46839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u="none" dirty="0" smtClean="0">
                  <a:solidFill>
                    <a:srgbClr val="FF0000"/>
                  </a:solidFill>
                  <a:latin typeface="+mn-lt"/>
                </a:rPr>
                <a:t>$152.2</a:t>
              </a:r>
              <a:endParaRPr lang="pt-BR" sz="800" b="1" u="none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4943916" y="3501008"/>
              <a:ext cx="46839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u="none" dirty="0" smtClean="0">
                  <a:solidFill>
                    <a:srgbClr val="FF0000"/>
                  </a:solidFill>
                  <a:latin typeface="+mn-lt"/>
                </a:rPr>
                <a:t>$177.6</a:t>
              </a:r>
              <a:endParaRPr lang="pt-BR" sz="800" b="1" u="none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5354192" y="3429000"/>
              <a:ext cx="46839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u="none" dirty="0" smtClean="0">
                  <a:solidFill>
                    <a:srgbClr val="FF0000"/>
                  </a:solidFill>
                  <a:latin typeface="+mn-lt"/>
                </a:rPr>
                <a:t>$192.8</a:t>
              </a:r>
              <a:endParaRPr lang="pt-BR" sz="800" b="1" u="none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5745900" y="3356992"/>
              <a:ext cx="46839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u="none" smtClean="0">
                  <a:solidFill>
                    <a:srgbClr val="FF0000"/>
                  </a:solidFill>
                  <a:latin typeface="+mn-lt"/>
                </a:rPr>
                <a:t>$210.3</a:t>
              </a:r>
              <a:endParaRPr lang="pt-BR" sz="800" b="1" u="none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6192170" y="3245634"/>
              <a:ext cx="3898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u="none" dirty="0" smtClean="0">
                  <a:solidFill>
                    <a:srgbClr val="FF0000"/>
                  </a:solidFill>
                  <a:latin typeface="+mn-lt"/>
                </a:rPr>
                <a:t>$236</a:t>
              </a:r>
              <a:endParaRPr lang="pt-BR" sz="800" b="1" u="none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6541324" y="3151854"/>
              <a:ext cx="46839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u="none" smtClean="0">
                  <a:solidFill>
                    <a:srgbClr val="FF0000"/>
                  </a:solidFill>
                  <a:latin typeface="+mn-lt"/>
                </a:rPr>
                <a:t>$258.8</a:t>
              </a:r>
              <a:endParaRPr lang="pt-BR" sz="800" b="1" u="none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6971026" y="3068960"/>
              <a:ext cx="46839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u="none" dirty="0" smtClean="0">
                  <a:solidFill>
                    <a:srgbClr val="FF0000"/>
                  </a:solidFill>
                  <a:latin typeface="+mn-lt"/>
                </a:rPr>
                <a:t>$276.6</a:t>
              </a:r>
              <a:endParaRPr lang="pt-BR" sz="800" b="1" u="none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7385496" y="2909864"/>
              <a:ext cx="46839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u="none" dirty="0" smtClean="0">
                  <a:solidFill>
                    <a:srgbClr val="FF0000"/>
                  </a:solidFill>
                  <a:latin typeface="+mn-lt"/>
                </a:rPr>
                <a:t>$315.7</a:t>
              </a:r>
              <a:endParaRPr lang="pt-BR" sz="800" b="1" u="none" dirty="0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179512" y="3573016"/>
            <a:ext cx="8784976" cy="2520280"/>
            <a:chOff x="179512" y="3429000"/>
            <a:chExt cx="8784976" cy="2520280"/>
          </a:xfrm>
        </p:grpSpPr>
        <p:graphicFrame>
          <p:nvGraphicFramePr>
            <p:cNvPr id="27" name="Gráfico 26"/>
            <p:cNvGraphicFramePr/>
            <p:nvPr/>
          </p:nvGraphicFramePr>
          <p:xfrm>
            <a:off x="179512" y="3429000"/>
            <a:ext cx="8784976" cy="25202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8" name="Retângulo 27"/>
            <p:cNvSpPr/>
            <p:nvPr/>
          </p:nvSpPr>
          <p:spPr>
            <a:xfrm>
              <a:off x="515669" y="5229780"/>
              <a:ext cx="41549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fontAlgn="b"/>
              <a:r>
                <a:rPr lang="pt-BR" sz="800" b="1" u="none" dirty="0" smtClean="0">
                  <a:solidFill>
                    <a:srgbClr val="FF0000"/>
                  </a:solidFill>
                  <a:latin typeface="Calibri"/>
                </a:rPr>
                <a:t>$3.21</a:t>
              </a:r>
              <a:endParaRPr lang="pt-BR" sz="800" b="1" u="none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938421" y="5267700"/>
              <a:ext cx="41710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fontAlgn="b"/>
              <a:r>
                <a:rPr lang="pt-BR" sz="800" b="1" u="none" dirty="0" smtClean="0">
                  <a:solidFill>
                    <a:srgbClr val="FF0000"/>
                  </a:solidFill>
                  <a:latin typeface="Calibri"/>
                </a:rPr>
                <a:t>$2.73</a:t>
              </a:r>
              <a:endParaRPr lang="pt-BR" sz="800" b="1" u="none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30" name="Retângulo 29"/>
            <p:cNvSpPr/>
            <p:nvPr/>
          </p:nvSpPr>
          <p:spPr>
            <a:xfrm>
              <a:off x="1370140" y="5238825"/>
              <a:ext cx="41710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fontAlgn="b"/>
              <a:r>
                <a:rPr lang="pt-BR" sz="800" b="1" u="none" dirty="0" smtClean="0">
                  <a:solidFill>
                    <a:srgbClr val="FF0000"/>
                  </a:solidFill>
                  <a:latin typeface="Calibri"/>
                </a:rPr>
                <a:t>$3.17</a:t>
              </a:r>
              <a:endParaRPr lang="pt-BR" sz="800" b="1" u="none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31" name="Retângulo 30"/>
            <p:cNvSpPr/>
            <p:nvPr/>
          </p:nvSpPr>
          <p:spPr>
            <a:xfrm>
              <a:off x="1802517" y="5176442"/>
              <a:ext cx="41710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fontAlgn="b"/>
              <a:r>
                <a:rPr lang="en-US" sz="800" b="1" u="none" dirty="0" smtClean="0">
                  <a:solidFill>
                    <a:srgbClr val="FF0000"/>
                  </a:solidFill>
                  <a:latin typeface="Calibri"/>
                </a:rPr>
                <a:t>$4.02</a:t>
              </a:r>
              <a:endParaRPr lang="pt-BR" sz="800" b="1" u="none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32" name="Retângulo 31"/>
            <p:cNvSpPr/>
            <p:nvPr/>
          </p:nvSpPr>
          <p:spPr>
            <a:xfrm>
              <a:off x="2671605" y="4893623"/>
              <a:ext cx="41710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fontAlgn="b"/>
              <a:r>
                <a:rPr lang="en-US" sz="800" b="1" u="none" dirty="0" smtClean="0">
                  <a:solidFill>
                    <a:srgbClr val="FF0000"/>
                  </a:solidFill>
                  <a:latin typeface="Calibri"/>
                </a:rPr>
                <a:t>$7.87</a:t>
              </a:r>
              <a:endParaRPr lang="pt-BR" sz="800" b="1" u="none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33" name="Retângulo 32"/>
            <p:cNvSpPr/>
            <p:nvPr/>
          </p:nvSpPr>
          <p:spPr>
            <a:xfrm>
              <a:off x="3112590" y="4768277"/>
              <a:ext cx="41710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fontAlgn="b"/>
              <a:r>
                <a:rPr lang="en-US" sz="800" b="1" u="none" dirty="0" smtClean="0">
                  <a:solidFill>
                    <a:srgbClr val="FF0000"/>
                  </a:solidFill>
                  <a:latin typeface="Calibri"/>
                </a:rPr>
                <a:t>$9.49</a:t>
              </a:r>
              <a:endParaRPr lang="pt-BR" sz="800" b="1" u="none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34" name="Retângulo 33"/>
            <p:cNvSpPr/>
            <p:nvPr/>
          </p:nvSpPr>
          <p:spPr>
            <a:xfrm>
              <a:off x="3508288" y="4475612"/>
              <a:ext cx="46839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fontAlgn="b"/>
              <a:r>
                <a:rPr lang="en-US" sz="800" b="1" u="none" dirty="0" smtClean="0">
                  <a:solidFill>
                    <a:srgbClr val="FF0000"/>
                  </a:solidFill>
                  <a:latin typeface="Calibri"/>
                </a:rPr>
                <a:t>$13.37</a:t>
              </a:r>
              <a:endParaRPr lang="pt-BR" sz="800" b="1" u="none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3933553" y="4365104"/>
              <a:ext cx="46839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fontAlgn="b"/>
              <a:r>
                <a:rPr lang="en-US" sz="800" b="1" u="none" dirty="0" smtClean="0">
                  <a:solidFill>
                    <a:srgbClr val="FF0000"/>
                  </a:solidFill>
                  <a:latin typeface="Calibri"/>
                </a:rPr>
                <a:t>$14.82</a:t>
              </a:r>
              <a:endParaRPr lang="pt-BR" sz="800" b="1" u="none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36" name="Retângulo 35"/>
            <p:cNvSpPr/>
            <p:nvPr/>
          </p:nvSpPr>
          <p:spPr>
            <a:xfrm>
              <a:off x="4372384" y="4321971"/>
              <a:ext cx="46839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fontAlgn="b"/>
              <a:r>
                <a:rPr lang="en-US" sz="800" b="1" u="none" dirty="0" smtClean="0">
                  <a:solidFill>
                    <a:srgbClr val="FF0000"/>
                  </a:solidFill>
                  <a:latin typeface="Calibri"/>
                </a:rPr>
                <a:t>$15.22</a:t>
              </a:r>
              <a:endParaRPr lang="pt-BR" sz="800" b="1" u="none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37" name="Retângulo 36"/>
            <p:cNvSpPr/>
            <p:nvPr/>
          </p:nvSpPr>
          <p:spPr>
            <a:xfrm>
              <a:off x="4823682" y="4293096"/>
              <a:ext cx="46839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fontAlgn="b"/>
              <a:r>
                <a:rPr lang="en-US" sz="800" b="1" u="none" dirty="0" smtClean="0">
                  <a:solidFill>
                    <a:srgbClr val="FF0000"/>
                  </a:solidFill>
                  <a:latin typeface="Calibri"/>
                </a:rPr>
                <a:t>$15.12</a:t>
              </a:r>
              <a:endParaRPr lang="pt-BR" sz="800" b="1" u="none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38" name="Retângulo 37"/>
            <p:cNvSpPr/>
            <p:nvPr/>
          </p:nvSpPr>
          <p:spPr>
            <a:xfrm>
              <a:off x="5246464" y="4244971"/>
              <a:ext cx="46839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fontAlgn="b"/>
              <a:r>
                <a:rPr lang="en-US" sz="800" b="1" u="none" dirty="0" smtClean="0">
                  <a:solidFill>
                    <a:srgbClr val="FF0000"/>
                  </a:solidFill>
                  <a:latin typeface="Calibri"/>
                </a:rPr>
                <a:t>$16.32</a:t>
              </a:r>
              <a:endParaRPr lang="pt-BR" sz="800" b="1" u="none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39" name="Retângulo 38"/>
            <p:cNvSpPr/>
            <p:nvPr/>
          </p:nvSpPr>
          <p:spPr>
            <a:xfrm>
              <a:off x="5687778" y="4206830"/>
              <a:ext cx="46839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fontAlgn="b"/>
              <a:r>
                <a:rPr lang="en-US" sz="800" b="1" u="none" dirty="0" smtClean="0">
                  <a:solidFill>
                    <a:srgbClr val="FF0000"/>
                  </a:solidFill>
                  <a:latin typeface="Calibri"/>
                </a:rPr>
                <a:t>$16.73</a:t>
              </a:r>
              <a:endParaRPr lang="pt-BR" sz="800" b="1" u="none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40" name="Retângulo 39"/>
            <p:cNvSpPr/>
            <p:nvPr/>
          </p:nvSpPr>
          <p:spPr>
            <a:xfrm>
              <a:off x="6129451" y="4216455"/>
              <a:ext cx="46839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fontAlgn="b"/>
              <a:r>
                <a:rPr lang="en-US" sz="800" b="1" u="none" dirty="0" smtClean="0">
                  <a:solidFill>
                    <a:srgbClr val="FF0000"/>
                  </a:solidFill>
                  <a:latin typeface="Calibri"/>
                </a:rPr>
                <a:t>$16.81</a:t>
              </a:r>
              <a:endParaRPr lang="pt-BR" sz="800" b="1" u="none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41" name="Retângulo 40"/>
            <p:cNvSpPr/>
            <p:nvPr/>
          </p:nvSpPr>
          <p:spPr>
            <a:xfrm>
              <a:off x="6551874" y="4100955"/>
              <a:ext cx="46839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fontAlgn="b"/>
              <a:r>
                <a:rPr lang="en-US" sz="800" b="1" u="none" dirty="0" smtClean="0">
                  <a:solidFill>
                    <a:srgbClr val="FF0000"/>
                  </a:solidFill>
                  <a:latin typeface="Calibri"/>
                </a:rPr>
                <a:t>$18.26</a:t>
              </a:r>
              <a:endParaRPr lang="pt-BR" sz="800" b="1" u="none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42" name="Retângulo 41"/>
            <p:cNvSpPr/>
            <p:nvPr/>
          </p:nvSpPr>
          <p:spPr>
            <a:xfrm>
              <a:off x="2239557" y="4989293"/>
              <a:ext cx="41710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fontAlgn="b"/>
              <a:r>
                <a:rPr lang="en-US" sz="800" b="1" u="none" dirty="0" smtClean="0">
                  <a:solidFill>
                    <a:srgbClr val="FF0000"/>
                  </a:solidFill>
                  <a:latin typeface="Calibri"/>
                </a:rPr>
                <a:t>$6.44</a:t>
              </a:r>
              <a:endParaRPr lang="pt-BR" sz="800" b="1" u="none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43" name="Retângulo 42"/>
            <p:cNvSpPr/>
            <p:nvPr/>
          </p:nvSpPr>
          <p:spPr>
            <a:xfrm>
              <a:off x="6983922" y="4005064"/>
              <a:ext cx="46839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fontAlgn="b"/>
              <a:r>
                <a:rPr lang="en-US" sz="800" b="1" u="none" dirty="0" smtClean="0">
                  <a:solidFill>
                    <a:srgbClr val="FF0000"/>
                  </a:solidFill>
                  <a:latin typeface="Calibri"/>
                </a:rPr>
                <a:t>$19.50</a:t>
              </a:r>
              <a:endParaRPr lang="pt-BR" sz="800" b="1" u="none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44" name="Retângulo 43"/>
            <p:cNvSpPr/>
            <p:nvPr/>
          </p:nvSpPr>
          <p:spPr>
            <a:xfrm>
              <a:off x="7425595" y="4014689"/>
              <a:ext cx="46839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fontAlgn="b"/>
              <a:r>
                <a:rPr lang="en-US" sz="800" b="1" u="none" dirty="0" smtClean="0">
                  <a:solidFill>
                    <a:srgbClr val="FF0000"/>
                  </a:solidFill>
                  <a:latin typeface="Calibri"/>
                </a:rPr>
                <a:t>$19.57</a:t>
              </a:r>
              <a:endParaRPr lang="pt-BR" sz="800" b="1" u="none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45" name="Retângulo 44"/>
            <p:cNvSpPr/>
            <p:nvPr/>
          </p:nvSpPr>
          <p:spPr>
            <a:xfrm>
              <a:off x="7865118" y="3976769"/>
              <a:ext cx="46839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fontAlgn="b"/>
              <a:r>
                <a:rPr lang="en-US" sz="800" b="1" u="none" dirty="0" smtClean="0">
                  <a:solidFill>
                    <a:srgbClr val="FF0000"/>
                  </a:solidFill>
                  <a:latin typeface="Calibri"/>
                </a:rPr>
                <a:t>$19.87</a:t>
              </a:r>
              <a:endParaRPr lang="pt-BR" sz="800" b="1" u="none" dirty="0">
                <a:solidFill>
                  <a:srgbClr val="FF0000"/>
                </a:solidFill>
                <a:latin typeface="Calibri"/>
              </a:endParaRPr>
            </a:p>
          </p:txBody>
        </p:sp>
      </p:grpSp>
      <p:sp>
        <p:nvSpPr>
          <p:cNvPr id="46" name="CaixaDeTexto 45"/>
          <p:cNvSpPr txBox="1"/>
          <p:nvPr/>
        </p:nvSpPr>
        <p:spPr>
          <a:xfrm>
            <a:off x="107504" y="6165304"/>
            <a:ext cx="274786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err="1" smtClean="0">
                <a:latin typeface="+mj-lt"/>
              </a:rPr>
              <a:t>Fonte</a:t>
            </a:r>
            <a:r>
              <a:rPr lang="en-US" sz="1050" b="1" dirty="0" smtClean="0">
                <a:latin typeface="+mj-lt"/>
              </a:rPr>
              <a:t>: ANP + </a:t>
            </a:r>
            <a:r>
              <a:rPr lang="en-US" sz="1050" b="1" dirty="0" err="1" smtClean="0">
                <a:latin typeface="+mj-lt"/>
              </a:rPr>
              <a:t>Sindig</a:t>
            </a:r>
            <a:r>
              <a:rPr lang="pt-BR" sz="1050" b="1" dirty="0" smtClean="0">
                <a:latin typeface="+mj-lt"/>
              </a:rPr>
              <a:t>ás (Cotação do Dólar 1,97)</a:t>
            </a:r>
            <a:endParaRPr lang="pt-BR" sz="105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 txBox="1">
            <a:spLocks/>
          </p:cNvSpPr>
          <p:nvPr/>
        </p:nvSpPr>
        <p:spPr bwMode="auto">
          <a:xfrm>
            <a:off x="187325" y="260350"/>
            <a:ext cx="2292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800" b="1" u="none" dirty="0">
                <a:solidFill>
                  <a:schemeClr val="bg1"/>
                </a:solidFill>
                <a:latin typeface="+mj-lt"/>
                <a:cs typeface="Arial" charset="0"/>
              </a:rPr>
              <a:t>O Sindigás</a:t>
            </a:r>
            <a:endParaRPr lang="pt-BR" sz="2800" b="1" u="none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pic>
        <p:nvPicPr>
          <p:cNvPr id="3075" name="Picture 3" descr="amazongaspe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4217343"/>
            <a:ext cx="128111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logo final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4149080"/>
            <a:ext cx="1223962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Logo Fog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2250" y="4169718"/>
            <a:ext cx="1260475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ultra vertical color (2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5135909"/>
            <a:ext cx="1009650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Imagem 10" descr="logo SGB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738" y="5364509"/>
            <a:ext cx="1439862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0113" y="5301009"/>
            <a:ext cx="1579562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293688" y="1174750"/>
            <a:ext cx="8569325" cy="2247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000" b="1" u="none" dirty="0"/>
              <a:t>MISSÃO</a:t>
            </a:r>
          </a:p>
          <a:p>
            <a:pPr algn="just">
              <a:defRPr/>
            </a:pPr>
            <a:r>
              <a:rPr lang="pt-BR" sz="2000" b="1" dirty="0"/>
              <a:t/>
            </a:r>
            <a:br>
              <a:rPr lang="pt-BR" sz="2000" b="1" dirty="0"/>
            </a:br>
            <a:r>
              <a:rPr lang="pt-BR" sz="2000" b="1" u="none" dirty="0"/>
              <a:t>Coordenar esforços para posicionar o Gás LP como combustível confiável, sustentável e conveniente para a sociedade, aumentando sua relevância na Matriz Energética através do desenvolvimento contínuo de novas tecnologias e aplicações, tornando-o cada vez mais atrativo aos diversos públicos de interesse.</a:t>
            </a:r>
          </a:p>
        </p:txBody>
      </p:sp>
      <p:cxnSp>
        <p:nvCxnSpPr>
          <p:cNvPr id="13" name="Conector reto 12"/>
          <p:cNvCxnSpPr/>
          <p:nvPr/>
        </p:nvCxnSpPr>
        <p:spPr>
          <a:xfrm>
            <a:off x="293688" y="3573016"/>
            <a:ext cx="85693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tângulo 1"/>
          <p:cNvSpPr>
            <a:spLocks noChangeArrowheads="1"/>
          </p:cNvSpPr>
          <p:nvPr/>
        </p:nvSpPr>
        <p:spPr bwMode="auto">
          <a:xfrm>
            <a:off x="71438" y="44450"/>
            <a:ext cx="62293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800" b="1" u="none" dirty="0">
                <a:solidFill>
                  <a:schemeClr val="bg1"/>
                </a:solidFill>
                <a:latin typeface="+mj-lt"/>
              </a:rPr>
              <a:t>Alguns grandes números </a:t>
            </a:r>
          </a:p>
          <a:p>
            <a:pPr>
              <a:defRPr/>
            </a:pPr>
            <a:r>
              <a:rPr lang="pt-BR" sz="2800" b="1" u="none" dirty="0">
                <a:solidFill>
                  <a:schemeClr val="bg1"/>
                </a:solidFill>
                <a:latin typeface="+mj-lt"/>
              </a:rPr>
              <a:t>de um grande setor</a:t>
            </a:r>
            <a:endParaRPr lang="pt-BR" sz="2800" u="none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123" name="Retângulo 3"/>
          <p:cNvSpPr>
            <a:spLocks noChangeArrowheads="1"/>
          </p:cNvSpPr>
          <p:nvPr/>
        </p:nvSpPr>
        <p:spPr bwMode="auto">
          <a:xfrm>
            <a:off x="4448175" y="3638550"/>
            <a:ext cx="2428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u="none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2" name="Grupo 8"/>
          <p:cNvGrpSpPr>
            <a:grpSpLocks/>
          </p:cNvGrpSpPr>
          <p:nvPr/>
        </p:nvGrpSpPr>
        <p:grpSpPr bwMode="auto">
          <a:xfrm>
            <a:off x="107950" y="1628775"/>
            <a:ext cx="2074863" cy="1244600"/>
            <a:chOff x="2615" y="688109"/>
            <a:chExt cx="2075293" cy="1245175"/>
          </a:xfrm>
        </p:grpSpPr>
        <p:sp>
          <p:nvSpPr>
            <p:cNvPr id="10" name="Retângulo 9"/>
            <p:cNvSpPr/>
            <p:nvPr/>
          </p:nvSpPr>
          <p:spPr>
            <a:xfrm>
              <a:off x="2615" y="688109"/>
              <a:ext cx="2075293" cy="124517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sp>
        <p:sp>
          <p:nvSpPr>
            <p:cNvPr id="11" name="Retângulo 10"/>
            <p:cNvSpPr/>
            <p:nvPr/>
          </p:nvSpPr>
          <p:spPr>
            <a:xfrm>
              <a:off x="2615" y="688109"/>
              <a:ext cx="2075293" cy="12451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2000" b="1" u="none" dirty="0">
                  <a:solidFill>
                    <a:schemeClr val="bg1"/>
                  </a:solidFill>
                  <a:cs typeface="Times New Roman" pitchFamily="18" charset="0"/>
                </a:rPr>
                <a:t>33 milhões</a:t>
              </a:r>
            </a:p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u="none" dirty="0">
                  <a:solidFill>
                    <a:schemeClr val="bg1"/>
                  </a:solidFill>
                  <a:cs typeface="Times New Roman" pitchFamily="18" charset="0"/>
                </a:rPr>
                <a:t>De botijões entregues porta a porta mensalmente</a:t>
              </a:r>
              <a:endParaRPr lang="pt-BR" sz="1600" dirty="0"/>
            </a:p>
          </p:txBody>
        </p:sp>
      </p:grpSp>
      <p:grpSp>
        <p:nvGrpSpPr>
          <p:cNvPr id="3" name="Grupo 11"/>
          <p:cNvGrpSpPr>
            <a:grpSpLocks/>
          </p:cNvGrpSpPr>
          <p:nvPr/>
        </p:nvGrpSpPr>
        <p:grpSpPr bwMode="auto">
          <a:xfrm>
            <a:off x="2373313" y="1628775"/>
            <a:ext cx="2074862" cy="1244600"/>
            <a:chOff x="2285438" y="688109"/>
            <a:chExt cx="2075293" cy="1245175"/>
          </a:xfrm>
        </p:grpSpPr>
        <p:sp>
          <p:nvSpPr>
            <p:cNvPr id="19" name="Retângulo 18"/>
            <p:cNvSpPr/>
            <p:nvPr/>
          </p:nvSpPr>
          <p:spPr>
            <a:xfrm>
              <a:off x="2285438" y="688109"/>
              <a:ext cx="2075293" cy="124517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sp>
        <p:sp>
          <p:nvSpPr>
            <p:cNvPr id="20" name="Retângulo 19"/>
            <p:cNvSpPr/>
            <p:nvPr/>
          </p:nvSpPr>
          <p:spPr>
            <a:xfrm>
              <a:off x="2285438" y="688109"/>
              <a:ext cx="2075293" cy="12451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2000" b="1" u="none" dirty="0">
                  <a:solidFill>
                    <a:schemeClr val="bg1"/>
                  </a:solidFill>
                  <a:cs typeface="Times New Roman" pitchFamily="18" charset="0"/>
                </a:rPr>
                <a:t>12 botijões</a:t>
              </a:r>
              <a:endParaRPr lang="pt-BR" sz="2000" u="none" dirty="0">
                <a:solidFill>
                  <a:schemeClr val="bg1"/>
                </a:solidFill>
                <a:cs typeface="Times New Roman" pitchFamily="18" charset="0"/>
              </a:endParaRPr>
            </a:p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u="none" dirty="0">
                  <a:solidFill>
                    <a:schemeClr val="bg1"/>
                  </a:solidFill>
                  <a:cs typeface="Times New Roman" pitchFamily="18" charset="0"/>
                </a:rPr>
                <a:t>Entregues por segundo no Brasil</a:t>
              </a:r>
              <a:endParaRPr lang="pt-BR" sz="1600" dirty="0"/>
            </a:p>
          </p:txBody>
        </p:sp>
      </p:grpSp>
      <p:grpSp>
        <p:nvGrpSpPr>
          <p:cNvPr id="4" name="Grupo 12"/>
          <p:cNvGrpSpPr>
            <a:grpSpLocks/>
          </p:cNvGrpSpPr>
          <p:nvPr/>
        </p:nvGrpSpPr>
        <p:grpSpPr bwMode="auto">
          <a:xfrm>
            <a:off x="4656138" y="1628775"/>
            <a:ext cx="2074862" cy="1244600"/>
            <a:chOff x="4568260" y="688109"/>
            <a:chExt cx="2075293" cy="1245175"/>
          </a:xfrm>
        </p:grpSpPr>
        <p:sp>
          <p:nvSpPr>
            <p:cNvPr id="17" name="Retângulo 16"/>
            <p:cNvSpPr/>
            <p:nvPr/>
          </p:nvSpPr>
          <p:spPr>
            <a:xfrm>
              <a:off x="4568260" y="688109"/>
              <a:ext cx="2075293" cy="124517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sp>
        <p:sp>
          <p:nvSpPr>
            <p:cNvPr id="18" name="Retângulo 17"/>
            <p:cNvSpPr/>
            <p:nvPr/>
          </p:nvSpPr>
          <p:spPr>
            <a:xfrm>
              <a:off x="4568260" y="688109"/>
              <a:ext cx="2075293" cy="12451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2000" b="1" u="none" dirty="0">
                  <a:solidFill>
                    <a:schemeClr val="bg1"/>
                  </a:solidFill>
                  <a:cs typeface="Times New Roman" pitchFamily="18" charset="0"/>
                </a:rPr>
                <a:t>R$ 22 bilhões </a:t>
              </a:r>
            </a:p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u="none" dirty="0">
                  <a:solidFill>
                    <a:schemeClr val="bg1"/>
                  </a:solidFill>
                  <a:cs typeface="Times New Roman" pitchFamily="18" charset="0"/>
                </a:rPr>
                <a:t>Faturamento anual do Setor</a:t>
              </a:r>
              <a:endParaRPr lang="pt-BR" sz="1900" u="none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5" name="Grupo 13"/>
          <p:cNvGrpSpPr>
            <a:grpSpLocks/>
          </p:cNvGrpSpPr>
          <p:nvPr/>
        </p:nvGrpSpPr>
        <p:grpSpPr bwMode="auto">
          <a:xfrm>
            <a:off x="6938963" y="1628775"/>
            <a:ext cx="2074862" cy="1244600"/>
            <a:chOff x="6851083" y="688109"/>
            <a:chExt cx="2075293" cy="1245175"/>
          </a:xfrm>
        </p:grpSpPr>
        <p:sp>
          <p:nvSpPr>
            <p:cNvPr id="15" name="Retângulo 14"/>
            <p:cNvSpPr/>
            <p:nvPr/>
          </p:nvSpPr>
          <p:spPr>
            <a:xfrm>
              <a:off x="6851083" y="688109"/>
              <a:ext cx="2075293" cy="124517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sp>
        <p:sp>
          <p:nvSpPr>
            <p:cNvPr id="16" name="Retângulo 15"/>
            <p:cNvSpPr/>
            <p:nvPr/>
          </p:nvSpPr>
          <p:spPr>
            <a:xfrm>
              <a:off x="6851083" y="688109"/>
              <a:ext cx="2075293" cy="12451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2000" b="1" u="none" dirty="0">
                  <a:solidFill>
                    <a:schemeClr val="bg1"/>
                  </a:solidFill>
                  <a:cs typeface="Times New Roman" pitchFamily="18" charset="0"/>
                </a:rPr>
                <a:t>7,1 milhões </a:t>
              </a:r>
            </a:p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u="none" dirty="0">
                  <a:solidFill>
                    <a:schemeClr val="bg1"/>
                  </a:solidFill>
                  <a:cs typeface="Times New Roman" pitchFamily="18" charset="0"/>
                </a:rPr>
                <a:t>Toneladas de Gás comercializados em 2012</a:t>
              </a:r>
              <a:endParaRPr lang="pt-BR" sz="1900" u="none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6" name="Grupo 20"/>
          <p:cNvGrpSpPr>
            <a:grpSpLocks/>
          </p:cNvGrpSpPr>
          <p:nvPr/>
        </p:nvGrpSpPr>
        <p:grpSpPr bwMode="auto">
          <a:xfrm>
            <a:off x="109538" y="3094038"/>
            <a:ext cx="2076450" cy="1246187"/>
            <a:chOff x="2615" y="2140815"/>
            <a:chExt cx="2075293" cy="1245175"/>
          </a:xfrm>
        </p:grpSpPr>
        <p:sp>
          <p:nvSpPr>
            <p:cNvPr id="31" name="Retângulo 30"/>
            <p:cNvSpPr/>
            <p:nvPr/>
          </p:nvSpPr>
          <p:spPr>
            <a:xfrm>
              <a:off x="2615" y="2140815"/>
              <a:ext cx="2075293" cy="12451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tângulo 31"/>
            <p:cNvSpPr/>
            <p:nvPr/>
          </p:nvSpPr>
          <p:spPr>
            <a:xfrm>
              <a:off x="2615" y="2140815"/>
              <a:ext cx="2075293" cy="12451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2000" b="1" u="none" dirty="0">
                  <a:solidFill>
                    <a:schemeClr val="bg1"/>
                  </a:solidFill>
                  <a:cs typeface="Times New Roman" pitchFamily="18" charset="0"/>
                </a:rPr>
                <a:t>R$ 5 bilhões </a:t>
              </a:r>
            </a:p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u="none" dirty="0">
                  <a:solidFill>
                    <a:schemeClr val="bg1"/>
                  </a:solidFill>
                  <a:cs typeface="Times New Roman" pitchFamily="18" charset="0"/>
                </a:rPr>
                <a:t>em tributos arrecadados anualmente</a:t>
              </a:r>
            </a:p>
          </p:txBody>
        </p:sp>
      </p:grpSp>
      <p:grpSp>
        <p:nvGrpSpPr>
          <p:cNvPr id="7" name="Grupo 21"/>
          <p:cNvGrpSpPr>
            <a:grpSpLocks/>
          </p:cNvGrpSpPr>
          <p:nvPr/>
        </p:nvGrpSpPr>
        <p:grpSpPr bwMode="auto">
          <a:xfrm>
            <a:off x="2392363" y="3094038"/>
            <a:ext cx="2076450" cy="1246187"/>
            <a:chOff x="2285438" y="2140815"/>
            <a:chExt cx="2075293" cy="1245175"/>
          </a:xfrm>
        </p:grpSpPr>
        <p:sp>
          <p:nvSpPr>
            <p:cNvPr id="29" name="Retângulo 28"/>
            <p:cNvSpPr/>
            <p:nvPr/>
          </p:nvSpPr>
          <p:spPr>
            <a:xfrm>
              <a:off x="2285438" y="2140815"/>
              <a:ext cx="2075293" cy="12451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tângulo 29"/>
            <p:cNvSpPr/>
            <p:nvPr/>
          </p:nvSpPr>
          <p:spPr>
            <a:xfrm>
              <a:off x="2285438" y="2140815"/>
              <a:ext cx="2075293" cy="12451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2000" b="1" u="none" dirty="0">
                  <a:solidFill>
                    <a:schemeClr val="bg1"/>
                  </a:solidFill>
                  <a:cs typeface="Times New Roman" pitchFamily="18" charset="0"/>
                </a:rPr>
                <a:t>51 mil </a:t>
              </a:r>
            </a:p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u="none" dirty="0">
                  <a:solidFill>
                    <a:schemeClr val="bg1"/>
                  </a:solidFill>
                  <a:cs typeface="Times New Roman" pitchFamily="18" charset="0"/>
                </a:rPr>
                <a:t>Revendas autorizadas em todo o Brasil</a:t>
              </a:r>
            </a:p>
          </p:txBody>
        </p:sp>
      </p:grpSp>
      <p:grpSp>
        <p:nvGrpSpPr>
          <p:cNvPr id="8" name="Grupo 22"/>
          <p:cNvGrpSpPr>
            <a:grpSpLocks/>
          </p:cNvGrpSpPr>
          <p:nvPr/>
        </p:nvGrpSpPr>
        <p:grpSpPr bwMode="auto">
          <a:xfrm>
            <a:off x="4675188" y="3094038"/>
            <a:ext cx="2076450" cy="1246187"/>
            <a:chOff x="4568260" y="2140815"/>
            <a:chExt cx="2075293" cy="1245175"/>
          </a:xfrm>
        </p:grpSpPr>
        <p:sp>
          <p:nvSpPr>
            <p:cNvPr id="27" name="Retângulo 26"/>
            <p:cNvSpPr/>
            <p:nvPr/>
          </p:nvSpPr>
          <p:spPr>
            <a:xfrm>
              <a:off x="4568260" y="2140815"/>
              <a:ext cx="2075293" cy="12451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tângulo 27"/>
            <p:cNvSpPr/>
            <p:nvPr/>
          </p:nvSpPr>
          <p:spPr>
            <a:xfrm>
              <a:off x="4568260" y="2140815"/>
              <a:ext cx="2075293" cy="12451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2000" b="1" u="none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100% </a:t>
              </a:r>
            </a:p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u="none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Dos fogões fabricados </a:t>
              </a:r>
              <a:r>
                <a:rPr lang="pt-BR" sz="1600" u="none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são </a:t>
              </a:r>
              <a:r>
                <a:rPr lang="pt-BR" sz="1600" u="none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para uso de Gás LP</a:t>
              </a:r>
              <a:r>
                <a:rPr lang="pt-BR" sz="1600" b="1" u="none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 </a:t>
              </a:r>
              <a:endParaRPr lang="pt-BR" sz="1600" u="none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9" name="Grupo 23"/>
          <p:cNvGrpSpPr>
            <a:grpSpLocks/>
          </p:cNvGrpSpPr>
          <p:nvPr/>
        </p:nvGrpSpPr>
        <p:grpSpPr bwMode="auto">
          <a:xfrm>
            <a:off x="6958013" y="3094038"/>
            <a:ext cx="2076450" cy="1246187"/>
            <a:chOff x="6851083" y="2140815"/>
            <a:chExt cx="2075293" cy="1245175"/>
          </a:xfrm>
        </p:grpSpPr>
        <p:sp>
          <p:nvSpPr>
            <p:cNvPr id="25" name="Retângulo 24"/>
            <p:cNvSpPr/>
            <p:nvPr/>
          </p:nvSpPr>
          <p:spPr>
            <a:xfrm>
              <a:off x="6851083" y="2140815"/>
              <a:ext cx="2075293" cy="12451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tângulo 25"/>
            <p:cNvSpPr/>
            <p:nvPr/>
          </p:nvSpPr>
          <p:spPr>
            <a:xfrm>
              <a:off x="6851083" y="2140815"/>
              <a:ext cx="2075293" cy="12451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2000" b="1" u="none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350.000 </a:t>
              </a:r>
            </a:p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u="none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Empregos diretos e indiretos</a:t>
              </a:r>
            </a:p>
          </p:txBody>
        </p:sp>
      </p:grpSp>
      <p:grpSp>
        <p:nvGrpSpPr>
          <p:cNvPr id="12" name="Grupo 32"/>
          <p:cNvGrpSpPr>
            <a:grpSpLocks/>
          </p:cNvGrpSpPr>
          <p:nvPr/>
        </p:nvGrpSpPr>
        <p:grpSpPr bwMode="auto">
          <a:xfrm>
            <a:off x="1250950" y="4559300"/>
            <a:ext cx="2076450" cy="1246188"/>
            <a:chOff x="1144027" y="3600406"/>
            <a:chExt cx="2075293" cy="1245175"/>
          </a:xfrm>
        </p:grpSpPr>
        <p:sp>
          <p:nvSpPr>
            <p:cNvPr id="40" name="Retângulo 39"/>
            <p:cNvSpPr/>
            <p:nvPr/>
          </p:nvSpPr>
          <p:spPr>
            <a:xfrm>
              <a:off x="1144027" y="3600406"/>
              <a:ext cx="2075293" cy="124517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sp>
        <p:sp>
          <p:nvSpPr>
            <p:cNvPr id="41" name="Retângulo 40"/>
            <p:cNvSpPr/>
            <p:nvPr/>
          </p:nvSpPr>
          <p:spPr>
            <a:xfrm>
              <a:off x="1144027" y="3600406"/>
              <a:ext cx="2075293" cy="12451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2000" b="1" u="none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1.000.000 </a:t>
              </a:r>
            </a:p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u="none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Botijões requalificados ao mês de janeiro de 2007 até hoje</a:t>
              </a:r>
              <a:endParaRPr lang="pt-BR" sz="1600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3" name="Grupo 33"/>
          <p:cNvGrpSpPr>
            <a:grpSpLocks/>
          </p:cNvGrpSpPr>
          <p:nvPr/>
        </p:nvGrpSpPr>
        <p:grpSpPr bwMode="auto">
          <a:xfrm>
            <a:off x="3533775" y="4559300"/>
            <a:ext cx="2076450" cy="1246188"/>
            <a:chOff x="3426849" y="3600406"/>
            <a:chExt cx="2075293" cy="1245175"/>
          </a:xfrm>
        </p:grpSpPr>
        <p:sp>
          <p:nvSpPr>
            <p:cNvPr id="38" name="Retângulo 37"/>
            <p:cNvSpPr/>
            <p:nvPr/>
          </p:nvSpPr>
          <p:spPr>
            <a:xfrm>
              <a:off x="3426849" y="3600406"/>
              <a:ext cx="2075293" cy="124517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sp>
        <p:sp>
          <p:nvSpPr>
            <p:cNvPr id="39" name="Retângulo 38"/>
            <p:cNvSpPr/>
            <p:nvPr/>
          </p:nvSpPr>
          <p:spPr>
            <a:xfrm>
              <a:off x="3426849" y="3600406"/>
              <a:ext cx="2075293" cy="12451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2000" b="1" u="none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100% </a:t>
              </a:r>
            </a:p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u="none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Municípios atendidos pelo Gás LP</a:t>
              </a:r>
            </a:p>
          </p:txBody>
        </p:sp>
      </p:grpSp>
      <p:grpSp>
        <p:nvGrpSpPr>
          <p:cNvPr id="14" name="Grupo 34"/>
          <p:cNvGrpSpPr>
            <a:grpSpLocks/>
          </p:cNvGrpSpPr>
          <p:nvPr/>
        </p:nvGrpSpPr>
        <p:grpSpPr bwMode="auto">
          <a:xfrm>
            <a:off x="5816600" y="4552950"/>
            <a:ext cx="2076450" cy="1246188"/>
            <a:chOff x="5709671" y="3593520"/>
            <a:chExt cx="2075293" cy="1245175"/>
          </a:xfrm>
        </p:grpSpPr>
        <p:sp>
          <p:nvSpPr>
            <p:cNvPr id="36" name="Retângulo 35"/>
            <p:cNvSpPr/>
            <p:nvPr/>
          </p:nvSpPr>
          <p:spPr>
            <a:xfrm>
              <a:off x="5709671" y="3593520"/>
              <a:ext cx="2075293" cy="124517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sp>
        <p:sp>
          <p:nvSpPr>
            <p:cNvPr id="37" name="Retângulo 36"/>
            <p:cNvSpPr/>
            <p:nvPr/>
          </p:nvSpPr>
          <p:spPr>
            <a:xfrm>
              <a:off x="5709671" y="3593520"/>
              <a:ext cx="2075293" cy="12451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2000" b="1" u="none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27%</a:t>
              </a:r>
            </a:p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600" u="none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Participação na Matriz Energética Residencial</a:t>
              </a:r>
              <a:r>
                <a:rPr lang="pt-BR" sz="1600" b="1" u="none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 </a:t>
              </a:r>
              <a:endParaRPr lang="pt-BR" sz="1600" u="none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21" name="Elipse 20"/>
          <p:cNvSpPr/>
          <p:nvPr/>
        </p:nvSpPr>
        <p:spPr>
          <a:xfrm>
            <a:off x="3186113" y="4077072"/>
            <a:ext cx="2826047" cy="2160240"/>
          </a:xfrm>
          <a:prstGeom prst="ellipse">
            <a:avLst/>
          </a:prstGeom>
          <a:noFill/>
          <a:ln w="57150" cmpd="sng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Elipse 41"/>
          <p:cNvSpPr/>
          <p:nvPr/>
        </p:nvSpPr>
        <p:spPr>
          <a:xfrm>
            <a:off x="3186113" y="4077072"/>
            <a:ext cx="2826047" cy="2160240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5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25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750"/>
                            </p:stCondLst>
                            <p:childTnLst>
                              <p:par>
                                <p:cTn id="59" presetID="4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25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9553" y="1157843"/>
            <a:ext cx="7920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+mn-lt"/>
              </a:rPr>
              <a:t>Somos contrários, no estágio atual do mercado brasileiro, ao subsídio generalizado ao Gás LP.</a:t>
            </a:r>
            <a:endParaRPr lang="pt-BR" sz="2400" b="1" dirty="0">
              <a:latin typeface="+mn-lt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187325" y="260350"/>
            <a:ext cx="2292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2800" b="1" u="none" smtClean="0">
                <a:solidFill>
                  <a:schemeClr val="bg1"/>
                </a:solidFill>
                <a:latin typeface="+mj-lt"/>
                <a:cs typeface="Arial" charset="0"/>
              </a:rPr>
              <a:t>Sindigás</a:t>
            </a:r>
            <a:endParaRPr lang="pt-BR" sz="2800" b="1" u="none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5561945"/>
            <a:ext cx="9144000" cy="132343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pt-BR" sz="2000" b="1" u="none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pt-BR" sz="2000" b="1" u="none" dirty="0" smtClean="0">
                <a:solidFill>
                  <a:schemeClr val="bg1"/>
                </a:solidFill>
                <a:latin typeface="+mn-lt"/>
              </a:rPr>
              <a:t>Entendemos que nosso energético é competitivo, versátil, confiável, conveniente, transportável e moderno nos mais diversos setores da sociedade.</a:t>
            </a:r>
          </a:p>
          <a:p>
            <a:pPr algn="ctr"/>
            <a:endParaRPr lang="pt-BR" sz="2000" b="1" u="none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791" t="23422" r="3046" b="13482"/>
          <a:stretch>
            <a:fillRect/>
          </a:stretch>
        </p:blipFill>
        <p:spPr bwMode="auto">
          <a:xfrm>
            <a:off x="251520" y="2343551"/>
            <a:ext cx="1927011" cy="1155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0764" t="6811" r="20765" b="13482"/>
          <a:stretch>
            <a:fillRect/>
          </a:stretch>
        </p:blipFill>
        <p:spPr bwMode="auto">
          <a:xfrm>
            <a:off x="2843808" y="2204864"/>
            <a:ext cx="1423280" cy="155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5704" t="11230" r="3932" b="13482"/>
          <a:stretch>
            <a:fillRect/>
          </a:stretch>
        </p:blipFill>
        <p:spPr bwMode="auto">
          <a:xfrm>
            <a:off x="4788024" y="2420856"/>
            <a:ext cx="1800199" cy="1199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l="7476" t="11230" r="7476" b="17885"/>
          <a:stretch>
            <a:fillRect/>
          </a:stretch>
        </p:blipFill>
        <p:spPr bwMode="auto">
          <a:xfrm>
            <a:off x="251520" y="4005064"/>
            <a:ext cx="1834411" cy="1223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 l="2160" t="6811" r="2160" b="13456"/>
          <a:stretch>
            <a:fillRect/>
          </a:stretch>
        </p:blipFill>
        <p:spPr bwMode="auto">
          <a:xfrm>
            <a:off x="2483768" y="4077072"/>
            <a:ext cx="1768053" cy="1178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 l="1689" t="7919" r="2160" b="12348"/>
          <a:stretch>
            <a:fillRect/>
          </a:stretch>
        </p:blipFill>
        <p:spPr bwMode="auto">
          <a:xfrm>
            <a:off x="4716017" y="4077072"/>
            <a:ext cx="1800199" cy="119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 l="4818" t="9026" r="4818" b="17198"/>
          <a:stretch>
            <a:fillRect/>
          </a:stretch>
        </p:blipFill>
        <p:spPr bwMode="auto">
          <a:xfrm>
            <a:off x="6804248" y="3230599"/>
            <a:ext cx="1832423" cy="1196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5328592"/>
            <a:ext cx="9299060" cy="1628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ctangle 2"/>
          <p:cNvSpPr txBox="1">
            <a:spLocks/>
          </p:cNvSpPr>
          <p:nvPr/>
        </p:nvSpPr>
        <p:spPr bwMode="auto">
          <a:xfrm>
            <a:off x="187324" y="260350"/>
            <a:ext cx="4024636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2800" b="1" u="none" dirty="0" smtClean="0">
                <a:solidFill>
                  <a:schemeClr val="bg1"/>
                </a:solidFill>
                <a:latin typeface="+mj-lt"/>
                <a:cs typeface="Arial" charset="0"/>
              </a:rPr>
              <a:t>Subsídio é um meio e não um fim em si mesmo.</a:t>
            </a:r>
            <a:endParaRPr lang="pt-BR" sz="2800" b="1" u="none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87324" y="1402898"/>
            <a:ext cx="86331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u="none" dirty="0" smtClean="0">
                <a:latin typeface="+mj-lt"/>
              </a:rPr>
              <a:t>Com vastas florestas no Brasil, foram necessários muitos anos de incentivos e subsídios ao Gás LP e aos equipamentos </a:t>
            </a:r>
            <a:r>
              <a:rPr lang="pt-BR" sz="2000" b="1" i="1" u="none" dirty="0" smtClean="0">
                <a:latin typeface="+mj-lt"/>
              </a:rPr>
              <a:t>(</a:t>
            </a:r>
            <a:r>
              <a:rPr lang="pt-BR" sz="2000" b="1" i="1" u="none" dirty="0" err="1" smtClean="0">
                <a:latin typeface="+mj-lt"/>
              </a:rPr>
              <a:t>appliances</a:t>
            </a:r>
            <a:r>
              <a:rPr lang="pt-BR" sz="2000" b="1" i="1" u="none" dirty="0" smtClean="0">
                <a:latin typeface="+mj-lt"/>
              </a:rPr>
              <a:t>);</a:t>
            </a:r>
          </a:p>
          <a:p>
            <a:endParaRPr lang="pt-BR" sz="2000" b="1" i="1" u="none" dirty="0" smtClean="0">
              <a:latin typeface="+mj-lt"/>
            </a:endParaRPr>
          </a:p>
          <a:p>
            <a:r>
              <a:rPr lang="pt-BR" sz="1600" u="none" dirty="0" smtClean="0">
                <a:latin typeface="+mj-lt"/>
              </a:rPr>
              <a:t>	- Mudanças de hábitos e costumes;</a:t>
            </a:r>
          </a:p>
          <a:p>
            <a:r>
              <a:rPr lang="pt-BR" sz="1600" u="none" dirty="0" smtClean="0">
                <a:latin typeface="+mj-lt"/>
              </a:rPr>
              <a:t>	- Inserção de equipamentos e cilindros no mercado.</a:t>
            </a:r>
          </a:p>
          <a:p>
            <a:endParaRPr lang="pt-BR" sz="1600" u="none" dirty="0">
              <a:latin typeface="+mj-lt"/>
            </a:endParaRPr>
          </a:p>
          <a:p>
            <a:r>
              <a:rPr lang="pt-BR" sz="1600" b="1" u="none" dirty="0" smtClean="0">
                <a:latin typeface="+mj-lt"/>
              </a:rPr>
              <a:t>	Resultados visíveis:</a:t>
            </a:r>
          </a:p>
          <a:p>
            <a:endParaRPr lang="pt-BR" sz="1050" b="1" u="none" dirty="0" smtClean="0">
              <a:latin typeface="+mj-lt"/>
            </a:endParaRPr>
          </a:p>
          <a:p>
            <a:r>
              <a:rPr lang="pt-BR" sz="1600" u="none" dirty="0" smtClean="0">
                <a:latin typeface="+mj-lt"/>
              </a:rPr>
              <a:t>	- Preparo de alimentos não gera desmatamento;</a:t>
            </a:r>
          </a:p>
          <a:p>
            <a:r>
              <a:rPr lang="pt-BR" sz="1600" u="none" dirty="0" smtClean="0">
                <a:latin typeface="+mj-lt"/>
              </a:rPr>
              <a:t>	- Criação de hábitos e vínculos ao Gás LP e suas conveniências;</a:t>
            </a:r>
          </a:p>
          <a:p>
            <a:r>
              <a:rPr lang="pt-BR" sz="1600" u="none" dirty="0" smtClean="0">
                <a:latin typeface="+mj-lt"/>
              </a:rPr>
              <a:t>	- Residências inseridas nas florestas preferem cozinhar	com Gás LP, presença em 100% dos 	municípios nacionais.</a:t>
            </a:r>
            <a:r>
              <a:rPr lang="pt-BR" sz="1600" b="1" u="none" dirty="0" smtClean="0">
                <a:latin typeface="+mj-lt"/>
              </a:rPr>
              <a:t>	</a:t>
            </a:r>
          </a:p>
          <a:p>
            <a:endParaRPr lang="pt-BR" sz="1600" b="1" u="none" dirty="0" smtClean="0">
              <a:latin typeface="+mj-lt"/>
            </a:endParaRPr>
          </a:p>
          <a:p>
            <a:r>
              <a:rPr lang="pt-BR" sz="1600" b="1" u="none" dirty="0" smtClean="0">
                <a:solidFill>
                  <a:srgbClr val="FF0000"/>
                </a:solidFill>
                <a:latin typeface="+mj-lt"/>
              </a:rPr>
              <a:t>Até 2001 o subsídio cruzado ao Gás LP ainda existia em todo Brasil, ou seja, outros combustíveis pagavam o Gás LP</a:t>
            </a:r>
            <a:endParaRPr lang="pt-BR" sz="1600" b="1" u="none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050" name="Imagem 5" descr="http://www.pulsarimagens.com.br/bancoImagens/01RT2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5445225"/>
            <a:ext cx="2091727" cy="139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Imagem 9" descr="http://www.pulsarimagens.com.br/bancoImagens/04ER3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6861" y="5445226"/>
            <a:ext cx="2087860" cy="139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 l="37597" t="40033" r="34053" b="14563"/>
          <a:stretch>
            <a:fillRect/>
          </a:stretch>
        </p:blipFill>
        <p:spPr bwMode="auto">
          <a:xfrm>
            <a:off x="4298226" y="5445226"/>
            <a:ext cx="1088379" cy="139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/>
          <a:srcRect l="8707" t="5704" r="1274" b="14563"/>
          <a:stretch>
            <a:fillRect/>
          </a:stretch>
        </p:blipFill>
        <p:spPr bwMode="auto">
          <a:xfrm>
            <a:off x="5436096" y="5445224"/>
            <a:ext cx="1852958" cy="139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/>
          <a:srcRect l="4818" t="5704" r="3932" b="12348"/>
          <a:stretch>
            <a:fillRect/>
          </a:stretch>
        </p:blipFill>
        <p:spPr bwMode="auto">
          <a:xfrm>
            <a:off x="7332631" y="5445225"/>
            <a:ext cx="1966429" cy="1394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>
          <a:xfrm>
            <a:off x="-252536" y="1135772"/>
            <a:ext cx="17651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49263" eaLnBrk="0" hangingPunct="0"/>
            <a:r>
              <a:rPr lang="pt-BR" sz="1600" b="1" u="none" dirty="0" smtClean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FASE INICIAL: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4797152"/>
            <a:ext cx="9144000" cy="20608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ctangle 2"/>
          <p:cNvSpPr txBox="1">
            <a:spLocks/>
          </p:cNvSpPr>
          <p:nvPr/>
        </p:nvSpPr>
        <p:spPr bwMode="auto">
          <a:xfrm>
            <a:off x="187324" y="260350"/>
            <a:ext cx="4024636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2800" b="1" u="none" dirty="0" smtClean="0">
                <a:solidFill>
                  <a:schemeClr val="bg1"/>
                </a:solidFill>
                <a:latin typeface="+mj-lt"/>
                <a:cs typeface="Arial" charset="0"/>
              </a:rPr>
              <a:t>Desmatamento no Brasil</a:t>
            </a:r>
            <a:endParaRPr lang="pt-BR" sz="2800" b="1" u="none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23528" y="1772816"/>
            <a:ext cx="86870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none" dirty="0" smtClean="0">
                <a:latin typeface="+mn-lt"/>
              </a:rPr>
              <a:t>Ainda temos altos índices de desmatamento no Brasil, mas não está relacionado ao uso de lenha doméstica.</a:t>
            </a:r>
          </a:p>
          <a:p>
            <a:endParaRPr lang="pt-BR" u="none" dirty="0" smtClean="0">
              <a:latin typeface="+mn-lt"/>
            </a:endParaRPr>
          </a:p>
          <a:p>
            <a:r>
              <a:rPr lang="pt-BR" u="none" dirty="0" smtClean="0">
                <a:latin typeface="+mn-lt"/>
              </a:rPr>
              <a:t>O desmatamento no Brasil está focado em:</a:t>
            </a:r>
          </a:p>
          <a:p>
            <a:endParaRPr lang="pt-BR" u="none" dirty="0" smtClean="0">
              <a:latin typeface="+mn-lt"/>
            </a:endParaRPr>
          </a:p>
          <a:p>
            <a:r>
              <a:rPr lang="pt-BR" u="none" dirty="0" smtClean="0">
                <a:latin typeface="+mn-lt"/>
              </a:rPr>
              <a:t>	- Industria madeireira</a:t>
            </a:r>
          </a:p>
          <a:p>
            <a:r>
              <a:rPr lang="pt-BR" u="none" dirty="0" smtClean="0">
                <a:latin typeface="+mn-lt"/>
              </a:rPr>
              <a:t>	- Avanço da agropecuária sobre as florestas.*</a:t>
            </a:r>
            <a:endParaRPr lang="pt-BR" u="none" dirty="0">
              <a:latin typeface="+mn-lt"/>
            </a:endParaRPr>
          </a:p>
        </p:txBody>
      </p:sp>
      <p:pic>
        <p:nvPicPr>
          <p:cNvPr id="32770" name="Imagem 3" descr="http://360graus.terra.com.br/ecologia/images/w_h/w_h_greenpeace02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6200" y="5013177"/>
            <a:ext cx="2191544" cy="146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Imagem 4" descr="http://www.ecodebate.com.br/foto/desmat13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2329388" y="5013177"/>
            <a:ext cx="2186988" cy="146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http://www.akatu.org.br/Content/Akatu/Arquivos/image/04_06_22_tecnologia_Amazoni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62375" y="5013177"/>
            <a:ext cx="2191544" cy="1461029"/>
          </a:xfrm>
          <a:prstGeom prst="rect">
            <a:avLst/>
          </a:prstGeom>
          <a:noFill/>
        </p:spPr>
      </p:pic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7" cstate="print"/>
          <a:srcRect l="6590" t="14563" r="7476" b="15670"/>
          <a:stretch>
            <a:fillRect/>
          </a:stretch>
        </p:blipFill>
        <p:spPr bwMode="auto">
          <a:xfrm>
            <a:off x="6804248" y="5013176"/>
            <a:ext cx="2249521" cy="1461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43388" y="4437112"/>
            <a:ext cx="60407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 smtClean="0">
                <a:latin typeface="+mj-lt"/>
              </a:rPr>
              <a:t>*Fonte: </a:t>
            </a:r>
            <a:r>
              <a:rPr lang="pt-BR" sz="800" dirty="0" err="1" smtClean="0">
                <a:latin typeface="+mj-lt"/>
              </a:rPr>
              <a:t>Inpe</a:t>
            </a:r>
            <a:r>
              <a:rPr lang="pt-BR" sz="800" dirty="0" smtClean="0">
                <a:latin typeface="+mj-lt"/>
              </a:rPr>
              <a:t> (Instituto Nacional de Pesquisas Espaciais)</a:t>
            </a:r>
          </a:p>
          <a:p>
            <a:r>
              <a:rPr lang="pt-BR" sz="800" dirty="0" smtClean="0">
                <a:latin typeface="+mj-lt"/>
              </a:rPr>
              <a:t>http://agenciabrasil.ebc.com.br/noticia/2009-06-01/greenpeace-pecuaria-e-principal-responsavel-pelo-desmatamento-na-amazonia</a:t>
            </a:r>
            <a:endParaRPr lang="pt-BR" sz="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Video Apresentacao Sergio AVI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71600" y="1143000"/>
            <a:ext cx="6400800" cy="512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7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/>
          </p:cNvSpPr>
          <p:nvPr/>
        </p:nvSpPr>
        <p:spPr bwMode="auto">
          <a:xfrm>
            <a:off x="187324" y="188342"/>
            <a:ext cx="5536804" cy="792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2800" b="1" u="none" dirty="0" smtClean="0">
                <a:solidFill>
                  <a:schemeClr val="bg1"/>
                </a:solidFill>
                <a:latin typeface="+mj-lt"/>
                <a:cs typeface="Arial" charset="0"/>
              </a:rPr>
              <a:t>Efeitos perversos da inexistência de subsídios, nas fases corretas.</a:t>
            </a:r>
            <a:endParaRPr lang="pt-BR" sz="2800" b="1" u="none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23528" y="2060848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u="none" dirty="0" smtClean="0">
                <a:latin typeface="+mj-lt"/>
              </a:rPr>
              <a:t>Mais de bilhões de pessoas ainda dependem do carvão vegetal para viver;</a:t>
            </a:r>
          </a:p>
          <a:p>
            <a:pPr algn="just"/>
            <a:endParaRPr lang="pt-BR" b="1" u="none" dirty="0" smtClean="0">
              <a:latin typeface="+mj-lt"/>
            </a:endParaRPr>
          </a:p>
          <a:p>
            <a:pPr algn="just"/>
            <a:endParaRPr lang="pt-BR" b="1" u="none" dirty="0" smtClean="0">
              <a:latin typeface="+mj-lt"/>
            </a:endParaRPr>
          </a:p>
          <a:p>
            <a:pPr algn="just"/>
            <a:r>
              <a:rPr lang="pt-BR" b="1" u="none" dirty="0" smtClean="0">
                <a:latin typeface="+mj-lt"/>
              </a:rPr>
              <a:t>No Haiti, menos de 2% de suas florestas seguem de pé e as terras já não são cultiváveis;</a:t>
            </a:r>
          </a:p>
          <a:p>
            <a:pPr algn="just"/>
            <a:endParaRPr lang="pt-BR" b="1" u="none" dirty="0" smtClean="0">
              <a:latin typeface="+mj-lt"/>
            </a:endParaRPr>
          </a:p>
          <a:p>
            <a:pPr algn="just"/>
            <a:endParaRPr lang="pt-BR" b="1" u="none" dirty="0" smtClean="0">
              <a:latin typeface="+mj-lt"/>
            </a:endParaRPr>
          </a:p>
          <a:p>
            <a:pPr algn="just"/>
            <a:r>
              <a:rPr lang="pt-BR" b="1" u="none" dirty="0" smtClean="0">
                <a:latin typeface="+mj-lt"/>
              </a:rPr>
              <a:t>Segundo a OMS cerca de 1,6 milhão de pessoas morrem por ano devido a inalação de fumaça originada da queima de resíduos agrícolas e carvão.</a:t>
            </a:r>
            <a:endParaRPr lang="pt-BR" b="1" u="non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774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 bwMode="auto">
          <a:xfrm>
            <a:off x="187324" y="188342"/>
            <a:ext cx="5536804" cy="792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s-ES" sz="2800" b="1" u="none" dirty="0" err="1" smtClean="0">
                <a:solidFill>
                  <a:schemeClr val="bg1"/>
                </a:solidFill>
                <a:latin typeface="+mj-lt"/>
                <a:cs typeface="Arial" charset="0"/>
              </a:rPr>
              <a:t>Fim</a:t>
            </a:r>
            <a:r>
              <a:rPr lang="es-ES" sz="2800" b="1" u="none" dirty="0" smtClean="0">
                <a:solidFill>
                  <a:schemeClr val="bg1"/>
                </a:solidFill>
                <a:latin typeface="+mj-lt"/>
                <a:cs typeface="Arial" charset="0"/>
              </a:rPr>
              <a:t> do </a:t>
            </a:r>
            <a:r>
              <a:rPr lang="es-ES" sz="2800" b="1" u="none" dirty="0" err="1" smtClean="0">
                <a:solidFill>
                  <a:schemeClr val="bg1"/>
                </a:solidFill>
                <a:latin typeface="+mj-lt"/>
                <a:cs typeface="Arial" charset="0"/>
              </a:rPr>
              <a:t>subsídio</a:t>
            </a:r>
            <a:r>
              <a:rPr lang="es-ES" sz="2800" b="1" u="none" dirty="0" smtClean="0">
                <a:solidFill>
                  <a:schemeClr val="bg1"/>
                </a:solidFill>
                <a:latin typeface="+mj-lt"/>
                <a:cs typeface="Arial" charset="0"/>
              </a:rPr>
              <a:t>?</a:t>
            </a:r>
          </a:p>
          <a:p>
            <a:pPr>
              <a:defRPr/>
            </a:pPr>
            <a:r>
              <a:rPr lang="es-ES" sz="2800" b="1" u="none" dirty="0" smtClean="0">
                <a:solidFill>
                  <a:schemeClr val="bg1"/>
                </a:solidFill>
                <a:latin typeface="+mj-lt"/>
                <a:cs typeface="Arial" charset="0"/>
              </a:rPr>
              <a:t>Demanda inelástica?</a:t>
            </a:r>
            <a:endParaRPr lang="es-ES" sz="2800" b="1" u="none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graphicFrame>
        <p:nvGraphicFramePr>
          <p:cNvPr id="3" name="Gráfico 2"/>
          <p:cNvGraphicFramePr/>
          <p:nvPr/>
        </p:nvGraphicFramePr>
        <p:xfrm>
          <a:off x="4572000" y="1573528"/>
          <a:ext cx="4518770" cy="2647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CaixaDeTexto 5"/>
          <p:cNvSpPr txBox="1"/>
          <p:nvPr/>
        </p:nvSpPr>
        <p:spPr>
          <a:xfrm>
            <a:off x="4944155" y="2225736"/>
            <a:ext cx="298480" cy="20005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700" b="1" u="none" dirty="0"/>
              <a:t>5.7</a:t>
            </a:r>
          </a:p>
        </p:txBody>
      </p:sp>
      <p:sp>
        <p:nvSpPr>
          <p:cNvPr id="22" name="CaixaDeTexto 6"/>
          <p:cNvSpPr txBox="1"/>
          <p:nvPr/>
        </p:nvSpPr>
        <p:spPr>
          <a:xfrm>
            <a:off x="5089559" y="2127272"/>
            <a:ext cx="298480" cy="20005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700" b="1" u="none" dirty="0"/>
              <a:t>6.1</a:t>
            </a:r>
          </a:p>
        </p:txBody>
      </p:sp>
      <p:sp>
        <p:nvSpPr>
          <p:cNvPr id="23" name="CaixaDeTexto 7"/>
          <p:cNvSpPr txBox="1"/>
          <p:nvPr/>
        </p:nvSpPr>
        <p:spPr>
          <a:xfrm>
            <a:off x="5271975" y="2104792"/>
            <a:ext cx="298480" cy="20005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700" b="1" u="none" dirty="0"/>
              <a:t>6.3</a:t>
            </a:r>
          </a:p>
        </p:txBody>
      </p:sp>
      <p:sp>
        <p:nvSpPr>
          <p:cNvPr id="24" name="CaixaDeTexto 8"/>
          <p:cNvSpPr txBox="1"/>
          <p:nvPr/>
        </p:nvSpPr>
        <p:spPr>
          <a:xfrm>
            <a:off x="5428372" y="2055445"/>
            <a:ext cx="298480" cy="20005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700" b="1" u="none" dirty="0"/>
              <a:t>6.6</a:t>
            </a:r>
          </a:p>
        </p:txBody>
      </p:sp>
      <p:sp>
        <p:nvSpPr>
          <p:cNvPr id="25" name="CaixaDeTexto 9"/>
          <p:cNvSpPr txBox="1"/>
          <p:nvPr/>
        </p:nvSpPr>
        <p:spPr>
          <a:xfrm>
            <a:off x="5619922" y="1994323"/>
            <a:ext cx="298480" cy="20005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700" b="1" u="none" dirty="0"/>
              <a:t>6.8</a:t>
            </a:r>
          </a:p>
        </p:txBody>
      </p:sp>
      <p:sp>
        <p:nvSpPr>
          <p:cNvPr id="26" name="CaixaDeTexto 10"/>
          <p:cNvSpPr txBox="1"/>
          <p:nvPr/>
        </p:nvSpPr>
        <p:spPr>
          <a:xfrm>
            <a:off x="5776764" y="1965859"/>
            <a:ext cx="298480" cy="20005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700" b="1" u="none" dirty="0"/>
              <a:t>7.0</a:t>
            </a:r>
          </a:p>
        </p:txBody>
      </p:sp>
      <p:sp>
        <p:nvSpPr>
          <p:cNvPr id="27" name="CaixaDeTexto 11"/>
          <p:cNvSpPr txBox="1"/>
          <p:nvPr/>
        </p:nvSpPr>
        <p:spPr>
          <a:xfrm>
            <a:off x="5948511" y="1983437"/>
            <a:ext cx="298480" cy="20005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700" b="1" u="none" dirty="0"/>
              <a:t>6.9</a:t>
            </a:r>
          </a:p>
        </p:txBody>
      </p:sp>
      <p:sp>
        <p:nvSpPr>
          <p:cNvPr id="28" name="CaixaDeTexto 12"/>
          <p:cNvSpPr txBox="1"/>
          <p:nvPr/>
        </p:nvSpPr>
        <p:spPr>
          <a:xfrm>
            <a:off x="6116319" y="2037867"/>
            <a:ext cx="298480" cy="20005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700" b="1" u="none" dirty="0"/>
              <a:t>6.7</a:t>
            </a:r>
          </a:p>
        </p:txBody>
      </p:sp>
      <p:sp>
        <p:nvSpPr>
          <p:cNvPr id="29" name="CaixaDeTexto 13"/>
          <p:cNvSpPr txBox="1"/>
          <p:nvPr/>
        </p:nvSpPr>
        <p:spPr>
          <a:xfrm>
            <a:off x="6279649" y="2138339"/>
            <a:ext cx="298480" cy="20005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700" b="1" u="none" dirty="0"/>
              <a:t>6.2</a:t>
            </a:r>
          </a:p>
        </p:txBody>
      </p:sp>
      <p:sp>
        <p:nvSpPr>
          <p:cNvPr id="30" name="CaixaDeTexto 14"/>
          <p:cNvSpPr txBox="1"/>
          <p:nvPr/>
        </p:nvSpPr>
        <p:spPr>
          <a:xfrm>
            <a:off x="6463015" y="2077217"/>
            <a:ext cx="298480" cy="20005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700" b="1" u="none" dirty="0"/>
              <a:t>6.5</a:t>
            </a:r>
          </a:p>
        </p:txBody>
      </p:sp>
      <p:sp>
        <p:nvSpPr>
          <p:cNvPr id="31" name="CaixaDeTexto 15"/>
          <p:cNvSpPr txBox="1"/>
          <p:nvPr/>
        </p:nvSpPr>
        <p:spPr>
          <a:xfrm>
            <a:off x="6617917" y="2077217"/>
            <a:ext cx="298480" cy="20005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700" b="1" u="none" dirty="0"/>
              <a:t>6.4</a:t>
            </a:r>
          </a:p>
        </p:txBody>
      </p:sp>
      <p:sp>
        <p:nvSpPr>
          <p:cNvPr id="32" name="CaixaDeTexto 16"/>
          <p:cNvSpPr txBox="1"/>
          <p:nvPr/>
        </p:nvSpPr>
        <p:spPr>
          <a:xfrm>
            <a:off x="6783705" y="2066331"/>
            <a:ext cx="298480" cy="20005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700" b="1" u="none" dirty="0"/>
              <a:t>6.5</a:t>
            </a:r>
          </a:p>
        </p:txBody>
      </p:sp>
      <p:sp>
        <p:nvSpPr>
          <p:cNvPr id="33" name="CaixaDeTexto 17"/>
          <p:cNvSpPr txBox="1"/>
          <p:nvPr/>
        </p:nvSpPr>
        <p:spPr>
          <a:xfrm>
            <a:off x="6971265" y="2055445"/>
            <a:ext cx="298480" cy="20005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700" b="1" u="none" dirty="0"/>
              <a:t>6.6</a:t>
            </a:r>
          </a:p>
        </p:txBody>
      </p:sp>
      <p:sp>
        <p:nvSpPr>
          <p:cNvPr id="34" name="CaixaDeTexto 18"/>
          <p:cNvSpPr txBox="1"/>
          <p:nvPr/>
        </p:nvSpPr>
        <p:spPr>
          <a:xfrm>
            <a:off x="7132859" y="2031175"/>
            <a:ext cx="298480" cy="20005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700" b="1" u="none" dirty="0"/>
              <a:t>6.7</a:t>
            </a:r>
          </a:p>
        </p:txBody>
      </p:sp>
      <p:sp>
        <p:nvSpPr>
          <p:cNvPr id="35" name="CaixaDeTexto 19"/>
          <p:cNvSpPr txBox="1"/>
          <p:nvPr/>
        </p:nvSpPr>
        <p:spPr>
          <a:xfrm>
            <a:off x="7287761" y="2017704"/>
            <a:ext cx="298480" cy="20005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700" b="1" u="none" dirty="0"/>
              <a:t>6.7</a:t>
            </a:r>
          </a:p>
        </p:txBody>
      </p:sp>
      <p:sp>
        <p:nvSpPr>
          <p:cNvPr id="36" name="CaixaDeTexto 20"/>
          <p:cNvSpPr txBox="1"/>
          <p:nvPr/>
        </p:nvSpPr>
        <p:spPr>
          <a:xfrm>
            <a:off x="7453549" y="1983437"/>
            <a:ext cx="298480" cy="20005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700" b="1" u="none" dirty="0"/>
              <a:t>6.9</a:t>
            </a:r>
          </a:p>
        </p:txBody>
      </p:sp>
      <p:sp>
        <p:nvSpPr>
          <p:cNvPr id="37" name="CaixaDeTexto 21"/>
          <p:cNvSpPr txBox="1"/>
          <p:nvPr/>
        </p:nvSpPr>
        <p:spPr>
          <a:xfrm>
            <a:off x="7626029" y="1944087"/>
            <a:ext cx="298480" cy="20005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700" b="1" u="none" dirty="0"/>
              <a:t>7.1</a:t>
            </a:r>
          </a:p>
        </p:txBody>
      </p:sp>
      <p:sp>
        <p:nvSpPr>
          <p:cNvPr id="38" name="CaixaDeTexto 22"/>
          <p:cNvSpPr txBox="1"/>
          <p:nvPr/>
        </p:nvSpPr>
        <p:spPr>
          <a:xfrm>
            <a:off x="7791817" y="1933201"/>
            <a:ext cx="343364" cy="20005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700" b="1" u="none" dirty="0"/>
              <a:t>7.15</a:t>
            </a: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46831" y="4974267"/>
            <a:ext cx="82296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Com o fim do subsídio generalizado criou-se um programa de subsídio focalizado que falhou. </a:t>
            </a:r>
            <a:endParaRPr kumimoji="0" lang="pt-B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pt-BR" sz="160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- O valor não tinha garantia de destino;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600" u="none" dirty="0" smtClean="0">
                <a:solidFill>
                  <a:srgbClr val="1F497D"/>
                </a:solidFill>
                <a:latin typeface="+mn-lt"/>
                <a:ea typeface="Calibri" pitchFamily="34" charset="0"/>
                <a:cs typeface="Times New Roman" pitchFamily="18" charset="0"/>
              </a:rPr>
              <a:t>	- </a:t>
            </a:r>
            <a:r>
              <a:rPr kumimoji="0" lang="pt-BR" sz="160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Programa foi interrompido e Petrobras passou a artificializar o preço às suas custas.</a:t>
            </a:r>
            <a:endParaRPr kumimoji="0" lang="pt-BR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42" name="Elipse 41"/>
          <p:cNvSpPr/>
          <p:nvPr/>
        </p:nvSpPr>
        <p:spPr>
          <a:xfrm>
            <a:off x="5940152" y="1994323"/>
            <a:ext cx="298480" cy="21999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CaixaDeTexto 42"/>
          <p:cNvSpPr txBox="1"/>
          <p:nvPr/>
        </p:nvSpPr>
        <p:spPr>
          <a:xfrm>
            <a:off x="6409683" y="4283804"/>
            <a:ext cx="1674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u="none" dirty="0" smtClean="0">
                <a:solidFill>
                  <a:srgbClr val="FF0000"/>
                </a:solidFill>
                <a:latin typeface="+mn-lt"/>
              </a:rPr>
              <a:t>Fim do subsídio</a:t>
            </a:r>
            <a:endParaRPr lang="pt-BR" b="1" u="none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45" name="Conector de seta reta 44"/>
          <p:cNvCxnSpPr>
            <a:endCxn id="43" idx="1"/>
          </p:cNvCxnSpPr>
          <p:nvPr/>
        </p:nvCxnSpPr>
        <p:spPr>
          <a:xfrm>
            <a:off x="6157405" y="4228657"/>
            <a:ext cx="252278" cy="2398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Gráfico 38"/>
          <p:cNvGraphicFramePr/>
          <p:nvPr/>
        </p:nvGraphicFramePr>
        <p:xfrm>
          <a:off x="107504" y="1573527"/>
          <a:ext cx="4320480" cy="2655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" name="Elipse 40"/>
          <p:cNvSpPr/>
          <p:nvPr/>
        </p:nvSpPr>
        <p:spPr>
          <a:xfrm>
            <a:off x="1690451" y="1994323"/>
            <a:ext cx="298480" cy="21999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CaixaDeTexto 43"/>
          <p:cNvSpPr txBox="1"/>
          <p:nvPr/>
        </p:nvSpPr>
        <p:spPr>
          <a:xfrm>
            <a:off x="2159982" y="4283804"/>
            <a:ext cx="1674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u="none" dirty="0" smtClean="0">
                <a:solidFill>
                  <a:srgbClr val="FF0000"/>
                </a:solidFill>
                <a:latin typeface="+mn-lt"/>
              </a:rPr>
              <a:t>Fim do subsídio</a:t>
            </a:r>
            <a:endParaRPr lang="pt-BR" b="1" u="none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46" name="Conector de seta reta 45"/>
          <p:cNvCxnSpPr>
            <a:endCxn id="44" idx="1"/>
          </p:cNvCxnSpPr>
          <p:nvPr/>
        </p:nvCxnSpPr>
        <p:spPr>
          <a:xfrm>
            <a:off x="1907704" y="4228657"/>
            <a:ext cx="252278" cy="2398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ixaDeTexto 48"/>
          <p:cNvSpPr txBox="1"/>
          <p:nvPr/>
        </p:nvSpPr>
        <p:spPr>
          <a:xfrm>
            <a:off x="42188" y="4207602"/>
            <a:ext cx="12298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b="1" dirty="0" smtClean="0">
                <a:latin typeface="+mn-lt"/>
              </a:rPr>
              <a:t>Fonte: ANP + Sindigás</a:t>
            </a:r>
            <a:endParaRPr lang="pt-BR" sz="900" b="1" dirty="0">
              <a:latin typeface="+mn-lt"/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4505190" y="4187587"/>
            <a:ext cx="7248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b="1" dirty="0" smtClean="0">
                <a:latin typeface="+mn-lt"/>
              </a:rPr>
              <a:t>Fonte: ANP</a:t>
            </a:r>
            <a:endParaRPr lang="pt-BR" sz="9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20406</TotalTime>
  <Words>786</Words>
  <Application>Microsoft Office PowerPoint</Application>
  <PresentationFormat>On-screen Show (4:3)</PresentationFormat>
  <Paragraphs>254</Paragraphs>
  <Slides>15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Personalizar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PLANO 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Mercado de Gás LP no Brasil</dc:title>
  <dc:creator>ZE RAMALHO</dc:creator>
  <cp:lastModifiedBy>USER FINAL</cp:lastModifiedBy>
  <cp:revision>855</cp:revision>
  <dcterms:created xsi:type="dcterms:W3CDTF">2009-10-06T17:11:40Z</dcterms:created>
  <dcterms:modified xsi:type="dcterms:W3CDTF">2013-03-06T18:41:50Z</dcterms:modified>
</cp:coreProperties>
</file>