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500" r:id="rId2"/>
    <p:sldId id="502" r:id="rId3"/>
    <p:sldId id="498" r:id="rId4"/>
    <p:sldId id="499" r:id="rId5"/>
    <p:sldId id="357" r:id="rId6"/>
    <p:sldId id="378" r:id="rId7"/>
    <p:sldId id="379" r:id="rId8"/>
    <p:sldId id="505" r:id="rId9"/>
    <p:sldId id="526" r:id="rId10"/>
    <p:sldId id="527" r:id="rId11"/>
    <p:sldId id="528" r:id="rId12"/>
    <p:sldId id="380" r:id="rId13"/>
    <p:sldId id="522" r:id="rId14"/>
    <p:sldId id="523" r:id="rId15"/>
    <p:sldId id="525" r:id="rId16"/>
    <p:sldId id="381" r:id="rId17"/>
    <p:sldId id="515" r:id="rId18"/>
    <p:sldId id="516" r:id="rId19"/>
    <p:sldId id="519" r:id="rId20"/>
    <p:sldId id="520" r:id="rId21"/>
    <p:sldId id="382" r:id="rId22"/>
    <p:sldId id="529" r:id="rId23"/>
    <p:sldId id="532" r:id="rId24"/>
    <p:sldId id="533" r:id="rId25"/>
    <p:sldId id="534" r:id="rId26"/>
    <p:sldId id="535" r:id="rId27"/>
    <p:sldId id="536" r:id="rId28"/>
    <p:sldId id="383" r:id="rId29"/>
    <p:sldId id="390" r:id="rId30"/>
    <p:sldId id="539" r:id="rId31"/>
  </p:sldIdLst>
  <p:sldSz cx="9144000" cy="6858000" type="screen4x3"/>
  <p:notesSz cx="7010400" cy="9296400"/>
  <p:custShowLst>
    <p:custShow name="PM env" id="0">
      <p:sldLst/>
    </p:custShow>
    <p:custShow name="PM gra" id="1">
      <p:sldLst/>
    </p:custShow>
    <p:custShow name="MARGEN ABASTECIMIENTO" id="2">
      <p:sldLst/>
    </p:custShow>
    <p:custShow name="FLETES" id="3">
      <p:sldLst/>
    </p:custShow>
    <p:custShow name="ACCIDENTABILIDAD" id="4">
      <p:sldLst/>
    </p:custShow>
    <p:custShow name="GASTOS OPERACIONAL" id="5">
      <p:sldLst/>
    </p:custShow>
    <p:custShow name="reclamos env" id="6">
      <p:sldLst/>
    </p:custShow>
    <p:custShow name="reclamos granel" id="7">
      <p:sldLst/>
    </p:custShow>
    <p:custShow name="reclamos med" id="8">
      <p:sldLst/>
    </p:custShow>
    <p:custShow name="Accidentes" id="9">
      <p:sldLst/>
    </p:custShow>
    <p:custShow name="Siniestros" id="10">
      <p:sldLst/>
    </p:custShow>
    <p:custShow name="MGC ENVASADO" id="11">
      <p:sldLst/>
    </p:custShow>
    <p:custShow name="MGC GRANEL" id="12">
      <p:sldLst/>
    </p:custShow>
    <p:custShow name="IPA" id="13">
      <p:sldLst/>
    </p:custShow>
    <p:custShow name="Marketing" id="14">
      <p:sldLst/>
    </p:custShow>
    <p:custShow name="Tecnología" id="15">
      <p:sldLst/>
    </p:custShow>
  </p:custShowLst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66FF"/>
    <a:srgbClr val="0066FF"/>
    <a:srgbClr val="FFFFFF"/>
    <a:srgbClr val="66FF99"/>
    <a:srgbClr val="FFE89F"/>
    <a:srgbClr val="FFCC00"/>
    <a:srgbClr val="FEFE86"/>
    <a:srgbClr val="EFF896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5" autoAdjust="0"/>
    <p:restoredTop sz="96057" autoAdjust="0"/>
  </p:normalViewPr>
  <p:slideViewPr>
    <p:cSldViewPr>
      <p:cViewPr varScale="1">
        <p:scale>
          <a:sx n="70" d="100"/>
          <a:sy n="70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5" Type="http://schemas.openxmlformats.org/officeDocument/2006/relationships/slide" Target="slides/slide19.xml"/><Relationship Id="rId4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A8F1F-14BF-49D4-BC0D-470AD8BF5EF4}" type="datetimeFigureOut">
              <a:rPr lang="es-ES" smtClean="0"/>
              <a:pPr/>
              <a:t>07/03/2013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6E69A-A38E-4172-BB21-C56940C849E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448477-CB6F-4437-B2E0-9B18F6E7E787}" type="datetimeFigureOut">
              <a:rPr lang="es-MX"/>
              <a:pPr>
                <a:defRPr/>
              </a:pPr>
              <a:t>07/03/2013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6715E0-A9CB-4190-A32B-877465DDA24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715E0-A9CB-4190-A32B-877465DDA244}" type="slidenum">
              <a:rPr lang="es-MX" smtClean="0"/>
              <a:pPr>
                <a:defRPr/>
              </a:pPr>
              <a:t>9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715E0-A9CB-4190-A32B-877465DDA244}" type="slidenum">
              <a:rPr lang="es-MX" smtClean="0"/>
              <a:pPr>
                <a:defRPr/>
              </a:pPr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715E0-A9CB-4190-A32B-877465DDA244}" type="slidenum">
              <a:rPr lang="es-MX" smtClean="0"/>
              <a:pPr>
                <a:defRPr/>
              </a:pPr>
              <a:t>14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715E0-A9CB-4190-A32B-877465DDA244}" type="slidenum">
              <a:rPr lang="es-MX" smtClean="0"/>
              <a:pPr>
                <a:defRPr/>
              </a:pPr>
              <a:t>15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715E0-A9CB-4190-A32B-877465DDA244}" type="slidenum">
              <a:rPr lang="es-MX" smtClean="0"/>
              <a:pPr>
                <a:defRPr/>
              </a:pPr>
              <a:t>19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08A6-8670-4049-9A0A-12EC924417CA}" type="datetimeFigureOut">
              <a:rPr lang="es-CL"/>
              <a:pPr>
                <a:defRPr/>
              </a:pPr>
              <a:t>07-03-2013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F229-FA1D-41DD-98B3-2F82BC65DE07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365A-D2F1-4FCA-87E0-105D97E9D25D}" type="datetimeFigureOut">
              <a:rPr lang="es-CL"/>
              <a:pPr>
                <a:defRPr/>
              </a:pPr>
              <a:t>07-03-2013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7242-FF4C-4CB9-8867-14F18E36AEA9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399B-DA56-4FDB-9CE6-BA992B1793F2}" type="datetimeFigureOut">
              <a:rPr lang="es-CL"/>
              <a:pPr>
                <a:defRPr/>
              </a:pPr>
              <a:t>07-03-2013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7AE8-408D-46F7-9CE0-F88E8F78AB30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6878-DF89-440A-AFA8-92485BE38528}" type="datetimeFigureOut">
              <a:rPr lang="es-CL"/>
              <a:pPr>
                <a:defRPr/>
              </a:pPr>
              <a:t>07-03-2013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DBDC-3328-41E1-ABA6-DA692165A78A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7E06-3495-4EDC-A5AA-237288CF1456}" type="datetimeFigureOut">
              <a:rPr lang="es-CL"/>
              <a:pPr>
                <a:defRPr/>
              </a:pPr>
              <a:t>07-03-2013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547CA-B904-4630-901C-5DA4F9D5017F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B123-6D5B-48B1-A835-352AD19456B6}" type="datetimeFigureOut">
              <a:rPr lang="es-CL"/>
              <a:pPr>
                <a:defRPr/>
              </a:pPr>
              <a:t>07-03-2013</a:t>
            </a:fld>
            <a:endParaRPr lang="es-C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DA5F-DB0E-4C45-B5C6-1575527870B4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9BFD-24D7-4D10-8630-9322FAE42EF4}" type="datetimeFigureOut">
              <a:rPr lang="es-CL"/>
              <a:pPr>
                <a:defRPr/>
              </a:pPr>
              <a:t>07-03-2013</a:t>
            </a:fld>
            <a:endParaRPr lang="es-C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0856-2B6B-4087-9FD2-3196AE309CDA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7CD3-B5A3-4927-8D3E-723019108497}" type="datetimeFigureOut">
              <a:rPr lang="es-CL"/>
              <a:pPr>
                <a:defRPr/>
              </a:pPr>
              <a:t>07-03-2013</a:t>
            </a:fld>
            <a:endParaRPr lang="es-C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4F46B-3FF2-47C5-8EE7-65A9201174F4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4B64-1382-46F8-8684-BF671B41DADC}" type="datetimeFigureOut">
              <a:rPr lang="es-CL"/>
              <a:pPr>
                <a:defRPr/>
              </a:pPr>
              <a:t>07-03-2013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DD4F-0599-4E34-8D21-85275E7A8058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3527-B8F4-451D-8584-354A2C5377C3}" type="datetimeFigureOut">
              <a:rPr lang="es-CL"/>
              <a:pPr>
                <a:defRPr/>
              </a:pPr>
              <a:t>07-03-2013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AA583-31F6-4270-ABF5-1C20B707F139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CL" dirty="0" smtClean="0"/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309922-7609-4B8E-8051-B72904B46D70}" type="datetimeFigureOut">
              <a:rPr lang="es-CL"/>
              <a:pPr>
                <a:defRPr/>
              </a:pPr>
              <a:t>07-03-2013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BB67EA-A30A-436A-8FA0-330E2540BDD3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0" y="6286500"/>
          <a:ext cx="9144000" cy="571500"/>
        </p:xfrm>
        <a:graphic>
          <a:graphicData uri="http://schemas.openxmlformats.org/presentationml/2006/ole">
            <p:oleObj spid="_x0000_s1026" name="Fotografía de Photo Editor" r:id="rId14" imgW="4761905" imgH="1142857" progId="">
              <p:embed/>
            </p:oleObj>
          </a:graphicData>
        </a:graphic>
      </p:graphicFrame>
      <p:pic>
        <p:nvPicPr>
          <p:cNvPr id="1033" name="Picture 2" descr="D:\0\logo lipigas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42875" y="52388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eso.org/public/archives/images/screen/esopia00080illu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o.org/public/archives/images/screen/esopia00080illus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076" t="7276" r="23533" b="10448"/>
          <a:stretch>
            <a:fillRect/>
          </a:stretch>
        </p:blipFill>
        <p:spPr bwMode="auto">
          <a:xfrm>
            <a:off x="-13648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772400" cy="1143000"/>
          </a:xfrm>
        </p:spPr>
        <p:txBody>
          <a:bodyPr/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solución técnica</a:t>
            </a: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51520" y="6381328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Construcción del sistema </a:t>
            </a:r>
            <a:r>
              <a:rPr lang="es-CL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mounded</a:t>
            </a:r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para la central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4932040" y="6433591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Central terminada con sistema </a:t>
            </a:r>
            <a:r>
              <a:rPr lang="es-CL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Mounded</a:t>
            </a:r>
            <a:endParaRPr lang="es-C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23528" y="6735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1"/>
                </a:solidFill>
              </a:rPr>
              <a:t>El terreno: 3.200 msnm, </a:t>
            </a:r>
          </a:p>
          <a:p>
            <a:endParaRPr lang="es-CL" sz="14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788024" y="9087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1"/>
                </a:solidFill>
              </a:rPr>
              <a:t>Diseño Bases para recibir 3 estanques de 200 m3</a:t>
            </a:r>
            <a:endParaRPr lang="es-CL" sz="1400" b="1" dirty="0">
              <a:solidFill>
                <a:schemeClr val="bg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09176"/>
            <a:ext cx="4032448" cy="296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6672"/>
            <a:ext cx="4392488" cy="3081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rriquelme\Pictures\Imagen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443444"/>
            <a:ext cx="4104456" cy="308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/>
          <a:srcRect b="20237"/>
          <a:stretch>
            <a:fillRect/>
          </a:stretch>
        </p:blipFill>
        <p:spPr bwMode="auto">
          <a:xfrm>
            <a:off x="4427984" y="3573016"/>
            <a:ext cx="455347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8" y="-49213"/>
            <a:ext cx="9174163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Elipse"/>
          <p:cNvSpPr/>
          <p:nvPr/>
        </p:nvSpPr>
        <p:spPr>
          <a:xfrm rot="19539011">
            <a:off x="4855347" y="3974003"/>
            <a:ext cx="2880320" cy="141730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467544" y="5517232"/>
            <a:ext cx="388843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Sistema de Bombeo de Butano líquido que asegura finalmente la entrega de 50 bar a las turbinas </a:t>
            </a:r>
            <a:endParaRPr lang="es-CL" dirty="0">
              <a:solidFill>
                <a:schemeClr val="bg1"/>
              </a:solidFill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3923928" y="5517232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/>
          <p:cNvSpPr>
            <a:spLocks noGrp="1"/>
          </p:cNvSpPr>
          <p:nvPr>
            <p:ph type="title"/>
          </p:nvPr>
        </p:nvSpPr>
        <p:spPr>
          <a:xfrm>
            <a:off x="642938" y="357188"/>
            <a:ext cx="7772400" cy="1000125"/>
          </a:xfrm>
          <a:noFill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s-CL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GLP EN GENERACIÓN ELÉCTRICA </a:t>
            </a:r>
            <a:br>
              <a:rPr lang="es-CL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L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TURBINA  CICLO COMBINADO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4286250" y="4000500"/>
            <a:ext cx="4495800" cy="2643188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800" b="1" kern="0" dirty="0" smtClean="0">
                <a:solidFill>
                  <a:srgbClr val="002060"/>
                </a:solidFill>
                <a:latin typeface="+mj-lt"/>
              </a:rPr>
              <a:t>Consumo </a:t>
            </a:r>
            <a:r>
              <a:rPr lang="es-MX" b="1" kern="0" dirty="0" smtClean="0">
                <a:solidFill>
                  <a:srgbClr val="002060"/>
                </a:solidFill>
                <a:latin typeface="+mj-lt"/>
              </a:rPr>
              <a:t>Potencial</a:t>
            </a:r>
            <a:endParaRPr lang="es-MX" sz="1800" b="1" kern="0" dirty="0">
              <a:solidFill>
                <a:srgbClr val="002060"/>
              </a:solidFill>
              <a:latin typeface="+mj-lt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800" b="1" kern="0" dirty="0" smtClean="0">
                <a:solidFill>
                  <a:srgbClr val="002060"/>
                </a:solidFill>
                <a:latin typeface="+mj-lt"/>
              </a:rPr>
              <a:t>3.000 ton/mes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800" b="1" kern="0" dirty="0" smtClean="0">
                <a:solidFill>
                  <a:srgbClr val="002060"/>
                </a:solidFill>
                <a:latin typeface="+mj-lt"/>
              </a:rPr>
              <a:t>Aplicación</a:t>
            </a:r>
            <a:r>
              <a:rPr lang="es-MX" sz="1800" b="1" kern="0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800" b="1" dirty="0">
                <a:solidFill>
                  <a:srgbClr val="002060"/>
                </a:solidFill>
                <a:latin typeface="+mj-lt"/>
              </a:rPr>
              <a:t>Quemadores Auxiliares </a:t>
            </a:r>
            <a:r>
              <a:rPr lang="es-MX" b="1" dirty="0" smtClean="0">
                <a:solidFill>
                  <a:srgbClr val="002060"/>
                </a:solidFill>
                <a:latin typeface="+mj-lt"/>
              </a:rPr>
              <a:t>segundo ciclo(turbina vapor).</a:t>
            </a:r>
            <a:endParaRPr lang="es-MX" sz="1800" b="1" dirty="0">
              <a:solidFill>
                <a:srgbClr val="002060"/>
              </a:solidFill>
              <a:latin typeface="+mj-lt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800" b="1" dirty="0">
                <a:solidFill>
                  <a:srgbClr val="002060"/>
                </a:solidFill>
                <a:latin typeface="+mj-lt"/>
              </a:rPr>
              <a:t>Agregan </a:t>
            </a:r>
            <a:r>
              <a:rPr lang="es-MX" sz="1800" b="1" dirty="0" smtClean="0">
                <a:solidFill>
                  <a:srgbClr val="002060"/>
                </a:solidFill>
                <a:latin typeface="+mj-lt"/>
              </a:rPr>
              <a:t>45 </a:t>
            </a:r>
            <a:r>
              <a:rPr lang="es-MX" sz="1800" b="1" dirty="0">
                <a:solidFill>
                  <a:srgbClr val="002060"/>
                </a:solidFill>
                <a:latin typeface="+mj-lt"/>
              </a:rPr>
              <a:t>Mwe a planta </a:t>
            </a:r>
            <a:r>
              <a:rPr lang="es-MX" sz="1800" b="1" dirty="0" smtClean="0">
                <a:solidFill>
                  <a:srgbClr val="002060"/>
                </a:solidFill>
                <a:latin typeface="+mj-lt"/>
              </a:rPr>
              <a:t>generadora</a:t>
            </a:r>
            <a:endParaRPr lang="es-MX" sz="1800" b="1" kern="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1942"/>
            <a:ext cx="3225401" cy="242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m.df.cl/prontus_df/site/artic/20121007/imag/foto_0000000520121007223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09604"/>
            <a:ext cx="3528392" cy="2342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1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3185549" cy="241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GLP EN GENERACION ELECTRICA  </a:t>
            </a:r>
            <a:r>
              <a:rPr lang="es-CL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CL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L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Quemadores auxiliares Turbina Ciclo Combinado</a:t>
            </a:r>
            <a:endParaRPr lang="es-CL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Desafío técnico:</a:t>
            </a:r>
          </a:p>
          <a:p>
            <a:pPr lvl="1"/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Suministrar Propano en estado de Vapor a un presión 5 Bar a los quemadores( Presiones habituales &lt; 1 Bar), evitando licuefacción del propano en las líneas.</a:t>
            </a:r>
          </a:p>
          <a:p>
            <a:pPr lvl="1"/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 una demanda instantánea: 100.000 </a:t>
            </a:r>
            <a:r>
              <a:rPr lang="es-MX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Mcal</a:t>
            </a: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/hora( </a:t>
            </a:r>
            <a:r>
              <a:rPr lang="es-MX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eq</a:t>
            </a: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116 </a:t>
            </a:r>
            <a:r>
              <a:rPr lang="es-MX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Mw</a:t>
            </a:r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/>
            <a:r>
              <a:rPr lang="es-C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Consumo de gas licuado = 100 ton/día.      ( 5 camiones día 20 ton)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031668"/>
            <a:ext cx="2987824" cy="247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772400" cy="1143000"/>
          </a:xfrm>
        </p:spPr>
        <p:txBody>
          <a:bodyPr/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solución técnica</a:t>
            </a: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7027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20 CuadroTexto"/>
          <p:cNvSpPr txBox="1"/>
          <p:nvPr/>
        </p:nvSpPr>
        <p:spPr>
          <a:xfrm>
            <a:off x="539552" y="3233301"/>
            <a:ext cx="34563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/>
              <a:t>Diseño de sistema de descarga con capacidad 40 m3/hora</a:t>
            </a:r>
          </a:p>
          <a:p>
            <a:r>
              <a:rPr lang="es-CL" sz="1100" dirty="0" err="1" smtClean="0"/>
              <a:t>Peak</a:t>
            </a:r>
            <a:r>
              <a:rPr lang="es-CL" sz="1100" dirty="0" smtClean="0"/>
              <a:t> = 6 camiones 20 ton al día.</a:t>
            </a:r>
            <a:endParaRPr lang="es-CL" sz="1100" dirty="0"/>
          </a:p>
        </p:txBody>
      </p:sp>
      <p:pic>
        <p:nvPicPr>
          <p:cNvPr id="22" name="Picture 3" descr="\\Ldctes24\cprovs04\Instalaciones\ARCHIVO FOTOGRAFICO\PROYECTOS ESPECIALES\Gener - Nueva Renca\febrero 2008 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344" y="767027"/>
            <a:ext cx="3393048" cy="254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22 CuadroTexto"/>
          <p:cNvSpPr txBox="1"/>
          <p:nvPr/>
        </p:nvSpPr>
        <p:spPr>
          <a:xfrm>
            <a:off x="4788024" y="3234462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/>
              <a:t>Bombas para transportar propano líquido a 300 </a:t>
            </a:r>
            <a:r>
              <a:rPr lang="es-CL" sz="1100" dirty="0" err="1" smtClean="0"/>
              <a:t>mts</a:t>
            </a:r>
            <a:r>
              <a:rPr lang="es-CL" sz="1100" dirty="0" smtClean="0"/>
              <a:t> a 8 Bar ( desde estanques a punto de consumo) </a:t>
            </a:r>
            <a:endParaRPr lang="es-CL" sz="11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3953381"/>
            <a:ext cx="3394237" cy="255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25 Conector recto de flecha"/>
          <p:cNvCxnSpPr/>
          <p:nvPr/>
        </p:nvCxnSpPr>
        <p:spPr>
          <a:xfrm rot="16200000" flipV="1">
            <a:off x="1079612" y="5717577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323528" y="6401653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Piping</a:t>
            </a:r>
            <a:r>
              <a:rPr lang="es-CL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(blanco) transporte propano líquido( 300 m) hasta punto de consumo</a:t>
            </a:r>
            <a:endParaRPr lang="es-CL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28 Flecha derecha"/>
          <p:cNvSpPr/>
          <p:nvPr/>
        </p:nvSpPr>
        <p:spPr>
          <a:xfrm>
            <a:off x="3923928" y="1865149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" name="Picture 5" descr="\\Ldctes24\cprovs04\Instalaciones\ARCHIVO FOTOGRAFICO\PROYECTOS ESPECIALES\Gener - Nueva Renca\IMG_3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2528" y="4088777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30 CuadroTexto"/>
          <p:cNvSpPr txBox="1"/>
          <p:nvPr/>
        </p:nvSpPr>
        <p:spPr>
          <a:xfrm>
            <a:off x="4788024" y="6454497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Instalación de Vaporizador de Baño de Agua con Capacidad 5.000 Galones/hora</a:t>
            </a:r>
            <a:endParaRPr lang="es-CL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3923928" y="4961493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CuadroTexto"/>
          <p:cNvSpPr txBox="1"/>
          <p:nvPr/>
        </p:nvSpPr>
        <p:spPr>
          <a:xfrm>
            <a:off x="3635896" y="5374957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Piping</a:t>
            </a:r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líquido llega hasta el vaporizador</a:t>
            </a:r>
            <a:endParaRPr lang="es-C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8028384" y="3809365"/>
            <a:ext cx="1115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Piping</a:t>
            </a:r>
            <a:r>
              <a:rPr lang="es-CL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líquido(blanco)ingresa al vaporizador</a:t>
            </a:r>
            <a:endParaRPr lang="es-CL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 rot="10800000" flipV="1">
            <a:off x="7380312" y="4313421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772400" cy="1143000"/>
          </a:xfrm>
        </p:spPr>
        <p:txBody>
          <a:bodyPr/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solución técnica</a:t>
            </a: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67544" y="2951366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/>
              <a:t>Montaje Vaporizador</a:t>
            </a:r>
            <a:endParaRPr lang="es-CL" sz="11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987824" y="2852936"/>
            <a:ext cx="30243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/>
              <a:t>Sistema integrado Vaporizador + </a:t>
            </a:r>
          </a:p>
          <a:p>
            <a:r>
              <a:rPr lang="es-CL" sz="1100" dirty="0" smtClean="0"/>
              <a:t>Sistema de regulación y estanque pulmón para absorber  </a:t>
            </a:r>
            <a:r>
              <a:rPr lang="es-CL" sz="1100" dirty="0" err="1" smtClean="0"/>
              <a:t>peak</a:t>
            </a:r>
            <a:r>
              <a:rPr lang="es-CL" sz="1100" dirty="0" smtClean="0"/>
              <a:t> de demanda</a:t>
            </a:r>
            <a:endParaRPr lang="es-CL" sz="11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07504" y="6021288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Punto de consumo: a 30 metros desde los vaporizadores. Eliminando posibilidades de licuefacción del propano vaporizado a 5 bar.</a:t>
            </a:r>
            <a:endParaRPr lang="es-C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672408" y="6002124"/>
            <a:ext cx="327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Mirilla: Quemadores auxiliares quemando propano</a:t>
            </a:r>
            <a:endParaRPr lang="es-C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3004636" cy="225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\\Ldctes24\cprovs04\Instalaciones\ARCHIVO FOTOGRAFICO\PROYECTOS ESPECIALES\Gener - Nueva Renca\IMG_3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728700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5" descr="\\Ldctes24\cprovs04\Instalaciones\ARCHIVO FOTOGRAFICO\PROYECTOS ESPECIALES\Gener - Nueva Renca\IMG_3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69269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24 CuadroTexto"/>
          <p:cNvSpPr txBox="1"/>
          <p:nvPr/>
        </p:nvSpPr>
        <p:spPr>
          <a:xfrm>
            <a:off x="6119664" y="2926105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/>
              <a:t>Sistema reguladores pilotados, presión de salida 5 bar</a:t>
            </a:r>
          </a:p>
        </p:txBody>
      </p:sp>
      <p:pic>
        <p:nvPicPr>
          <p:cNvPr id="40963" name="Picture 3" descr="\\Ldctes24\cprovs04\Instalaciones\ARCHIVO FOTOGRAFICO\PROYECTOS ESPECIALES\Gener - Nueva Renca\IMG_33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645024"/>
            <a:ext cx="288032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40" y="3573016"/>
            <a:ext cx="3317132" cy="249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5" name="34 Conector recto de flecha"/>
          <p:cNvCxnSpPr/>
          <p:nvPr/>
        </p:nvCxnSpPr>
        <p:spPr>
          <a:xfrm rot="5400000" flipH="1" flipV="1">
            <a:off x="1151620" y="4329100"/>
            <a:ext cx="2232248" cy="144016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6374" y="3645024"/>
            <a:ext cx="277894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38 CuadroTexto"/>
          <p:cNvSpPr txBox="1"/>
          <p:nvPr/>
        </p:nvSpPr>
        <p:spPr>
          <a:xfrm>
            <a:off x="6372200" y="5930116"/>
            <a:ext cx="27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Central de Ciclo combinado</a:t>
            </a:r>
          </a:p>
          <a:p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Quemadores auxiliares = 45 </a:t>
            </a:r>
            <a:r>
              <a:rPr lang="es-CL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Mwe</a:t>
            </a:r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 propano.</a:t>
            </a:r>
            <a:endParaRPr lang="es-C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38" y="357188"/>
            <a:ext cx="7772400" cy="785812"/>
          </a:xfrm>
          <a:noFill/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GLP EN LA MINERIA</a:t>
            </a:r>
            <a:br>
              <a:rPr lang="es-CL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L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BUTANO LÍQUIDO </a:t>
            </a:r>
            <a:endParaRPr lang="es-CL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4283968" y="2924944"/>
            <a:ext cx="4495800" cy="307340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MX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Consumo Anual</a:t>
            </a:r>
            <a:endParaRPr lang="es-MX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MX" sz="1600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9.600 ton/año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endParaRPr lang="es-MX" sz="1600" kern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MX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Aplicación </a:t>
            </a:r>
            <a:r>
              <a:rPr lang="es-MX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procesos: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MX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Rueda de moldeo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MX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Hornos </a:t>
            </a:r>
            <a:r>
              <a:rPr lang="es-MX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Refino de Cobre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MX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Uso GLP en estado líquido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endParaRPr lang="es-MX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MX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Beneficios: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MX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Baja emisiones CO2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MX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Eficiencia </a:t>
            </a:r>
            <a:r>
              <a:rPr lang="es-MX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Energética frente a otros combustibles.</a:t>
            </a:r>
            <a:endParaRPr lang="es-MX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endParaRPr lang="es-MX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 descr="http://www.federacionminera.cl/portal/wp-content/uploads/2011/01/FOTO-FUNDICION-CHUQUICAMTA-300x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528392" cy="230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l="8303"/>
          <a:stretch>
            <a:fillRect/>
          </a:stretch>
        </p:blipFill>
        <p:spPr bwMode="auto">
          <a:xfrm>
            <a:off x="467544" y="4005064"/>
            <a:ext cx="3448920" cy="251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62272"/>
            <a:ext cx="8964488" cy="1143000"/>
          </a:xfrm>
        </p:spPr>
        <p:txBody>
          <a:bodyPr/>
          <a:lstStyle/>
          <a:p>
            <a:r>
              <a:rPr lang="es-CL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GLP EN  LA INDUSTRIA</a:t>
            </a:r>
            <a:br>
              <a:rPr lang="es-CL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L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APLICACIÓN BUTANO VAPORIZADO</a:t>
            </a:r>
            <a:endParaRPr lang="es-CL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9" descr="\\Ldctes24\cprovs04\Instalaciones\ARCHIVO FOTOGRAFICO\PROYECTOS ESPECIALES\05 WASIL\IMG_2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18" y="908720"/>
            <a:ext cx="2688413" cy="209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707904" y="3356992"/>
            <a:ext cx="4608512" cy="2996952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8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s-CL" sz="1800" b="1" kern="0" dirty="0" smtClean="0">
                <a:latin typeface="+mj-lt"/>
                <a:ea typeface="Tahoma" pitchFamily="34" charset="0"/>
                <a:cs typeface="Tahoma" pitchFamily="34" charset="0"/>
              </a:rPr>
              <a:t>Aplicación Butano </a:t>
            </a:r>
            <a:r>
              <a:rPr lang="es-CL" sz="1800" b="1" kern="0" dirty="0" err="1" smtClean="0">
                <a:latin typeface="+mj-lt"/>
                <a:ea typeface="Tahoma" pitchFamily="34" charset="0"/>
                <a:cs typeface="Tahoma" pitchFamily="34" charset="0"/>
              </a:rPr>
              <a:t>Olefínico</a:t>
            </a:r>
            <a:r>
              <a:rPr lang="es-CL" sz="1800" b="1" kern="0" dirty="0" smtClean="0">
                <a:latin typeface="+mj-lt"/>
                <a:ea typeface="Tahoma" pitchFamily="34" charset="0"/>
                <a:cs typeface="Tahoma" pitchFamily="34" charset="0"/>
              </a:rPr>
              <a:t>(Refinería) en Calderas de vapor: (Sustitución de diesel)</a:t>
            </a:r>
            <a:endParaRPr lang="es-CL" sz="1800" b="1" kern="0" dirty="0" smtClean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400050" lvl="1" indent="0" algn="just" eaLnBrk="0" hangingPunct="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8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 40.000 ton/año</a:t>
            </a:r>
          </a:p>
          <a:p>
            <a:pPr marL="400050" lvl="1" indent="0" algn="just" eaLnBrk="0" hangingPunct="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8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Beneficios:</a:t>
            </a:r>
          </a:p>
          <a:p>
            <a:pPr marL="800100" lvl="2" indent="0" algn="just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4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Eliminación de robos</a:t>
            </a:r>
          </a:p>
          <a:p>
            <a:pPr marL="800100" lvl="2" indent="0" algn="just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400" b="1" kern="0" dirty="0" smtClean="0">
                <a:latin typeface="+mj-lt"/>
                <a:ea typeface="Tahoma" pitchFamily="34" charset="0"/>
                <a:cs typeface="Tahoma" pitchFamily="34" charset="0"/>
              </a:rPr>
              <a:t>&gt; 10 </a:t>
            </a:r>
            <a:r>
              <a:rPr lang="es-CL" sz="14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% ahorro de costos frente al diesel. </a:t>
            </a:r>
          </a:p>
          <a:p>
            <a:pPr marL="400050" lvl="1" indent="0" algn="just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800" b="1" kern="0" dirty="0" smtClean="0">
                <a:latin typeface="+mj-lt"/>
                <a:ea typeface="Tahoma" pitchFamily="34" charset="0"/>
                <a:cs typeface="Tahoma" pitchFamily="34" charset="0"/>
              </a:rPr>
              <a:t>Aplicación:</a:t>
            </a:r>
          </a:p>
          <a:p>
            <a:pPr marL="800100" lvl="2" indent="0" algn="just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400" b="1" kern="0" dirty="0" smtClean="0">
                <a:latin typeface="+mj-lt"/>
                <a:ea typeface="Tahoma" pitchFamily="34" charset="0"/>
                <a:cs typeface="Tahoma" pitchFamily="34" charset="0"/>
              </a:rPr>
              <a:t>Uso: Calderas vapor desde 2 hasta 28 ton Vapor/hora</a:t>
            </a:r>
          </a:p>
          <a:p>
            <a:pPr marL="800100" lvl="2" indent="0" algn="just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4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Sustitución de diesel</a:t>
            </a:r>
          </a:p>
          <a:p>
            <a:pPr marL="0" indent="0" algn="just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8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Más de 50 calderas convertidas.</a:t>
            </a:r>
            <a:endParaRPr lang="es-ES" sz="1800" b="1" kern="0" dirty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72" y="2998860"/>
            <a:ext cx="2709315" cy="203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536" y="4581128"/>
            <a:ext cx="26642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chemeClr val="bg1"/>
                </a:solidFill>
              </a:rPr>
              <a:t>Caldera </a:t>
            </a:r>
            <a:r>
              <a:rPr lang="es-MX" sz="1100" b="1" dirty="0" smtClean="0">
                <a:solidFill>
                  <a:schemeClr val="bg1"/>
                </a:solidFill>
              </a:rPr>
              <a:t>doble quemador 21 Ton V/h</a:t>
            </a:r>
            <a:endParaRPr lang="es-ES" sz="1100" b="1" dirty="0">
              <a:solidFill>
                <a:schemeClr val="bg1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>
            <a:lum bright="8000"/>
          </a:blip>
          <a:srcRect/>
          <a:stretch>
            <a:fillRect/>
          </a:stretch>
        </p:blipFill>
        <p:spPr bwMode="auto">
          <a:xfrm>
            <a:off x="323528" y="4955848"/>
            <a:ext cx="2692729" cy="201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3161" y="6539383"/>
            <a:ext cx="21548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chemeClr val="bg1"/>
                </a:solidFill>
              </a:rPr>
              <a:t>Caldera </a:t>
            </a:r>
            <a:r>
              <a:rPr lang="es-MX" sz="1100" b="1" dirty="0" err="1">
                <a:solidFill>
                  <a:schemeClr val="bg1"/>
                </a:solidFill>
              </a:rPr>
              <a:t>Loos</a:t>
            </a:r>
            <a:r>
              <a:rPr lang="es-MX" sz="1100" b="1" dirty="0">
                <a:solidFill>
                  <a:schemeClr val="bg1"/>
                </a:solidFill>
              </a:rPr>
              <a:t> 28 [Ton V/h]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15591" y="2708920"/>
            <a:ext cx="16449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100" b="1" dirty="0" smtClean="0">
                <a:solidFill>
                  <a:schemeClr val="bg1"/>
                </a:solidFill>
              </a:rPr>
              <a:t>Caldera 8 [Ton </a:t>
            </a:r>
            <a:r>
              <a:rPr lang="es-MX" sz="1100" b="1" dirty="0">
                <a:solidFill>
                  <a:schemeClr val="bg1"/>
                </a:solidFill>
              </a:rPr>
              <a:t>V/h]</a:t>
            </a:r>
            <a:endParaRPr lang="es-ES" sz="1100" b="1" dirty="0">
              <a:solidFill>
                <a:schemeClr val="bg1"/>
              </a:solidFill>
            </a:endParaRPr>
          </a:p>
        </p:txBody>
      </p:sp>
      <p:pic>
        <p:nvPicPr>
          <p:cNvPr id="36866" name="Picture 2" descr="\\Ldctes24\cprovs04\Instalaciones\ARCHIVO FOTOGRAFICO\PROYECTOS ESPECIALES\25 SOPROLE\DSC02988.JPG"/>
          <p:cNvPicPr>
            <a:picLocks noChangeAspect="1" noChangeArrowheads="1"/>
          </p:cNvPicPr>
          <p:nvPr/>
        </p:nvPicPr>
        <p:blipFill>
          <a:blip r:embed="rId5" cstate="print"/>
          <a:srcRect l="8265" t="16795" r="7427" b="21490"/>
          <a:stretch>
            <a:fillRect/>
          </a:stretch>
        </p:blipFill>
        <p:spPr bwMode="auto">
          <a:xfrm>
            <a:off x="4355976" y="1124744"/>
            <a:ext cx="367240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499992" y="1196752"/>
            <a:ext cx="34563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100" b="1" dirty="0" smtClean="0">
                <a:solidFill>
                  <a:schemeClr val="bg1"/>
                </a:solidFill>
              </a:rPr>
              <a:t>Central 110 m3 con sistema de bombeo</a:t>
            </a:r>
          </a:p>
          <a:p>
            <a:r>
              <a:rPr lang="es-MX" sz="1100" b="1" dirty="0" smtClean="0">
                <a:solidFill>
                  <a:schemeClr val="bg1"/>
                </a:solidFill>
              </a:rPr>
              <a:t> para butano</a:t>
            </a:r>
            <a:endParaRPr lang="es-E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Uso butano </a:t>
            </a:r>
            <a:r>
              <a:rPr lang="es-CL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olefínico</a:t>
            </a: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vaporizado en Calderas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5328592" cy="4525963"/>
          </a:xfrm>
        </p:spPr>
        <p:txBody>
          <a:bodyPr/>
          <a:lstStyle/>
          <a:p>
            <a:pPr>
              <a:buNone/>
            </a:pP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Desafío técnico:</a:t>
            </a:r>
          </a:p>
          <a:p>
            <a:pPr lvl="1"/>
            <a:r>
              <a:rPr lang="es-MX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Desarrollar una instalación de gas:</a:t>
            </a:r>
          </a:p>
          <a:p>
            <a:pPr lvl="2"/>
            <a:r>
              <a:rPr lang="es-MX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Que permitiera </a:t>
            </a:r>
            <a:r>
              <a:rPr lang="es-MX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quemar el butano </a:t>
            </a:r>
            <a:r>
              <a:rPr lang="es-MX" sz="1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olefínico</a:t>
            </a:r>
            <a:r>
              <a:rPr lang="es-MX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(&gt; 50% olefinas) en estado gaseoso, a presión estable</a:t>
            </a:r>
            <a:r>
              <a:rPr lang="es-MX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 evitando su condensación en las líneas, en condiciones de trabajo con temperaturas ambientales cercanas a 0°C. (Situación Invierno Chileno)</a:t>
            </a:r>
          </a:p>
          <a:p>
            <a:pPr lvl="2"/>
            <a:r>
              <a:rPr lang="es-MX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Evitar y/o controlar la producción de aceites al vaporizar(calentar) el butano con olefinas, que dificultara la operación de válvulas y de los quemadores.</a:t>
            </a:r>
            <a:endParaRPr lang="es-E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9" descr="\\Ldctes24\cprovs04\Instalaciones\ARCHIVO FOTOGRAFICO\PROYECTOS ESPECIALES\05 WASIL\IMG_2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3334639" cy="260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772400" cy="1143000"/>
          </a:xfrm>
        </p:spPr>
        <p:txBody>
          <a:bodyPr/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Soluciones técnicas</a:t>
            </a: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1" name="Text Box 38"/>
          <p:cNvSpPr txBox="1">
            <a:spLocks noChangeArrowheads="1"/>
          </p:cNvSpPr>
          <p:nvPr/>
        </p:nvSpPr>
        <p:spPr bwMode="auto">
          <a:xfrm>
            <a:off x="3203848" y="3068960"/>
            <a:ext cx="28857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dirty="0" smtClean="0"/>
              <a:t>Estanques con bomba líquido</a:t>
            </a:r>
            <a:endParaRPr lang="es-ES" sz="1600" dirty="0"/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2614011" cy="196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59"/>
          <p:cNvSpPr txBox="1">
            <a:spLocks noChangeArrowheads="1"/>
          </p:cNvSpPr>
          <p:nvPr/>
        </p:nvSpPr>
        <p:spPr bwMode="auto">
          <a:xfrm>
            <a:off x="6077159" y="2988241"/>
            <a:ext cx="2848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400" dirty="0" smtClean="0"/>
              <a:t>Sistema Bombeo para</a:t>
            </a:r>
          </a:p>
          <a:p>
            <a:r>
              <a:rPr lang="es-MX" sz="1400" dirty="0" smtClean="0"/>
              <a:t> mantener presión butano estable</a:t>
            </a:r>
            <a:endParaRPr lang="es-ES" sz="1400" dirty="0"/>
          </a:p>
        </p:txBody>
      </p:sp>
      <p:sp>
        <p:nvSpPr>
          <p:cNvPr id="7176" name="Text Box 61"/>
          <p:cNvSpPr txBox="1">
            <a:spLocks noChangeArrowheads="1"/>
          </p:cNvSpPr>
          <p:nvPr/>
        </p:nvSpPr>
        <p:spPr bwMode="auto">
          <a:xfrm>
            <a:off x="251520" y="3645024"/>
            <a:ext cx="243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Rack  de Vaporización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180" name="Text Box 61"/>
          <p:cNvSpPr txBox="1">
            <a:spLocks noChangeArrowheads="1"/>
          </p:cNvSpPr>
          <p:nvPr/>
        </p:nvSpPr>
        <p:spPr bwMode="auto">
          <a:xfrm>
            <a:off x="1187624" y="3645024"/>
            <a:ext cx="6840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0070C0"/>
                </a:solidFill>
              </a:rPr>
              <a:t>Uso Vaporizadores de Agua caliente: Menor producción de aceites.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13" name="Picture 6" descr="\\Ldctes24\cprovs04\Instalaciones\SANTIAGO\INSTALACIONES INDUSTRIALES DAVID PEÑA\01 RM\03 BUTANO\BUTANO GASEOSO\23 AGROSUPER\PC220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3240360" cy="2430270"/>
          </a:xfrm>
          <a:prstGeom prst="rect">
            <a:avLst/>
          </a:prstGeom>
          <a:noFill/>
        </p:spPr>
      </p:pic>
      <p:sp>
        <p:nvSpPr>
          <p:cNvPr id="14" name="Text Box 61"/>
          <p:cNvSpPr txBox="1">
            <a:spLocks noChangeArrowheads="1"/>
          </p:cNvSpPr>
          <p:nvPr/>
        </p:nvSpPr>
        <p:spPr bwMode="auto">
          <a:xfrm>
            <a:off x="611560" y="6479758"/>
            <a:ext cx="40324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rgbClr val="0070C0"/>
                </a:solidFill>
              </a:rPr>
              <a:t>Rack  de </a:t>
            </a:r>
            <a:r>
              <a:rPr lang="es-MX" sz="1100" b="1" dirty="0" smtClean="0">
                <a:solidFill>
                  <a:srgbClr val="0070C0"/>
                </a:solidFill>
              </a:rPr>
              <a:t>Vaporización: Caldera  agua + vaporizadores</a:t>
            </a:r>
            <a:endParaRPr lang="es-ES" sz="1100" b="1" dirty="0">
              <a:solidFill>
                <a:srgbClr val="0070C0"/>
              </a:solidFill>
            </a:endParaRPr>
          </a:p>
        </p:txBody>
      </p:sp>
      <p:sp>
        <p:nvSpPr>
          <p:cNvPr id="16" name="Text Box 61"/>
          <p:cNvSpPr txBox="1">
            <a:spLocks noChangeArrowheads="1"/>
          </p:cNvSpPr>
          <p:nvPr/>
        </p:nvSpPr>
        <p:spPr bwMode="auto">
          <a:xfrm>
            <a:off x="5004048" y="6551766"/>
            <a:ext cx="40324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100" b="1" dirty="0" smtClean="0">
                <a:solidFill>
                  <a:srgbClr val="0070C0"/>
                </a:solidFill>
              </a:rPr>
              <a:t>Batería de  vaporizadores con agua caliente</a:t>
            </a:r>
            <a:endParaRPr lang="es-ES" sz="1100" b="1" dirty="0">
              <a:solidFill>
                <a:srgbClr val="0070C0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52736"/>
            <a:ext cx="247306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CuadroTexto"/>
          <p:cNvSpPr txBox="1"/>
          <p:nvPr/>
        </p:nvSpPr>
        <p:spPr>
          <a:xfrm>
            <a:off x="323528" y="2996952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/>
              <a:t>Logística dedicada a Butano: </a:t>
            </a:r>
          </a:p>
          <a:p>
            <a:r>
              <a:rPr lang="es-CL" sz="1100" dirty="0" smtClean="0"/>
              <a:t>40.000 ton/año( 4.000 descargas de 10 ton)</a:t>
            </a:r>
            <a:endParaRPr lang="es-CL" sz="1100" dirty="0"/>
          </a:p>
        </p:txBody>
      </p:sp>
      <p:pic>
        <p:nvPicPr>
          <p:cNvPr id="20" name="Picture 3" descr="\\Ldctes24\cprovs04\Instalaciones\ARCHIVO FOTOGRAFICO\PROYECTOS ESPECIALES\25 SOPROLE\DSC02966.JPG"/>
          <p:cNvPicPr>
            <a:picLocks noChangeAspect="1" noChangeArrowheads="1"/>
          </p:cNvPicPr>
          <p:nvPr/>
        </p:nvPicPr>
        <p:blipFill>
          <a:blip r:embed="rId6" cstate="print"/>
          <a:srcRect b="5263"/>
          <a:stretch>
            <a:fillRect/>
          </a:stretch>
        </p:blipFill>
        <p:spPr bwMode="auto">
          <a:xfrm>
            <a:off x="5004048" y="4005064"/>
            <a:ext cx="2952328" cy="2592288"/>
          </a:xfrm>
          <a:prstGeom prst="rect">
            <a:avLst/>
          </a:prstGeom>
          <a:noFill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052736"/>
            <a:ext cx="268674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Aplicaciones generales</a:t>
            </a:r>
            <a:br>
              <a:rPr lang="es-CL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L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del gas licuado</a:t>
            </a:r>
            <a:endParaRPr lang="es-CL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s-CL" smtClean="0"/>
              <a:t>Soluciones técnicas</a:t>
            </a:r>
            <a:endParaRPr lang="es-ES" smtClean="0"/>
          </a:p>
        </p:txBody>
      </p:sp>
      <p:sp>
        <p:nvSpPr>
          <p:cNvPr id="8196" name="Text Box 65"/>
          <p:cNvSpPr txBox="1">
            <a:spLocks noChangeArrowheads="1"/>
          </p:cNvSpPr>
          <p:nvPr/>
        </p:nvSpPr>
        <p:spPr bwMode="auto">
          <a:xfrm>
            <a:off x="6300192" y="3501008"/>
            <a:ext cx="28664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rgbClr val="0070C0"/>
                </a:solidFill>
              </a:rPr>
              <a:t>Filtro pañete antes tren gas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27971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7"/>
          <p:cNvSpPr txBox="1">
            <a:spLocks noChangeArrowheads="1"/>
          </p:cNvSpPr>
          <p:nvPr/>
        </p:nvSpPr>
        <p:spPr bwMode="auto">
          <a:xfrm>
            <a:off x="506691" y="3505200"/>
            <a:ext cx="2121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rgbClr val="0070C0"/>
                </a:solidFill>
              </a:rPr>
              <a:t>Pulmón Decantador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8199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22762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69"/>
          <p:cNvSpPr txBox="1">
            <a:spLocks noChangeArrowheads="1"/>
          </p:cNvSpPr>
          <p:nvPr/>
        </p:nvSpPr>
        <p:spPr bwMode="auto">
          <a:xfrm>
            <a:off x="179512" y="6309320"/>
            <a:ext cx="30925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rgbClr val="0070C0"/>
                </a:solidFill>
              </a:rPr>
              <a:t>Instalación Válvula Seguridad</a:t>
            </a:r>
          </a:p>
          <a:p>
            <a:r>
              <a:rPr lang="es-MX" sz="1600" b="1" dirty="0" smtClean="0">
                <a:solidFill>
                  <a:srgbClr val="0070C0"/>
                </a:solidFill>
              </a:rPr>
              <a:t>Corte frente a hermeticidad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201" name="Oval 70"/>
          <p:cNvSpPr>
            <a:spLocks noChangeArrowheads="1"/>
          </p:cNvSpPr>
          <p:nvPr/>
        </p:nvSpPr>
        <p:spPr bwMode="auto">
          <a:xfrm>
            <a:off x="1331640" y="5013176"/>
            <a:ext cx="817388" cy="945539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8203" name="Text Box 72"/>
          <p:cNvSpPr txBox="1">
            <a:spLocks noChangeArrowheads="1"/>
          </p:cNvSpPr>
          <p:nvPr/>
        </p:nvSpPr>
        <p:spPr bwMode="auto">
          <a:xfrm>
            <a:off x="4139952" y="6309320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70C0"/>
                </a:solidFill>
              </a:rPr>
              <a:t>Sistema integrado: </a:t>
            </a:r>
          </a:p>
          <a:p>
            <a:pPr algn="ctr"/>
            <a:r>
              <a:rPr lang="es-MX" sz="1600" b="1" dirty="0" smtClean="0">
                <a:solidFill>
                  <a:srgbClr val="0070C0"/>
                </a:solidFill>
              </a:rPr>
              <a:t>Separador + Pulmón decantador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204" name="Text Box 73"/>
          <p:cNvSpPr txBox="1">
            <a:spLocks noChangeArrowheads="1"/>
          </p:cNvSpPr>
          <p:nvPr/>
        </p:nvSpPr>
        <p:spPr bwMode="auto">
          <a:xfrm>
            <a:off x="914400" y="1447800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 b="1">
                <a:solidFill>
                  <a:srgbClr val="FFFF00"/>
                </a:solidFill>
              </a:rPr>
              <a:t>6”</a:t>
            </a:r>
            <a:endParaRPr lang="es-ES" sz="2000" b="1">
              <a:solidFill>
                <a:srgbClr val="FFFF00"/>
              </a:solidFill>
            </a:endParaRPr>
          </a:p>
        </p:txBody>
      </p:sp>
      <p:pic>
        <p:nvPicPr>
          <p:cNvPr id="8205" name="Picture 24" descr="\\Cprovp33\proyecto_butano\16 Vital\Imagen 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458466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Text Box 67"/>
          <p:cNvSpPr txBox="1">
            <a:spLocks noChangeArrowheads="1"/>
          </p:cNvSpPr>
          <p:nvPr/>
        </p:nvSpPr>
        <p:spPr bwMode="auto">
          <a:xfrm>
            <a:off x="3342431" y="3524498"/>
            <a:ext cx="2525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Separador por impacto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16" name="Picture 5" descr="\\Ldctes24\cprovs04\Instalaciones\ARCHIVO FOTOGRAFICO\PROYECTOS ESPECIALES\25 SOPROLE\DSC029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440160"/>
            <a:ext cx="2843808" cy="2132856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2699792" y="104344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0070C0"/>
                </a:solidFill>
              </a:rPr>
              <a:t>Control de aceites y seguridad en líneas</a:t>
            </a:r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8" name="Picture 2" descr="\\Ldctes24\cprovs04\Instalaciones\ARCHIVO FOTOGRAFICO\PROYECTOS ESPECIALES\25 SOPROLE\DSC029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149080"/>
            <a:ext cx="2856317" cy="2142238"/>
          </a:xfrm>
          <a:prstGeom prst="rect">
            <a:avLst/>
          </a:prstGeom>
          <a:noFill/>
        </p:spPr>
      </p:pic>
      <p:sp>
        <p:nvSpPr>
          <p:cNvPr id="19" name="Oval 70"/>
          <p:cNvSpPr>
            <a:spLocks noChangeArrowheads="1"/>
          </p:cNvSpPr>
          <p:nvPr/>
        </p:nvSpPr>
        <p:spPr bwMode="auto">
          <a:xfrm>
            <a:off x="7643044" y="1979405"/>
            <a:ext cx="817388" cy="13055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CL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GLP EN MOTORES NÁUTICOS </a:t>
            </a:r>
            <a:br>
              <a:rPr lang="es-CL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L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INDUSTRIA SALMONERA</a:t>
            </a:r>
            <a:endParaRPr lang="es-ES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139952" y="3816424"/>
            <a:ext cx="4104456" cy="2996952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8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Consumo:</a:t>
            </a:r>
          </a:p>
          <a:p>
            <a:pPr marL="400050" lvl="1" indent="0" algn="just" eaLnBrk="0" hangingPunct="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8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 3.000 ton/año</a:t>
            </a:r>
          </a:p>
          <a:p>
            <a:pPr marL="400050" lvl="1" indent="0" algn="just" eaLnBrk="0" hangingPunct="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8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Beneficios:</a:t>
            </a:r>
          </a:p>
          <a:p>
            <a:pPr marL="800100" lvl="2" indent="0" algn="just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4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Eliminación de robos</a:t>
            </a:r>
          </a:p>
          <a:p>
            <a:pPr marL="800100" lvl="2" indent="0" algn="just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4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20% ahorro de costos </a:t>
            </a:r>
          </a:p>
          <a:p>
            <a:pPr marL="400050" lvl="1" indent="0" algn="just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800" b="1" kern="0" dirty="0" smtClean="0">
                <a:latin typeface="+mj-lt"/>
                <a:ea typeface="Tahoma" pitchFamily="34" charset="0"/>
                <a:cs typeface="Tahoma" pitchFamily="34" charset="0"/>
              </a:rPr>
              <a:t>Aplicación:</a:t>
            </a:r>
          </a:p>
          <a:p>
            <a:pPr marL="800100" lvl="2" indent="0" algn="just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4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Conversión de motores de gasolina a gas licuado.</a:t>
            </a:r>
          </a:p>
          <a:p>
            <a:pPr marL="0" indent="0" algn="just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800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Más de 600 motores convertidos</a:t>
            </a:r>
            <a:endParaRPr lang="es-ES" sz="1800" b="1" kern="0" dirty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42" y="1124744"/>
            <a:ext cx="289912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268421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2880320" cy="209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5" cstate="print"/>
          <a:srcRect t="49364" r="69051"/>
          <a:stretch>
            <a:fillRect/>
          </a:stretch>
        </p:blipFill>
        <p:spPr bwMode="auto">
          <a:xfrm>
            <a:off x="467544" y="4941168"/>
            <a:ext cx="2808312" cy="187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Uso Gas en Motores Marinos</a:t>
            </a:r>
            <a:b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Industria Salmonera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5626968" cy="4525963"/>
          </a:xfrm>
        </p:spPr>
        <p:txBody>
          <a:bodyPr/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Desafío:</a:t>
            </a:r>
          </a:p>
          <a:p>
            <a:pPr lvl="1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Capacidad técnica de conversión de motores de gasolina a gas licuado</a:t>
            </a:r>
          </a:p>
          <a:p>
            <a:pPr lvl="1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Desarrollo de Logística de distribución para llegar a los centros de cultivo de las salmoneras,  en zonas aisladas(puntos amarillos del mapa)</a:t>
            </a:r>
          </a:p>
          <a:p>
            <a:pPr lvl="1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Implementación de centrales de almacenamiento de gas en los clientes.</a:t>
            </a:r>
            <a:endParaRPr lang="es-C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509120"/>
            <a:ext cx="2376860" cy="20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306215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3651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2000" dirty="0" smtClean="0">
                <a:solidFill>
                  <a:srgbClr val="0070C0"/>
                </a:solidFill>
                <a:latin typeface="Verdana" pitchFamily="34" charset="0"/>
              </a:rPr>
              <a:t>La Solución</a:t>
            </a:r>
            <a:endParaRPr lang="es-ES" sz="20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"/>
            <a:ext cx="194786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1534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600" b="1" dirty="0">
                <a:solidFill>
                  <a:srgbClr val="0070C0"/>
                </a:solidFill>
                <a:latin typeface="Verdana" pitchFamily="34" charset="0"/>
              </a:rPr>
              <a:t>Instalaciones para abastecimiento </a:t>
            </a:r>
            <a:r>
              <a:rPr lang="es-CL" sz="1600" b="1" dirty="0" err="1">
                <a:solidFill>
                  <a:srgbClr val="0070C0"/>
                </a:solidFill>
                <a:latin typeface="Verdana" pitchFamily="34" charset="0"/>
              </a:rPr>
              <a:t>Glp</a:t>
            </a:r>
            <a:endParaRPr lang="es-ES" sz="16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04800" y="838200"/>
            <a:ext cx="6477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573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4" cstate="print"/>
          <a:srcRect l="13750" t="26250" r="26250" b="23750"/>
          <a:stretch>
            <a:fillRect/>
          </a:stretch>
        </p:blipFill>
        <p:spPr bwMode="auto">
          <a:xfrm>
            <a:off x="457200" y="16764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6705600" y="2060848"/>
            <a:ext cx="24384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CL" sz="2800" b="1" dirty="0">
                <a:solidFill>
                  <a:srgbClr val="0070C0"/>
                </a:solidFill>
                <a:latin typeface="Verdana" pitchFamily="34" charset="0"/>
              </a:rPr>
              <a:t>1.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600" b="1" dirty="0">
                <a:solidFill>
                  <a:srgbClr val="0070C0"/>
                </a:solidFill>
                <a:latin typeface="Verdana" pitchFamily="34" charset="0"/>
              </a:rPr>
              <a:t>Surtidores en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600" b="1" dirty="0">
                <a:solidFill>
                  <a:srgbClr val="0070C0"/>
                </a:solidFill>
                <a:latin typeface="Verdana" pitchFamily="34" charset="0"/>
              </a:rPr>
              <a:t>tierra para llenar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600" b="1" dirty="0">
                <a:solidFill>
                  <a:srgbClr val="0070C0"/>
                </a:solidFill>
                <a:latin typeface="Verdana" pitchFamily="34" charset="0"/>
              </a:rPr>
              <a:t>cilindros </a:t>
            </a:r>
            <a:r>
              <a:rPr lang="es-CL" sz="1600" b="1" dirty="0" err="1">
                <a:solidFill>
                  <a:srgbClr val="0070C0"/>
                </a:solidFill>
                <a:latin typeface="Verdana" pitchFamily="34" charset="0"/>
              </a:rPr>
              <a:t>portatiles</a:t>
            </a:r>
            <a:endParaRPr lang="es-CL" sz="1600" b="1" dirty="0">
              <a:solidFill>
                <a:srgbClr val="0070C0"/>
              </a:solidFill>
              <a:latin typeface="Verdana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s-ES" sz="16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5" cstate="print"/>
          <a:srcRect l="22499" t="6667" b="25000"/>
          <a:stretch>
            <a:fillRect/>
          </a:stretch>
        </p:blipFill>
        <p:spPr bwMode="auto">
          <a:xfrm>
            <a:off x="457200" y="4384675"/>
            <a:ext cx="2971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6"/>
          <p:cNvPicPr>
            <a:picLocks noChangeAspect="1" noChangeArrowheads="1"/>
          </p:cNvPicPr>
          <p:nvPr/>
        </p:nvPicPr>
        <p:blipFill>
          <a:blip r:embed="rId6" cstate="print"/>
          <a:srcRect t="6837"/>
          <a:stretch>
            <a:fillRect/>
          </a:stretch>
        </p:blipFill>
        <p:spPr bwMode="auto">
          <a:xfrm>
            <a:off x="3657600" y="4343400"/>
            <a:ext cx="2971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6705600" y="4476750"/>
            <a:ext cx="2438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CL" sz="2800" b="1" dirty="0">
                <a:solidFill>
                  <a:srgbClr val="0070C0"/>
                </a:solidFill>
                <a:latin typeface="Verdana" pitchFamily="34" charset="0"/>
              </a:rPr>
              <a:t>2.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600" b="1" dirty="0">
                <a:solidFill>
                  <a:srgbClr val="0070C0"/>
                </a:solidFill>
                <a:latin typeface="Verdana" pitchFamily="34" charset="0"/>
              </a:rPr>
              <a:t>Surtidores en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600" b="1" dirty="0">
                <a:solidFill>
                  <a:srgbClr val="0070C0"/>
                </a:solidFill>
                <a:latin typeface="Verdana" pitchFamily="34" charset="0"/>
              </a:rPr>
              <a:t>muelles o pontones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600" b="1" dirty="0">
                <a:solidFill>
                  <a:srgbClr val="0070C0"/>
                </a:solidFill>
                <a:latin typeface="Verdana" pitchFamily="34" charset="0"/>
              </a:rPr>
              <a:t>para llenar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600" b="1" dirty="0">
                <a:solidFill>
                  <a:srgbClr val="0070C0"/>
                </a:solidFill>
                <a:latin typeface="Verdana" pitchFamily="34" charset="0"/>
              </a:rPr>
              <a:t>directamente </a:t>
            </a:r>
            <a:r>
              <a:rPr lang="es-CL" sz="1600" b="1" dirty="0" err="1">
                <a:solidFill>
                  <a:srgbClr val="0070C0"/>
                </a:solidFill>
                <a:latin typeface="Verdana" pitchFamily="34" charset="0"/>
              </a:rPr>
              <a:t>tks</a:t>
            </a:r>
            <a:endParaRPr lang="es-CL" sz="1600" b="1" dirty="0">
              <a:solidFill>
                <a:srgbClr val="0070C0"/>
              </a:solidFill>
              <a:latin typeface="Verdana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600" b="1" dirty="0">
                <a:solidFill>
                  <a:srgbClr val="0070C0"/>
                </a:solidFill>
                <a:latin typeface="Verdana" pitchFamily="34" charset="0"/>
              </a:rPr>
              <a:t>fijos ó cilindros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s-ES" sz="1600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3651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2000" dirty="0" smtClean="0">
                <a:solidFill>
                  <a:srgbClr val="0070C0"/>
                </a:solidFill>
                <a:latin typeface="Verdana" pitchFamily="34" charset="0"/>
              </a:rPr>
              <a:t>La solución…</a:t>
            </a:r>
            <a:endParaRPr lang="es-ES" sz="20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"/>
            <a:ext cx="194786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1534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600" b="1" dirty="0">
                <a:solidFill>
                  <a:srgbClr val="0070C0"/>
                </a:solidFill>
                <a:latin typeface="Verdana" pitchFamily="34" charset="0"/>
              </a:rPr>
              <a:t>Maniobras de reabastecimiento</a:t>
            </a:r>
            <a:endParaRPr lang="es-ES" sz="16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304800" y="838200"/>
            <a:ext cx="6477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922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326707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5"/>
          <p:cNvPicPr>
            <a:picLocks noChangeAspect="1" noChangeArrowheads="1"/>
          </p:cNvPicPr>
          <p:nvPr/>
        </p:nvPicPr>
        <p:blipFill>
          <a:blip r:embed="rId4" cstate="print"/>
          <a:srcRect b="10077"/>
          <a:stretch>
            <a:fillRect/>
          </a:stretch>
        </p:blipFill>
        <p:spPr bwMode="auto">
          <a:xfrm>
            <a:off x="3962400" y="16002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7391400" y="2362200"/>
            <a:ext cx="17526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400" b="1" dirty="0">
                <a:solidFill>
                  <a:srgbClr val="0070C0"/>
                </a:solidFill>
                <a:latin typeface="Verdana" pitchFamily="34" charset="0"/>
              </a:rPr>
              <a:t>(coordinación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400" b="1" dirty="0">
                <a:solidFill>
                  <a:srgbClr val="0070C0"/>
                </a:solidFill>
                <a:latin typeface="Verdana" pitchFamily="34" charset="0"/>
              </a:rPr>
              <a:t>de mareas)</a:t>
            </a:r>
            <a:endParaRPr lang="es-ES" sz="14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9225" name="Picture 18"/>
          <p:cNvPicPr>
            <a:picLocks noChangeAspect="1" noChangeArrowheads="1"/>
          </p:cNvPicPr>
          <p:nvPr/>
        </p:nvPicPr>
        <p:blipFill>
          <a:blip r:embed="rId5" cstate="print"/>
          <a:srcRect l="18001" t="18001" r="14999" b="14999"/>
          <a:stretch>
            <a:fillRect/>
          </a:stretch>
        </p:blipFill>
        <p:spPr bwMode="auto">
          <a:xfrm>
            <a:off x="533400" y="39624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0"/>
          <p:cNvPicPr>
            <a:picLocks noChangeAspect="1" noChangeArrowheads="1"/>
          </p:cNvPicPr>
          <p:nvPr/>
        </p:nvPicPr>
        <p:blipFill>
          <a:blip r:embed="rId6" cstate="print"/>
          <a:srcRect l="6522" b="6522"/>
          <a:stretch>
            <a:fillRect/>
          </a:stretch>
        </p:blipFill>
        <p:spPr bwMode="auto">
          <a:xfrm>
            <a:off x="3962400" y="3962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7391400" y="4962525"/>
            <a:ext cx="1752600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400" b="1" dirty="0">
                <a:solidFill>
                  <a:srgbClr val="0070C0"/>
                </a:solidFill>
                <a:latin typeface="Verdana" pitchFamily="34" charset="0"/>
              </a:rPr>
              <a:t>Con o sin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400" b="1" dirty="0">
                <a:solidFill>
                  <a:srgbClr val="0070C0"/>
                </a:solidFill>
                <a:latin typeface="Verdana" pitchFamily="34" charset="0"/>
              </a:rPr>
              <a:t>bajada del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400" b="1" dirty="0">
                <a:solidFill>
                  <a:srgbClr val="0070C0"/>
                </a:solidFill>
                <a:latin typeface="Verdana" pitchFamily="34" charset="0"/>
              </a:rPr>
              <a:t>camión</a:t>
            </a:r>
            <a:endParaRPr lang="es-ES" sz="1400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3651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2000" dirty="0" smtClean="0">
                <a:solidFill>
                  <a:srgbClr val="0070C0"/>
                </a:solidFill>
                <a:latin typeface="Verdana" pitchFamily="34" charset="0"/>
              </a:rPr>
              <a:t>La solución</a:t>
            </a:r>
            <a:endParaRPr lang="es-ES" sz="20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"/>
            <a:ext cx="194786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1534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CL" sz="1600" b="1" dirty="0">
                <a:solidFill>
                  <a:srgbClr val="0070C0"/>
                </a:solidFill>
                <a:latin typeface="Verdana" pitchFamily="34" charset="0"/>
              </a:rPr>
              <a:t>Maniobras de reabastecimiento</a:t>
            </a:r>
            <a:endParaRPr lang="es-ES" sz="16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04800" y="838200"/>
            <a:ext cx="6477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3" cstate="print"/>
          <a:srcRect l="2499" r="11250" b="13333"/>
          <a:stretch>
            <a:fillRect/>
          </a:stretch>
        </p:blipFill>
        <p:spPr bwMode="auto">
          <a:xfrm>
            <a:off x="762000" y="1447800"/>
            <a:ext cx="32766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0386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9"/>
          <p:cNvPicPr>
            <a:picLocks noChangeAspect="1" noChangeArrowheads="1"/>
          </p:cNvPicPr>
          <p:nvPr/>
        </p:nvPicPr>
        <p:blipFill>
          <a:blip r:embed="rId5" cstate="print"/>
          <a:srcRect l="3883" t="5502" r="2913" b="11650"/>
          <a:stretch>
            <a:fillRect/>
          </a:stretch>
        </p:blipFill>
        <p:spPr bwMode="auto">
          <a:xfrm>
            <a:off x="4724400" y="14478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981450"/>
            <a:ext cx="3657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3651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2000" dirty="0" smtClean="0">
                <a:solidFill>
                  <a:srgbClr val="0070C0"/>
                </a:solidFill>
                <a:latin typeface="Verdana" pitchFamily="34" charset="0"/>
              </a:rPr>
              <a:t>La solución</a:t>
            </a:r>
            <a:endParaRPr lang="es-ES" sz="20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"/>
            <a:ext cx="194786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304800" y="838200"/>
            <a:ext cx="6477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276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54250"/>
            <a:ext cx="4648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3276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3651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2000" dirty="0" smtClean="0">
                <a:solidFill>
                  <a:srgbClr val="0070C0"/>
                </a:solidFill>
                <a:latin typeface="Verdana" pitchFamily="34" charset="0"/>
              </a:rPr>
              <a:t>La solución</a:t>
            </a:r>
            <a:endParaRPr lang="es-ES" sz="2000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"/>
            <a:ext cx="194786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04800" y="838200"/>
            <a:ext cx="6477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049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9624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78904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4752528" cy="324036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CL" sz="2000" b="1" dirty="0" smtClean="0">
                <a:solidFill>
                  <a:srgbClr val="002060"/>
                </a:solidFill>
                <a:latin typeface="+mj-lt"/>
              </a:rPr>
              <a:t>Aplicación</a:t>
            </a:r>
          </a:p>
          <a:p>
            <a:pPr lvl="1" algn="just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600" dirty="0" smtClean="0">
                <a:solidFill>
                  <a:srgbClr val="002060"/>
                </a:solidFill>
                <a:latin typeface="+mj-lt"/>
              </a:rPr>
              <a:t>Calentamiento de agua para procesos , agua caliente sanitaria y/o para calefacción</a:t>
            </a:r>
          </a:p>
          <a:p>
            <a:pPr lvl="1" algn="just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600" dirty="0" smtClean="0">
                <a:solidFill>
                  <a:srgbClr val="002060"/>
                </a:solidFill>
                <a:latin typeface="+mj-lt"/>
              </a:rPr>
              <a:t>Más de 1.500 soluciones solar-gas desarrolladas en viviendas individuales y en edificios.</a:t>
            </a:r>
          </a:p>
          <a:p>
            <a:pPr lvl="1" algn="just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600" dirty="0" smtClean="0">
                <a:solidFill>
                  <a:srgbClr val="002060"/>
                </a:solidFill>
                <a:latin typeface="+mj-lt"/>
              </a:rPr>
              <a:t>La solución solar gas sustituyó  en varios casos la solución solar eléctrica.</a:t>
            </a:r>
          </a:p>
          <a:p>
            <a:pPr lvl="1" algn="just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600" dirty="0" smtClean="0">
                <a:solidFill>
                  <a:srgbClr val="002060"/>
                </a:solidFill>
                <a:latin typeface="+mj-lt"/>
              </a:rPr>
              <a:t>Agua sanitaria para campamentos mineros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800" b="1" dirty="0" smtClean="0">
                <a:latin typeface="+mj-lt"/>
              </a:rPr>
              <a:t>Beneficios:</a:t>
            </a:r>
          </a:p>
          <a:p>
            <a:pPr lvl="1" algn="just"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CL" sz="1400" b="1" dirty="0" smtClean="0">
                <a:solidFill>
                  <a:srgbClr val="002060"/>
                </a:solidFill>
                <a:latin typeface="+mj-lt"/>
              </a:rPr>
              <a:t>Ahorros sobre el 50% en calentamiento de agua sanitaria.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49928" t="9515" r="21645" b="12128"/>
          <a:stretch>
            <a:fillRect/>
          </a:stretch>
        </p:blipFill>
        <p:spPr bwMode="auto">
          <a:xfrm>
            <a:off x="5930900" y="1924050"/>
            <a:ext cx="2967038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330"/>
            <a:ext cx="3744416" cy="249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85812"/>
          </a:xfrm>
          <a:noFill/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s-CL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GLP EN SOLUCIONES HÍBRIDAS</a:t>
            </a:r>
            <a:br>
              <a:rPr lang="es-CL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L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GAS-SOLAR</a:t>
            </a:r>
            <a:endParaRPr lang="es-CL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422108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Campamento Minero</a:t>
            </a:r>
            <a:endParaRPr lang="es-C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1265238" y="357188"/>
            <a:ext cx="66135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" sz="2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GLP </a:t>
            </a:r>
            <a:r>
              <a:rPr lang="es-ES" sz="2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AUTOMOTOR</a:t>
            </a:r>
            <a:endParaRPr lang="es-ES" sz="2400" b="1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94" name="7 CuadroTexto"/>
          <p:cNvSpPr txBox="1">
            <a:spLocks noChangeArrowheads="1"/>
          </p:cNvSpPr>
          <p:nvPr/>
        </p:nvSpPr>
        <p:spPr bwMode="auto">
          <a:xfrm>
            <a:off x="323528" y="3429000"/>
            <a:ext cx="18341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Punto de venta Arica </a:t>
            </a:r>
            <a:endParaRPr lang="es-CL" sz="1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4612704" y="2492896"/>
            <a:ext cx="3991744" cy="307340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MX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Consumo Anual</a:t>
            </a:r>
            <a:endParaRPr lang="es-MX" b="1" kern="0" dirty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MX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+ 5.000 ton/año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CL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Clientes </a:t>
            </a:r>
            <a:endParaRPr lang="es-MX" b="1" kern="0" dirty="0" smtClean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800100" lvl="1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CL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2.000 autos dedicados (uso exclusivo GLP) </a:t>
            </a:r>
          </a:p>
          <a:p>
            <a:pPr marL="800100" lvl="1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CL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1.000 autos convertidos  (uso dual  gas-gasolina)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CL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Beneficios:</a:t>
            </a:r>
          </a:p>
          <a:p>
            <a:pPr marL="800100" lvl="1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CL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Menores emisiones </a:t>
            </a:r>
          </a:p>
          <a:p>
            <a:pPr marL="800100" lvl="1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s-CL" b="1" kern="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Ahorros frente a la gasolina( &gt; 10%)</a:t>
            </a:r>
            <a:endParaRPr lang="es-MX" b="1" kern="0" dirty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C00"/>
              </a:buClr>
              <a:defRPr/>
            </a:pPr>
            <a:endParaRPr lang="es-MX" b="1" kern="0" dirty="0">
              <a:solidFill>
                <a:srgbClr val="00206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3244"/>
            <a:ext cx="3816423" cy="2305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imartine\Documents\Fotos\Automoción\Rgua\Techo Surtidor Pla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70521"/>
            <a:ext cx="3672408" cy="2392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467544" y="6237312"/>
            <a:ext cx="215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Punto de venta Rancagua</a:t>
            </a:r>
            <a:endParaRPr lang="es-CL" sz="1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68161"/>
            <a:ext cx="2714644" cy="203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285720" y="3306168"/>
            <a:ext cx="234314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Generación de vapor en calderas</a:t>
            </a:r>
          </a:p>
        </p:txBody>
      </p:sp>
      <p:pic>
        <p:nvPicPr>
          <p:cNvPr id="15" name="14 Imagen" descr="catripilli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49110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142844" y="5949374"/>
            <a:ext cx="264320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Calentamiento de agua y soluciones.</a:t>
            </a:r>
          </a:p>
        </p:txBody>
      </p:sp>
      <p:pic>
        <p:nvPicPr>
          <p:cNvPr id="18" name="17 Imagen" descr="IMG_89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234466"/>
            <a:ext cx="310512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3014674" y="3306168"/>
            <a:ext cx="31289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Calefacción y agua </a:t>
            </a:r>
            <a:r>
              <a:rPr lang="es-CL" sz="1800" kern="0" dirty="0" smtClean="0">
                <a:solidFill>
                  <a:srgbClr val="3366FF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aliente</a:t>
            </a:r>
            <a:r>
              <a:rPr kumimoji="0" lang="es-CL" sz="18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en campamentos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20" name="19 Imagen" descr="IMG_9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949110"/>
            <a:ext cx="3022290" cy="201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2 Marcador de contenido"/>
          <p:cNvSpPr txBox="1">
            <a:spLocks/>
          </p:cNvSpPr>
          <p:nvPr/>
        </p:nvSpPr>
        <p:spPr bwMode="auto">
          <a:xfrm>
            <a:off x="3000364" y="5949374"/>
            <a:ext cx="31289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Calefacción de</a:t>
            </a:r>
            <a:r>
              <a:rPr kumimoji="0" lang="es-CL" sz="18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talleres y galpones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215818"/>
            <a:ext cx="2786082" cy="209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2 Marcador de contenido"/>
          <p:cNvSpPr txBox="1">
            <a:spLocks/>
          </p:cNvSpPr>
          <p:nvPr/>
        </p:nvSpPr>
        <p:spPr bwMode="auto">
          <a:xfrm>
            <a:off x="6072198" y="3306168"/>
            <a:ext cx="31289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Secadores directos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3981" y="3930074"/>
            <a:ext cx="2797175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2 Marcador de contenido"/>
          <p:cNvSpPr txBox="1">
            <a:spLocks/>
          </p:cNvSpPr>
          <p:nvPr/>
        </p:nvSpPr>
        <p:spPr bwMode="auto">
          <a:xfrm>
            <a:off x="6072198" y="5949374"/>
            <a:ext cx="31289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Grúas horquillas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s-CL" sz="3600" dirty="0" smtClean="0">
                <a:latin typeface="Tahoma" pitchFamily="34" charset="0"/>
                <a:cs typeface="Tahoma" pitchFamily="34" charset="0"/>
              </a:rPr>
              <a:t>Soluciones para la Industria</a:t>
            </a:r>
          </a:p>
        </p:txBody>
      </p:sp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076" t="7276" r="23533" b="10448"/>
          <a:stretch>
            <a:fillRect/>
          </a:stretch>
        </p:blipFill>
        <p:spPr bwMode="auto">
          <a:xfrm>
            <a:off x="-13648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s-CL" sz="3600" dirty="0" smtClean="0">
                <a:latin typeface="Tahoma" pitchFamily="34" charset="0"/>
                <a:cs typeface="Tahoma" pitchFamily="34" charset="0"/>
              </a:rPr>
              <a:t>Soluciones Industriales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285720" y="3278872"/>
            <a:ext cx="234314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Generación eléctrica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lang="es-MX" sz="1800" kern="0" dirty="0" smtClean="0">
                <a:solidFill>
                  <a:srgbClr val="3366FF"/>
                </a:solidFill>
                <a:latin typeface="Tahoma" pitchFamily="34" charset="0"/>
                <a:cs typeface="Tahoma" pitchFamily="34" charset="0"/>
              </a:rPr>
              <a:t>(motores)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142844" y="5922078"/>
            <a:ext cx="264320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Hornos</a:t>
            </a:r>
            <a:r>
              <a:rPr kumimoji="0" lang="es-CL" sz="18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de refino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3014674" y="3278872"/>
            <a:ext cx="31289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Generación eléctrica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lang="es-MX" sz="1800" kern="0" dirty="0" smtClean="0">
                <a:solidFill>
                  <a:srgbClr val="3366FF"/>
                </a:solidFill>
                <a:latin typeface="Tahoma" pitchFamily="34" charset="0"/>
                <a:cs typeface="Tahoma" pitchFamily="34" charset="0"/>
              </a:rPr>
              <a:t>(turbinas)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 bwMode="auto">
          <a:xfrm>
            <a:off x="3000364" y="5922078"/>
            <a:ext cx="31289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Calentamiento de canaletas</a:t>
            </a:r>
            <a:r>
              <a:rPr kumimoji="0" lang="es-CL" sz="1800" b="0" i="0" u="none" strike="noStrike" kern="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y ruedas de moldeo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 bwMode="auto">
          <a:xfrm>
            <a:off x="6072198" y="3278872"/>
            <a:ext cx="31289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Horno fundición</a:t>
            </a: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 bwMode="auto">
          <a:xfrm>
            <a:off x="6072198" y="5922078"/>
            <a:ext cx="312896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tabLst/>
              <a:defRPr/>
            </a:pPr>
            <a:r>
              <a:rPr kumimoji="0" lang="es-MX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Tratamientos térmicos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63" y="1191309"/>
            <a:ext cx="27733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191309"/>
            <a:ext cx="27813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7881"/>
          <a:stretch>
            <a:fillRect/>
          </a:stretch>
        </p:blipFill>
        <p:spPr bwMode="auto">
          <a:xfrm>
            <a:off x="3143240" y="3921814"/>
            <a:ext cx="285752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191309"/>
            <a:ext cx="29337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 l="8303"/>
          <a:stretch>
            <a:fillRect/>
          </a:stretch>
        </p:blipFill>
        <p:spPr bwMode="auto">
          <a:xfrm>
            <a:off x="142844" y="3921814"/>
            <a:ext cx="285752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7631" y="3882141"/>
            <a:ext cx="28035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642938" y="2714625"/>
            <a:ext cx="7772400" cy="1143000"/>
          </a:xfrm>
          <a:noFill/>
        </p:spPr>
        <p:txBody>
          <a:bodyPr/>
          <a:lstStyle/>
          <a:p>
            <a:r>
              <a:rPr lang="es-E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DESARROLLO DE MERCADOS </a:t>
            </a:r>
            <a:br>
              <a:rPr lang="es-E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TRADICIONALES</a:t>
            </a:r>
            <a:endParaRPr lang="es-MX" sz="3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42938" y="19776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MX" sz="2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GLP EN LA GENERACIÓN </a:t>
            </a:r>
            <a:r>
              <a:rPr lang="es-MX" sz="2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ELÉCTRICA AISLADA</a:t>
            </a:r>
            <a:r>
              <a:rPr lang="es-MX" sz="2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MX" sz="2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2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2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OBSERVATORIO ASTRONOMICO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MX" sz="2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Antofagasta, II Región Chile.</a:t>
            </a:r>
            <a:endParaRPr lang="es-ES" sz="2400" b="1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4355976" y="4246240"/>
            <a:ext cx="4102744" cy="2711152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Consumo </a:t>
            </a:r>
            <a:r>
              <a:rPr lang="es-MX" sz="1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anual:</a:t>
            </a:r>
            <a:r>
              <a:rPr lang="es-MX" sz="1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1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1400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3.600 ton/año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Aplicación</a:t>
            </a:r>
            <a:r>
              <a:rPr lang="es-MX" sz="1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Turbina Co-Generación eléctrica 3,5 </a:t>
            </a:r>
            <a:r>
              <a:rPr lang="es-MX" sz="1400" kern="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Mw</a:t>
            </a:r>
            <a:r>
              <a:rPr lang="es-MX" sz="1400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potencia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Uso: Cogeneración(electricidad y agua caliente)</a:t>
            </a:r>
          </a:p>
          <a:p>
            <a:pPr marL="1200150" lvl="2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Climatización y electricidad para equipos.</a:t>
            </a:r>
          </a:p>
          <a:p>
            <a:pPr marL="1200150" lvl="2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Agua caliente sanitaria</a:t>
            </a:r>
            <a:endParaRPr lang="es-MX" sz="1400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Uso de </a:t>
            </a:r>
            <a:r>
              <a:rPr lang="es-MX" sz="1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GLP en </a:t>
            </a:r>
            <a:r>
              <a:rPr lang="es-MX" sz="1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fase </a:t>
            </a:r>
            <a:r>
              <a:rPr lang="es-MX" sz="1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Líquida a alta presión</a:t>
            </a:r>
            <a:endParaRPr lang="es-MX" sz="1400" b="1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76772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agrocluster.files.wordpress.com/2007/10/paranalobservatoriov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792"/>
            <a:ext cx="3456384" cy="255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5800" y="18864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MX" sz="2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GLP EN LA GENERACIÓN </a:t>
            </a:r>
            <a:r>
              <a:rPr lang="es-MX" sz="2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ELÉCTRICA AISLADA</a:t>
            </a:r>
            <a:r>
              <a:rPr lang="es-MX" sz="2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MX" sz="2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2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MX" sz="2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OBSERVATORIO Y RADIOTELESCOPIOS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MX" sz="2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San Pedro, II Región Chile</a:t>
            </a:r>
            <a:endParaRPr lang="es-ES" sz="2400" b="1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4211960" y="4365104"/>
            <a:ext cx="4495800" cy="2257425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Consumo </a:t>
            </a:r>
            <a:r>
              <a:rPr lang="es-MX" sz="1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anual: </a:t>
            </a:r>
            <a:endParaRPr lang="es-MX" sz="1400" b="1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Potencial  10.000 ton/año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b="1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Aplicación</a:t>
            </a:r>
            <a:r>
              <a:rPr lang="es-MX" sz="1400" b="1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Turbinas Generación eléctrica 6 MW cada una de potencia.( 18 </a:t>
            </a:r>
            <a:r>
              <a:rPr lang="es-MX" sz="1400" kern="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Mw</a:t>
            </a:r>
            <a:r>
              <a:rPr lang="es-MX" sz="1400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instalado)</a:t>
            </a: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Uso: Electricidad para radiotelescopios y recinto general.</a:t>
            </a:r>
            <a:endParaRPr lang="es-MX" sz="1400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 algn="just" eaLnBrk="0" hangingPunct="0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kern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Uso de GLP fase </a:t>
            </a:r>
            <a:r>
              <a:rPr lang="es-MX" sz="1400" kern="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Líquida a alta presión.</a:t>
            </a:r>
            <a:endParaRPr lang="es-MX" sz="1400" kern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90" y="4077072"/>
            <a:ext cx="346284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erodriguez\AppData\Local\Microsoft\Windows\Temporary Internet Files\Content.Outlook\39JDEJG2\DSC01926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92163"/>
            <a:ext cx="3456384" cy="241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ALMA Vision">
            <a:hlinkClick r:id="rId4" tooltip="ALMA Vis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56792"/>
            <a:ext cx="3312368" cy="244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53752"/>
            <a:ext cx="8229600" cy="1143000"/>
          </a:xfrm>
        </p:spPr>
        <p:txBody>
          <a:bodyPr/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Generación Eléctrica con Turbinas</a:t>
            </a:r>
            <a:b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Zonas Aisladas</a:t>
            </a:r>
            <a:endParaRPr lang="es-C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5328592" cy="4525963"/>
          </a:xfrm>
        </p:spPr>
        <p:txBody>
          <a:bodyPr/>
          <a:lstStyle/>
          <a:p>
            <a:pPr>
              <a:buNone/>
            </a:pPr>
            <a:r>
              <a:rPr lang="es-CL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desafío:</a:t>
            </a:r>
          </a:p>
          <a:p>
            <a:pPr lvl="1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Suministro de Butano líquido a 40 Bar de presión constante.</a:t>
            </a:r>
          </a:p>
          <a:p>
            <a:pPr lvl="1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Flujo </a:t>
            </a:r>
            <a:r>
              <a:rPr lang="es-CL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peak</a:t>
            </a:r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2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1.400 </a:t>
            </a:r>
            <a:r>
              <a:rPr lang="es-CL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kgs</a:t>
            </a:r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/hora(16.800 </a:t>
            </a:r>
            <a:r>
              <a:rPr lang="es-CL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Mcal</a:t>
            </a:r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/hora; 19.500 Kw)</a:t>
            </a:r>
          </a:p>
          <a:p>
            <a:pPr lvl="2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1.000 ton Gas licuado/mes</a:t>
            </a:r>
          </a:p>
          <a:p>
            <a:pPr lvl="1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Lugar: Desierto Atacama, 3.200 msnm.</a:t>
            </a:r>
          </a:p>
          <a:p>
            <a:pPr lvl="1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Logística garantizada: </a:t>
            </a:r>
          </a:p>
          <a:p>
            <a:pPr lvl="2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Movilizar 50 camiones/mes( 1.000 ton/mes)</a:t>
            </a:r>
          </a:p>
          <a:p>
            <a:pPr lvl="2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Diseño planta de descarga de gas eficiente.</a:t>
            </a:r>
          </a:p>
          <a:p>
            <a:pPr lvl="1"/>
            <a:r>
              <a:rPr lang="es-CL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Almacenamientos seguros(autonomía).</a:t>
            </a:r>
            <a:endParaRPr lang="es-C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321" t="25219" r="27228" b="28516"/>
          <a:stretch>
            <a:fillRect/>
          </a:stretch>
        </p:blipFill>
        <p:spPr bwMode="auto">
          <a:xfrm>
            <a:off x="5218080" y="1340768"/>
            <a:ext cx="367440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ALMA Vision">
            <a:hlinkClick r:id="rId3" tooltip="ALMA Vis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415729"/>
            <a:ext cx="3672408" cy="244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772400" cy="1143000"/>
          </a:xfrm>
        </p:spPr>
        <p:txBody>
          <a:bodyPr/>
          <a:lstStyle/>
          <a:p>
            <a:r>
              <a:rPr lang="es-C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solución técnica</a:t>
            </a:r>
            <a:endParaRPr lang="es-E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 rot="16200000" flipV="1">
            <a:off x="1079612" y="5553236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323528" y="623731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Transporte terrestre al cliente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4788024" y="6290156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Montaje estanques sobre las bases</a:t>
            </a:r>
            <a:endParaRPr lang="es-CL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r="10255" b="6767"/>
          <a:stretch>
            <a:fillRect/>
          </a:stretch>
        </p:blipFill>
        <p:spPr bwMode="auto">
          <a:xfrm>
            <a:off x="179512" y="580364"/>
            <a:ext cx="3744416" cy="27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688"/>
            <a:ext cx="3888432" cy="270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" y="3417451"/>
            <a:ext cx="3779912" cy="283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24 CuadroTexto"/>
          <p:cNvSpPr txBox="1"/>
          <p:nvPr/>
        </p:nvSpPr>
        <p:spPr>
          <a:xfrm>
            <a:off x="323528" y="6735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1"/>
                </a:solidFill>
              </a:rPr>
              <a:t>El terreno: 3.200 msnm, </a:t>
            </a:r>
          </a:p>
          <a:p>
            <a:endParaRPr lang="es-CL" sz="14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788024" y="90872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bg1"/>
                </a:solidFill>
              </a:rPr>
              <a:t>Diseño Bases para recibir 3 estanques de 200 m3</a:t>
            </a:r>
            <a:endParaRPr lang="es-CL" sz="1400" b="1" dirty="0">
              <a:solidFill>
                <a:schemeClr val="bg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95536" y="3554432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</a:rPr>
              <a:t>Transporte al cliente:</a:t>
            </a:r>
          </a:p>
          <a:p>
            <a:r>
              <a:rPr lang="es-CL" sz="1400" dirty="0" smtClean="0">
                <a:solidFill>
                  <a:schemeClr val="bg1"/>
                </a:solidFill>
              </a:rPr>
              <a:t>Estanques: 30 </a:t>
            </a:r>
            <a:r>
              <a:rPr lang="es-CL" sz="1400" dirty="0" err="1" smtClean="0">
                <a:solidFill>
                  <a:schemeClr val="bg1"/>
                </a:solidFill>
              </a:rPr>
              <a:t>mts</a:t>
            </a:r>
            <a:r>
              <a:rPr lang="es-CL" sz="1400" dirty="0" smtClean="0">
                <a:solidFill>
                  <a:schemeClr val="bg1"/>
                </a:solidFill>
              </a:rPr>
              <a:t> x 3 </a:t>
            </a:r>
            <a:r>
              <a:rPr lang="es-CL" sz="1400" dirty="0" err="1" smtClean="0">
                <a:solidFill>
                  <a:schemeClr val="bg1"/>
                </a:solidFill>
              </a:rPr>
              <a:t>mts</a:t>
            </a:r>
            <a:r>
              <a:rPr lang="es-CL" sz="1400" dirty="0" smtClean="0">
                <a:solidFill>
                  <a:schemeClr val="bg1"/>
                </a:solidFill>
              </a:rPr>
              <a:t> diámetro</a:t>
            </a:r>
          </a:p>
          <a:p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4699" y="3451763"/>
            <a:ext cx="3803725" cy="285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45888</TotalTime>
  <Words>1086</Words>
  <Application>Microsoft Office PowerPoint</Application>
  <PresentationFormat>Presentación en pantalla (4:3)</PresentationFormat>
  <Paragraphs>201</Paragraphs>
  <Slides>30</Slides>
  <Notes>5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  <vt:variant>
        <vt:lpstr>Presentaciones personalizadas</vt:lpstr>
      </vt:variant>
      <vt:variant>
        <vt:i4>16</vt:i4>
      </vt:variant>
    </vt:vector>
  </HeadingPairs>
  <TitlesOfParts>
    <vt:vector size="48" baseType="lpstr">
      <vt:lpstr>1_Tema de Office</vt:lpstr>
      <vt:lpstr>Fotografía de Photo Editor</vt:lpstr>
      <vt:lpstr>Diapositiva 1</vt:lpstr>
      <vt:lpstr>Aplicaciones generales  del gas licuado</vt:lpstr>
      <vt:lpstr>Soluciones para la Industria</vt:lpstr>
      <vt:lpstr>Soluciones Industriales</vt:lpstr>
      <vt:lpstr>DESARROLLO DE MERCADOS  NO TRADICIONALES</vt:lpstr>
      <vt:lpstr>Diapositiva 6</vt:lpstr>
      <vt:lpstr>Diapositiva 7</vt:lpstr>
      <vt:lpstr>Generación Eléctrica con Turbinas Zonas Aisladas</vt:lpstr>
      <vt:lpstr>La solución técnica</vt:lpstr>
      <vt:lpstr>La solución técnica</vt:lpstr>
      <vt:lpstr>Diapositiva 11</vt:lpstr>
      <vt:lpstr>GLP EN GENERACIÓN ELÉCTRICA  TURBINA  CICLO COMBINADO</vt:lpstr>
      <vt:lpstr>GLP EN GENERACION ELECTRICA   Quemadores auxiliares Turbina Ciclo Combinado</vt:lpstr>
      <vt:lpstr>La solución técnica</vt:lpstr>
      <vt:lpstr>La solución técnica</vt:lpstr>
      <vt:lpstr>GLP EN LA MINERIA  BUTANO LÍQUIDO </vt:lpstr>
      <vt:lpstr>GLP EN  LA INDUSTRIA APLICACIÓN BUTANO VAPORIZADO</vt:lpstr>
      <vt:lpstr>Uso butano olefínico vaporizado en Calderas</vt:lpstr>
      <vt:lpstr>Soluciones técnicas</vt:lpstr>
      <vt:lpstr>Soluciones técnicas</vt:lpstr>
      <vt:lpstr>GLP EN MOTORES NÁUTICOS  INDUSTRIA SALMONERA</vt:lpstr>
      <vt:lpstr>Uso Gas en Motores Marinos Industria Salmonera</vt:lpstr>
      <vt:lpstr>Diapositiva 23</vt:lpstr>
      <vt:lpstr>Diapositiva 24</vt:lpstr>
      <vt:lpstr>Diapositiva 25</vt:lpstr>
      <vt:lpstr>Diapositiva 26</vt:lpstr>
      <vt:lpstr>Diapositiva 27</vt:lpstr>
      <vt:lpstr>GLP EN SOLUCIONES HÍBRIDAS GAS-SOLAR</vt:lpstr>
      <vt:lpstr>Diapositiva 29</vt:lpstr>
      <vt:lpstr>Diapositiva 30</vt:lpstr>
      <vt:lpstr>PM env</vt:lpstr>
      <vt:lpstr>PM gra</vt:lpstr>
      <vt:lpstr>MARGEN ABASTECIMIENTO</vt:lpstr>
      <vt:lpstr>FLETES</vt:lpstr>
      <vt:lpstr>ACCIDENTABILIDAD</vt:lpstr>
      <vt:lpstr>GASTOS OPERACIONAL</vt:lpstr>
      <vt:lpstr>reclamos env</vt:lpstr>
      <vt:lpstr>reclamos granel</vt:lpstr>
      <vt:lpstr>reclamos med</vt:lpstr>
      <vt:lpstr>Accidentes</vt:lpstr>
      <vt:lpstr>Siniestros</vt:lpstr>
      <vt:lpstr>MGC ENVASADO</vt:lpstr>
      <vt:lpstr>MGC GRANEL</vt:lpstr>
      <vt:lpstr>IPA</vt:lpstr>
      <vt:lpstr>Marketing</vt:lpstr>
      <vt:lpstr>Tecnología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René Prieto</dc:creator>
  <cp:lastModifiedBy>Angel Mafucci Solimano</cp:lastModifiedBy>
  <cp:revision>1042</cp:revision>
  <dcterms:created xsi:type="dcterms:W3CDTF">2011-04-04T15:16:39Z</dcterms:created>
  <dcterms:modified xsi:type="dcterms:W3CDTF">2013-03-07T03:42:29Z</dcterms:modified>
</cp:coreProperties>
</file>