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0" r:id="rId5"/>
    <p:sldId id="261" r:id="rId6"/>
    <p:sldId id="262" r:id="rId7"/>
    <p:sldId id="264" r:id="rId8"/>
    <p:sldId id="265" r:id="rId9"/>
    <p:sldId id="266"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t-BR" smtClean="0"/>
              <a:t>Clique para editar o título mestre</a:t>
            </a:r>
            <a:endParaRPr kumimoji="0" lang="en-US"/>
          </a:p>
        </p:txBody>
      </p:sp>
      <p:sp>
        <p:nvSpPr>
          <p:cNvPr id="28" name="Espaço Reservado para Data 27"/>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a:lstStyle/>
          <a:p>
            <a:fld id="{C8C08B64-AECD-4881-9F7D-FC6E6D23B5F3}" type="slidenum">
              <a:rPr lang="pt-BR" smtClean="0"/>
              <a:pPr/>
              <a:t>‹nº›</a:t>
            </a:fld>
            <a:endParaRPr lang="pt-BR"/>
          </a:p>
        </p:txBody>
      </p:sp>
      <p:sp>
        <p:nvSpPr>
          <p:cNvPr id="9" name="Subtítu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8C08B64-AECD-4881-9F7D-FC6E6D23B5F3}"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8C08B64-AECD-4881-9F7D-FC6E6D23B5F3}"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8C08B64-AECD-4881-9F7D-FC6E6D23B5F3}"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7924800" y="6416675"/>
            <a:ext cx="762000" cy="365125"/>
          </a:xfrm>
        </p:spPr>
        <p:txBody>
          <a:bodyPr/>
          <a:lstStyle/>
          <a:p>
            <a:fld id="{C8C08B64-AECD-4881-9F7D-FC6E6D23B5F3}"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8C08B64-AECD-4881-9F7D-FC6E6D23B5F3}"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8C08B64-AECD-4881-9F7D-FC6E6D23B5F3}"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8C08B64-AECD-4881-9F7D-FC6E6D23B5F3}"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8C08B64-AECD-4881-9F7D-FC6E6D23B5F3}"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8C08B64-AECD-4881-9F7D-FC6E6D23B5F3}"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t-BR"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4" name="Espaço Reservado para Tex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10D0378D-EC23-4845-818D-F0C96FFEC832}" type="datetimeFigureOut">
              <a:rPr lang="pt-BR" smtClean="0"/>
              <a:pPr/>
              <a:t>05/04/2011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8C08B64-AECD-4881-9F7D-FC6E6D23B5F3}"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0D0378D-EC23-4845-818D-F0C96FFEC832}" type="datetimeFigureOut">
              <a:rPr lang="pt-BR" smtClean="0"/>
              <a:pPr/>
              <a:t>05/04/2011</a:t>
            </a:fld>
            <a:endParaRPr lang="pt-BR"/>
          </a:p>
        </p:txBody>
      </p:sp>
      <p:sp>
        <p:nvSpPr>
          <p:cNvPr id="3" name="Espaço Reservado para Rodapé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t-BR"/>
          </a:p>
        </p:txBody>
      </p:sp>
      <p:sp>
        <p:nvSpPr>
          <p:cNvPr id="23" name="Espaço Reservado para Número de Slid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C08B64-AECD-4881-9F7D-FC6E6D23B5F3}"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786210"/>
          </a:xfrm>
        </p:spPr>
        <p:txBody>
          <a:bodyPr>
            <a:normAutofit fontScale="90000"/>
          </a:bodyPr>
          <a:lstStyle/>
          <a:p>
            <a:r>
              <a:rPr lang="es-ES_tradnl" sz="4400" dirty="0" err="1" smtClean="0">
                <a:effectLst>
                  <a:outerShdw blurRad="38100" dist="38100" dir="2700000" algn="tl">
                    <a:srgbClr val="000000">
                      <a:alpha val="43137"/>
                    </a:srgbClr>
                  </a:outerShdw>
                </a:effectLst>
                <a:latin typeface="Albertus Extra Bold" pitchFamily="34" charset="0"/>
                <a:cs typeface="Calibri" pitchFamily="34" charset="0"/>
              </a:rPr>
              <a:t>Analisis</a:t>
            </a:r>
            <a:r>
              <a:rPr lang="es-ES_tradnl" sz="4400" dirty="0" smtClean="0">
                <a:effectLst>
                  <a:outerShdw blurRad="38100" dist="38100" dir="2700000" algn="tl">
                    <a:srgbClr val="000000">
                      <a:alpha val="43137"/>
                    </a:srgbClr>
                  </a:outerShdw>
                </a:effectLst>
                <a:latin typeface="Albertus Extra Bold" pitchFamily="34" charset="0"/>
                <a:cs typeface="Calibri" pitchFamily="34" charset="0"/>
              </a:rPr>
              <a:t> de impacto regulatorio</a:t>
            </a:r>
            <a:r>
              <a:rPr lang="pt-BR" sz="4400" dirty="0" smtClean="0">
                <a:effectLst>
                  <a:outerShdw blurRad="38100" dist="38100" dir="2700000" algn="tl">
                    <a:srgbClr val="000000">
                      <a:alpha val="43137"/>
                    </a:srgbClr>
                  </a:outerShdw>
                </a:effectLst>
                <a:latin typeface="Albertus Extra Bold" pitchFamily="34" charset="0"/>
                <a:cs typeface="Calibri" pitchFamily="34" charset="0"/>
              </a:rPr>
              <a:t/>
            </a:r>
            <a:br>
              <a:rPr lang="pt-BR" sz="4400" dirty="0" smtClean="0">
                <a:effectLst>
                  <a:outerShdw blurRad="38100" dist="38100" dir="2700000" algn="tl">
                    <a:srgbClr val="000000">
                      <a:alpha val="43137"/>
                    </a:srgbClr>
                  </a:outerShdw>
                </a:effectLst>
                <a:latin typeface="Albertus Extra Bold" pitchFamily="34" charset="0"/>
                <a:cs typeface="Calibri" pitchFamily="34" charset="0"/>
              </a:rPr>
            </a:br>
            <a:r>
              <a:rPr lang="pt-BR" sz="4400" dirty="0" smtClean="0">
                <a:effectLst>
                  <a:outerShdw blurRad="38100" dist="38100" dir="2700000" algn="tl">
                    <a:srgbClr val="000000">
                      <a:alpha val="43137"/>
                    </a:srgbClr>
                  </a:outerShdw>
                </a:effectLst>
                <a:latin typeface="Albertus Extra Bold" pitchFamily="34" charset="0"/>
                <a:cs typeface="Calibri" pitchFamily="34" charset="0"/>
              </a:rPr>
              <a:t> </a:t>
            </a:r>
            <a:r>
              <a:rPr lang="pt-BR" sz="3100" dirty="0" smtClean="0">
                <a:effectLst>
                  <a:outerShdw blurRad="38100" dist="38100" dir="2700000" algn="tl">
                    <a:srgbClr val="000000">
                      <a:alpha val="43137"/>
                    </a:srgbClr>
                  </a:outerShdw>
                </a:effectLst>
                <a:latin typeface="Albertus Extra Bold" pitchFamily="34" charset="0"/>
                <a:cs typeface="Calibri" pitchFamily="34" charset="0"/>
              </a:rPr>
              <a:t>Alexandre Santos de Aragão</a:t>
            </a:r>
            <a:endParaRPr lang="pt-BR" sz="3100" dirty="0">
              <a:effectLst>
                <a:outerShdw blurRad="38100" dist="38100" dir="2700000" algn="tl">
                  <a:srgbClr val="000000">
                    <a:alpha val="43137"/>
                  </a:srgbClr>
                </a:outerShdw>
              </a:effectLst>
              <a:latin typeface="Albertus Extra Bold" pitchFamily="34" charset="0"/>
              <a:cs typeface="Calibri" pitchFamily="34" charset="0"/>
            </a:endParaRPr>
          </a:p>
        </p:txBody>
      </p:sp>
      <p:sp>
        <p:nvSpPr>
          <p:cNvPr id="4" name="Espaço Reservado para Conteúdo 3"/>
          <p:cNvSpPr>
            <a:spLocks noGrp="1"/>
          </p:cNvSpPr>
          <p:nvPr>
            <p:ph idx="1"/>
          </p:nvPr>
        </p:nvSpPr>
        <p:spPr>
          <a:xfrm>
            <a:off x="539552" y="1916832"/>
            <a:ext cx="8147248" cy="4392528"/>
          </a:xfrm>
        </p:spPr>
        <p:txBody>
          <a:bodyPr>
            <a:normAutofit/>
          </a:bodyPr>
          <a:lstStyle/>
          <a:p>
            <a:pPr marL="137160" indent="0" algn="just">
              <a:buNone/>
            </a:pPr>
            <a:endParaRPr lang="pt-BR" sz="3500" b="1" dirty="0" smtClean="0">
              <a:cs typeface="Calibri" pitchFamily="34" charset="0"/>
            </a:endParaRPr>
          </a:p>
          <a:p>
            <a:pPr algn="just">
              <a:buFontTx/>
              <a:buChar char="-"/>
            </a:pPr>
            <a:r>
              <a:rPr lang="pt-BR" sz="3500" b="1" dirty="0" smtClean="0">
                <a:cs typeface="Calibri" pitchFamily="34" charset="0"/>
              </a:rPr>
              <a:t>&gt; </a:t>
            </a:r>
            <a:r>
              <a:rPr lang="es-ES_tradnl" sz="3500" b="1" dirty="0" smtClean="0">
                <a:cs typeface="Calibri" pitchFamily="34" charset="0"/>
              </a:rPr>
              <a:t>Introducción.  </a:t>
            </a:r>
          </a:p>
          <a:p>
            <a:pPr marL="137160" indent="0" algn="just">
              <a:buNone/>
            </a:pPr>
            <a:endParaRPr lang="pt-BR" sz="3500" b="1" dirty="0" smtClean="0">
              <a:cs typeface="Calibri" pitchFamily="34" charset="0"/>
            </a:endParaRPr>
          </a:p>
          <a:p>
            <a:pPr algn="just"/>
            <a:r>
              <a:rPr lang="pt-BR" dirty="0">
                <a:cs typeface="Calibri" pitchFamily="34" charset="0"/>
              </a:rPr>
              <a:t> </a:t>
            </a:r>
            <a:r>
              <a:rPr lang="pt-BR" dirty="0" smtClean="0">
                <a:cs typeface="Calibri" pitchFamily="34" charset="0"/>
              </a:rPr>
              <a:t>   </a:t>
            </a:r>
            <a:r>
              <a:rPr lang="es-ES_tradnl" dirty="0" smtClean="0">
                <a:cs typeface="Calibri" pitchFamily="34" charset="0"/>
              </a:rPr>
              <a:t>El papel del Estado regulador en la sociedad y el análisis de impacto regulatorio como instrumento de control previo de la calidad de la regulación.</a:t>
            </a:r>
            <a:endParaRPr lang="es-ES_tradnl" dirty="0">
              <a:cs typeface="Calibri" pitchFamily="34" charset="0"/>
            </a:endParaRPr>
          </a:p>
        </p:txBody>
      </p:sp>
    </p:spTree>
    <p:extLst>
      <p:ext uri="{BB962C8B-B14F-4D97-AF65-F5344CB8AC3E}">
        <p14:creationId xmlns="" xmlns:p14="http://schemas.microsoft.com/office/powerpoint/2010/main" val="26270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786210"/>
          </a:xfrm>
        </p:spPr>
        <p:txBody>
          <a:bodyPr>
            <a:normAutofit fontScale="90000"/>
          </a:bodyPr>
          <a:lstStyle/>
          <a:p>
            <a:r>
              <a:rPr lang="es-ES_tradnl" sz="4400" dirty="0" err="1" smtClean="0">
                <a:effectLst>
                  <a:outerShdw blurRad="38100" dist="38100" dir="2700000" algn="tl">
                    <a:srgbClr val="000000">
                      <a:alpha val="43137"/>
                    </a:srgbClr>
                  </a:outerShdw>
                </a:effectLst>
                <a:latin typeface="Albertus Extra Bold" pitchFamily="34" charset="0"/>
                <a:cs typeface="Calibri" pitchFamily="34" charset="0"/>
              </a:rPr>
              <a:t>Analisis</a:t>
            </a:r>
            <a:r>
              <a:rPr lang="es-ES_tradnl" sz="4400" dirty="0" smtClean="0">
                <a:effectLst>
                  <a:outerShdw blurRad="38100" dist="38100" dir="2700000" algn="tl">
                    <a:srgbClr val="000000">
                      <a:alpha val="43137"/>
                    </a:srgbClr>
                  </a:outerShdw>
                </a:effectLst>
                <a:latin typeface="Albertus Extra Bold" pitchFamily="34" charset="0"/>
                <a:cs typeface="Calibri" pitchFamily="34" charset="0"/>
              </a:rPr>
              <a:t> de impacto regulatorio</a:t>
            </a:r>
            <a:r>
              <a:rPr lang="pt-BR" sz="4400" dirty="0" smtClean="0">
                <a:effectLst>
                  <a:outerShdw blurRad="38100" dist="38100" dir="2700000" algn="tl">
                    <a:srgbClr val="000000">
                      <a:alpha val="43137"/>
                    </a:srgbClr>
                  </a:outerShdw>
                </a:effectLst>
                <a:latin typeface="Albertus Extra Bold" pitchFamily="34" charset="0"/>
                <a:cs typeface="Calibri" pitchFamily="34" charset="0"/>
              </a:rPr>
              <a:t> </a:t>
            </a:r>
            <a:r>
              <a:rPr lang="pt-BR" sz="3100" dirty="0" smtClean="0">
                <a:effectLst>
                  <a:outerShdw blurRad="38100" dist="38100" dir="2700000" algn="tl">
                    <a:srgbClr val="000000">
                      <a:alpha val="43137"/>
                    </a:srgbClr>
                  </a:outerShdw>
                </a:effectLst>
                <a:latin typeface="Albertus Extra Bold" pitchFamily="34" charset="0"/>
                <a:cs typeface="Calibri" pitchFamily="34" charset="0"/>
              </a:rPr>
              <a:t>Alexandre Santos de Aragão</a:t>
            </a:r>
            <a:endParaRPr lang="pt-BR" sz="3100" dirty="0">
              <a:effectLst>
                <a:outerShdw blurRad="38100" dist="38100" dir="2700000" algn="tl">
                  <a:srgbClr val="000000">
                    <a:alpha val="43137"/>
                  </a:srgbClr>
                </a:outerShdw>
              </a:effectLst>
              <a:latin typeface="Albertus Extra Bold" pitchFamily="34" charset="0"/>
              <a:cs typeface="Calibri" pitchFamily="34" charset="0"/>
            </a:endParaRPr>
          </a:p>
        </p:txBody>
      </p:sp>
      <p:sp>
        <p:nvSpPr>
          <p:cNvPr id="4" name="Espaço Reservado para Conteúdo 3"/>
          <p:cNvSpPr>
            <a:spLocks noGrp="1"/>
          </p:cNvSpPr>
          <p:nvPr>
            <p:ph idx="1"/>
          </p:nvPr>
        </p:nvSpPr>
        <p:spPr>
          <a:xfrm>
            <a:off x="539552" y="1916832"/>
            <a:ext cx="8147248" cy="4392528"/>
          </a:xfrm>
        </p:spPr>
        <p:txBody>
          <a:bodyPr>
            <a:normAutofit/>
          </a:bodyPr>
          <a:lstStyle/>
          <a:p>
            <a:pPr algn="just">
              <a:buFontTx/>
              <a:buChar char="-"/>
            </a:pPr>
            <a:endParaRPr lang="pt-BR" sz="3500" b="1" dirty="0" smtClean="0">
              <a:cs typeface="Calibri" pitchFamily="34" charset="0"/>
            </a:endParaRPr>
          </a:p>
          <a:p>
            <a:pPr marL="137160" indent="0" algn="ctr">
              <a:buNone/>
            </a:pPr>
            <a:r>
              <a:rPr lang="pt-BR" sz="3500" b="1" dirty="0" err="1" smtClean="0">
                <a:cs typeface="Calibri" pitchFamily="34" charset="0"/>
              </a:rPr>
              <a:t>Restricciones</a:t>
            </a:r>
            <a:r>
              <a:rPr lang="pt-BR" sz="3500" b="1" dirty="0" smtClean="0">
                <a:cs typeface="Calibri" pitchFamily="34" charset="0"/>
              </a:rPr>
              <a:t> a </a:t>
            </a:r>
            <a:r>
              <a:rPr lang="pt-BR" sz="3500" b="1" dirty="0" err="1" smtClean="0">
                <a:cs typeface="Calibri" pitchFamily="34" charset="0"/>
              </a:rPr>
              <a:t>la</a:t>
            </a:r>
            <a:r>
              <a:rPr lang="pt-BR" sz="3500" b="1" dirty="0" smtClean="0">
                <a:cs typeface="Calibri" pitchFamily="34" charset="0"/>
              </a:rPr>
              <a:t> </a:t>
            </a:r>
            <a:r>
              <a:rPr lang="pt-BR" sz="3500" b="1" dirty="0" err="1" smtClean="0">
                <a:cs typeface="Calibri" pitchFamily="34" charset="0"/>
              </a:rPr>
              <a:t>libertad</a:t>
            </a:r>
            <a:r>
              <a:rPr lang="pt-BR" sz="3500" b="1" dirty="0" smtClean="0">
                <a:cs typeface="Calibri" pitchFamily="34" charset="0"/>
              </a:rPr>
              <a:t> individual y </a:t>
            </a:r>
            <a:r>
              <a:rPr lang="pt-BR" sz="3500" b="1" dirty="0" err="1" smtClean="0">
                <a:cs typeface="Calibri" pitchFamily="34" charset="0"/>
              </a:rPr>
              <a:t>los</a:t>
            </a:r>
            <a:r>
              <a:rPr lang="pt-BR" sz="3500" b="1" dirty="0" smtClean="0">
                <a:cs typeface="Calibri" pitchFamily="34" charset="0"/>
              </a:rPr>
              <a:t> valores de </a:t>
            </a:r>
            <a:r>
              <a:rPr lang="pt-BR" sz="3500" b="1" dirty="0" err="1" smtClean="0">
                <a:cs typeface="Calibri" pitchFamily="34" charset="0"/>
              </a:rPr>
              <a:t>la</a:t>
            </a:r>
            <a:r>
              <a:rPr lang="pt-BR" sz="3500" b="1" dirty="0" smtClean="0">
                <a:cs typeface="Calibri" pitchFamily="34" charset="0"/>
              </a:rPr>
              <a:t> </a:t>
            </a:r>
            <a:r>
              <a:rPr lang="pt-BR" sz="3500" b="1" dirty="0" err="1" smtClean="0">
                <a:cs typeface="Calibri" pitchFamily="34" charset="0"/>
              </a:rPr>
              <a:t>Constitución</a:t>
            </a:r>
            <a:r>
              <a:rPr lang="pt-BR" sz="3500" b="1" dirty="0" smtClean="0">
                <a:cs typeface="Calibri" pitchFamily="34" charset="0"/>
              </a:rPr>
              <a:t>: </a:t>
            </a:r>
            <a:r>
              <a:rPr lang="pt-BR" sz="3500" b="1" dirty="0" err="1" smtClean="0">
                <a:cs typeface="Calibri" pitchFamily="34" charset="0"/>
              </a:rPr>
              <a:t>medios</a:t>
            </a:r>
            <a:r>
              <a:rPr lang="pt-BR" sz="3500" b="1" dirty="0" smtClean="0">
                <a:cs typeface="Calibri" pitchFamily="34" charset="0"/>
              </a:rPr>
              <a:t> y fines</a:t>
            </a:r>
          </a:p>
          <a:p>
            <a:pPr algn="just">
              <a:buFontTx/>
              <a:buChar char="-"/>
            </a:pPr>
            <a:endParaRPr lang="pt-BR" sz="3500" b="1" dirty="0" smtClean="0">
              <a:cs typeface="Calibri" pitchFamily="34" charset="0"/>
            </a:endParaRPr>
          </a:p>
        </p:txBody>
      </p:sp>
    </p:spTree>
    <p:extLst>
      <p:ext uri="{BB962C8B-B14F-4D97-AF65-F5344CB8AC3E}">
        <p14:creationId xmlns="" xmlns:p14="http://schemas.microsoft.com/office/powerpoint/2010/main" val="1828084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786210"/>
          </a:xfrm>
        </p:spPr>
        <p:txBody>
          <a:bodyPr>
            <a:normAutofit fontScale="90000"/>
          </a:bodyPr>
          <a:lstStyle/>
          <a:p>
            <a:r>
              <a:rPr lang="es-ES_tradnl" sz="4400" dirty="0" err="1" smtClean="0">
                <a:effectLst>
                  <a:outerShdw blurRad="38100" dist="38100" dir="2700000" algn="tl">
                    <a:srgbClr val="000000">
                      <a:alpha val="43137"/>
                    </a:srgbClr>
                  </a:outerShdw>
                </a:effectLst>
                <a:latin typeface="Albertus Extra Bold" pitchFamily="34" charset="0"/>
                <a:cs typeface="Calibri" pitchFamily="34" charset="0"/>
              </a:rPr>
              <a:t>Analisis</a:t>
            </a:r>
            <a:r>
              <a:rPr lang="es-ES_tradnl" sz="4400" dirty="0" smtClean="0">
                <a:effectLst>
                  <a:outerShdw blurRad="38100" dist="38100" dir="2700000" algn="tl">
                    <a:srgbClr val="000000">
                      <a:alpha val="43137"/>
                    </a:srgbClr>
                  </a:outerShdw>
                </a:effectLst>
                <a:latin typeface="Albertus Extra Bold" pitchFamily="34" charset="0"/>
                <a:cs typeface="Calibri" pitchFamily="34" charset="0"/>
              </a:rPr>
              <a:t> de impacto regulatorio</a:t>
            </a:r>
            <a:r>
              <a:rPr lang="pt-BR" sz="4400" dirty="0" smtClean="0">
                <a:effectLst>
                  <a:outerShdw blurRad="38100" dist="38100" dir="2700000" algn="tl">
                    <a:srgbClr val="000000">
                      <a:alpha val="43137"/>
                    </a:srgbClr>
                  </a:outerShdw>
                </a:effectLst>
                <a:latin typeface="Albertus Extra Bold" pitchFamily="34" charset="0"/>
                <a:cs typeface="Calibri" pitchFamily="34" charset="0"/>
              </a:rPr>
              <a:t> </a:t>
            </a:r>
            <a:r>
              <a:rPr lang="pt-BR" sz="3100" dirty="0" smtClean="0">
                <a:effectLst>
                  <a:outerShdw blurRad="38100" dist="38100" dir="2700000" algn="tl">
                    <a:srgbClr val="000000">
                      <a:alpha val="43137"/>
                    </a:srgbClr>
                  </a:outerShdw>
                </a:effectLst>
                <a:latin typeface="Albertus Extra Bold" pitchFamily="34" charset="0"/>
                <a:cs typeface="Calibri" pitchFamily="34" charset="0"/>
              </a:rPr>
              <a:t>Alexandre Santos de Aragão</a:t>
            </a:r>
            <a:endParaRPr lang="pt-BR" sz="3100" dirty="0">
              <a:effectLst>
                <a:outerShdw blurRad="38100" dist="38100" dir="2700000" algn="tl">
                  <a:srgbClr val="000000">
                    <a:alpha val="43137"/>
                  </a:srgbClr>
                </a:outerShdw>
              </a:effectLst>
              <a:latin typeface="Albertus Extra Bold" pitchFamily="34" charset="0"/>
              <a:cs typeface="Calibri" pitchFamily="34" charset="0"/>
            </a:endParaRPr>
          </a:p>
        </p:txBody>
      </p:sp>
      <p:sp>
        <p:nvSpPr>
          <p:cNvPr id="4" name="Espaço Reservado para Conteúdo 3"/>
          <p:cNvSpPr>
            <a:spLocks noGrp="1"/>
          </p:cNvSpPr>
          <p:nvPr>
            <p:ph idx="1"/>
          </p:nvPr>
        </p:nvSpPr>
        <p:spPr>
          <a:xfrm>
            <a:off x="539552" y="1916832"/>
            <a:ext cx="8147248" cy="4392528"/>
          </a:xfrm>
        </p:spPr>
        <p:txBody>
          <a:bodyPr>
            <a:normAutofit fontScale="92500"/>
          </a:bodyPr>
          <a:lstStyle/>
          <a:p>
            <a:pPr marL="137160" indent="0" algn="just">
              <a:buNone/>
            </a:pPr>
            <a:endParaRPr lang="es-ES_tradnl" sz="3500" b="1" dirty="0" smtClean="0">
              <a:cs typeface="Calibri" pitchFamily="34" charset="0"/>
            </a:endParaRPr>
          </a:p>
          <a:p>
            <a:pPr marL="137160" indent="0" algn="just">
              <a:buNone/>
            </a:pPr>
            <a:r>
              <a:rPr lang="es-ES_tradnl" sz="3500" b="1" dirty="0" smtClean="0">
                <a:cs typeface="Calibri" pitchFamily="34" charset="0"/>
              </a:rPr>
              <a:t>La importancia del proceso institucional, incluso de las audiencias y consultas públicas, como medios de </a:t>
            </a:r>
            <a:r>
              <a:rPr lang="es-ES_tradnl" sz="3500" b="1" dirty="0" smtClean="0">
                <a:cs typeface="Calibri" pitchFamily="34" charset="0"/>
              </a:rPr>
              <a:t>efectuar </a:t>
            </a:r>
            <a:r>
              <a:rPr lang="es-ES_tradnl" sz="3500" b="1" dirty="0" smtClean="0">
                <a:cs typeface="Calibri" pitchFamily="34" charset="0"/>
              </a:rPr>
              <a:t>la seguridad jurídica y la previsibilidad en la toma de decisión</a:t>
            </a:r>
          </a:p>
          <a:p>
            <a:pPr algn="just">
              <a:buFontTx/>
              <a:buChar char="-"/>
            </a:pPr>
            <a:endParaRPr lang="pt-BR" sz="3500" b="1" dirty="0" smtClean="0">
              <a:cs typeface="Calibri" pitchFamily="34" charset="0"/>
            </a:endParaRPr>
          </a:p>
          <a:p>
            <a:pPr algn="just">
              <a:buNone/>
            </a:pPr>
            <a:r>
              <a:rPr lang="pt-BR" dirty="0" smtClean="0">
                <a:cs typeface="Calibri" pitchFamily="34" charset="0"/>
              </a:rPr>
              <a:t>   </a:t>
            </a:r>
            <a:endParaRPr lang="pt-BR" sz="3200" dirty="0">
              <a:cs typeface="Calibri" pitchFamily="34" charset="0"/>
            </a:endParaRPr>
          </a:p>
        </p:txBody>
      </p:sp>
    </p:spTree>
    <p:extLst>
      <p:ext uri="{BB962C8B-B14F-4D97-AF65-F5344CB8AC3E}">
        <p14:creationId xmlns="" xmlns:p14="http://schemas.microsoft.com/office/powerpoint/2010/main" val="1828084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786210"/>
          </a:xfrm>
        </p:spPr>
        <p:txBody>
          <a:bodyPr>
            <a:normAutofit fontScale="90000"/>
          </a:bodyPr>
          <a:lstStyle/>
          <a:p>
            <a:r>
              <a:rPr lang="es-ES_tradnl" sz="4400" dirty="0" err="1" smtClean="0">
                <a:effectLst>
                  <a:outerShdw blurRad="38100" dist="38100" dir="2700000" algn="tl">
                    <a:srgbClr val="000000">
                      <a:alpha val="43137"/>
                    </a:srgbClr>
                  </a:outerShdw>
                </a:effectLst>
                <a:latin typeface="Albertus Extra Bold" pitchFamily="34" charset="0"/>
                <a:cs typeface="Calibri" pitchFamily="34" charset="0"/>
              </a:rPr>
              <a:t>Analisis</a:t>
            </a:r>
            <a:r>
              <a:rPr lang="es-ES_tradnl" sz="4400" dirty="0" smtClean="0">
                <a:effectLst>
                  <a:outerShdw blurRad="38100" dist="38100" dir="2700000" algn="tl">
                    <a:srgbClr val="000000">
                      <a:alpha val="43137"/>
                    </a:srgbClr>
                  </a:outerShdw>
                </a:effectLst>
                <a:latin typeface="Albertus Extra Bold" pitchFamily="34" charset="0"/>
                <a:cs typeface="Calibri" pitchFamily="34" charset="0"/>
              </a:rPr>
              <a:t> de impacto regulatorio</a:t>
            </a:r>
            <a:r>
              <a:rPr lang="pt-BR" sz="4400" dirty="0" smtClean="0">
                <a:effectLst>
                  <a:outerShdw blurRad="38100" dist="38100" dir="2700000" algn="tl">
                    <a:srgbClr val="000000">
                      <a:alpha val="43137"/>
                    </a:srgbClr>
                  </a:outerShdw>
                </a:effectLst>
                <a:latin typeface="Albertus Extra Bold" pitchFamily="34" charset="0"/>
                <a:cs typeface="Calibri" pitchFamily="34" charset="0"/>
              </a:rPr>
              <a:t> </a:t>
            </a:r>
            <a:r>
              <a:rPr lang="pt-BR" sz="3100" dirty="0" smtClean="0">
                <a:effectLst>
                  <a:outerShdw blurRad="38100" dist="38100" dir="2700000" algn="tl">
                    <a:srgbClr val="000000">
                      <a:alpha val="43137"/>
                    </a:srgbClr>
                  </a:outerShdw>
                </a:effectLst>
                <a:latin typeface="Albertus Extra Bold" pitchFamily="34" charset="0"/>
                <a:cs typeface="Calibri" pitchFamily="34" charset="0"/>
              </a:rPr>
              <a:t>Alexandre Santos de Aragão</a:t>
            </a:r>
            <a:endParaRPr lang="pt-BR" sz="3100" dirty="0">
              <a:effectLst>
                <a:outerShdw blurRad="38100" dist="38100" dir="2700000" algn="tl">
                  <a:srgbClr val="000000">
                    <a:alpha val="43137"/>
                  </a:srgbClr>
                </a:outerShdw>
              </a:effectLst>
              <a:latin typeface="Albertus Extra Bold" pitchFamily="34" charset="0"/>
              <a:cs typeface="Calibri" pitchFamily="34" charset="0"/>
            </a:endParaRPr>
          </a:p>
        </p:txBody>
      </p:sp>
      <p:sp>
        <p:nvSpPr>
          <p:cNvPr id="4" name="Espaço Reservado para Conteúdo 3"/>
          <p:cNvSpPr>
            <a:spLocks noGrp="1"/>
          </p:cNvSpPr>
          <p:nvPr>
            <p:ph idx="1"/>
          </p:nvPr>
        </p:nvSpPr>
        <p:spPr>
          <a:xfrm>
            <a:off x="539552" y="1916832"/>
            <a:ext cx="8147248" cy="4392528"/>
          </a:xfrm>
        </p:spPr>
        <p:txBody>
          <a:bodyPr>
            <a:normAutofit fontScale="85000" lnSpcReduction="10000"/>
          </a:bodyPr>
          <a:lstStyle/>
          <a:p>
            <a:pPr algn="just">
              <a:buFontTx/>
              <a:buChar char="-"/>
            </a:pPr>
            <a:endParaRPr lang="pt-BR" sz="3500" b="1" dirty="0" smtClean="0">
              <a:cs typeface="Calibri" pitchFamily="34" charset="0"/>
            </a:endParaRPr>
          </a:p>
          <a:p>
            <a:pPr algn="just"/>
            <a:r>
              <a:rPr lang="es-ES_tradnl" dirty="0" smtClean="0">
                <a:cs typeface="Calibri" pitchFamily="34" charset="0"/>
              </a:rPr>
              <a:t>El AIR es un instrumento de ponderación de las consecuencias de la regulación – costes y beneficios</a:t>
            </a:r>
          </a:p>
          <a:p>
            <a:pPr algn="just"/>
            <a:endParaRPr lang="es-ES_tradnl" dirty="0" smtClean="0">
              <a:cs typeface="Calibri" pitchFamily="34" charset="0"/>
            </a:endParaRPr>
          </a:p>
          <a:p>
            <a:pPr algn="just"/>
            <a:r>
              <a:rPr lang="es-ES_tradnl" dirty="0" smtClean="0">
                <a:cs typeface="Calibri" pitchFamily="34" charset="0"/>
              </a:rPr>
              <a:t>Evita costes desnecesarios, públicos y privados, con el cumplimiento de la regulación</a:t>
            </a:r>
          </a:p>
          <a:p>
            <a:pPr algn="just"/>
            <a:endParaRPr lang="es-ES_tradnl" dirty="0" smtClean="0">
              <a:cs typeface="Calibri" pitchFamily="34" charset="0"/>
            </a:endParaRPr>
          </a:p>
          <a:p>
            <a:pPr algn="just"/>
            <a:r>
              <a:rPr lang="es-ES_tradnl" dirty="0" smtClean="0">
                <a:cs typeface="Calibri" pitchFamily="34" charset="0"/>
              </a:rPr>
              <a:t>Evita restricciones excesivas a la libertad empresarial</a:t>
            </a:r>
          </a:p>
          <a:p>
            <a:pPr algn="just"/>
            <a:endParaRPr lang="es-ES_tradnl" dirty="0" smtClean="0">
              <a:cs typeface="Calibri" pitchFamily="34" charset="0"/>
            </a:endParaRPr>
          </a:p>
          <a:p>
            <a:pPr algn="just"/>
            <a:r>
              <a:rPr lang="es-ES_tradnl" dirty="0" smtClean="0">
                <a:cs typeface="Calibri" pitchFamily="34" charset="0"/>
              </a:rPr>
              <a:t>Evita la regulación restrictiva de la competencia</a:t>
            </a:r>
          </a:p>
          <a:p>
            <a:pPr algn="just"/>
            <a:endParaRPr lang="pt-BR" dirty="0" smtClean="0">
              <a:cs typeface="Calibri" pitchFamily="34" charset="0"/>
            </a:endParaRPr>
          </a:p>
          <a:p>
            <a:pPr algn="just"/>
            <a:endParaRPr lang="pt-BR" dirty="0">
              <a:cs typeface="Calibri" pitchFamily="34" charset="0"/>
            </a:endParaRPr>
          </a:p>
        </p:txBody>
      </p:sp>
    </p:spTree>
    <p:extLst>
      <p:ext uri="{BB962C8B-B14F-4D97-AF65-F5344CB8AC3E}">
        <p14:creationId xmlns="" xmlns:p14="http://schemas.microsoft.com/office/powerpoint/2010/main" val="324997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786210"/>
          </a:xfrm>
        </p:spPr>
        <p:txBody>
          <a:bodyPr>
            <a:normAutofit fontScale="90000"/>
          </a:bodyPr>
          <a:lstStyle/>
          <a:p>
            <a:r>
              <a:rPr lang="es-ES_tradnl" sz="4400" dirty="0" err="1" smtClean="0">
                <a:effectLst>
                  <a:outerShdw blurRad="38100" dist="38100" dir="2700000" algn="tl">
                    <a:srgbClr val="000000">
                      <a:alpha val="43137"/>
                    </a:srgbClr>
                  </a:outerShdw>
                </a:effectLst>
                <a:latin typeface="Albertus Extra Bold" pitchFamily="34" charset="0"/>
                <a:cs typeface="Calibri" pitchFamily="34" charset="0"/>
              </a:rPr>
              <a:t>Analisis</a:t>
            </a:r>
            <a:r>
              <a:rPr lang="es-ES_tradnl" sz="4400" dirty="0" smtClean="0">
                <a:effectLst>
                  <a:outerShdw blurRad="38100" dist="38100" dir="2700000" algn="tl">
                    <a:srgbClr val="000000">
                      <a:alpha val="43137"/>
                    </a:srgbClr>
                  </a:outerShdw>
                </a:effectLst>
                <a:latin typeface="Albertus Extra Bold" pitchFamily="34" charset="0"/>
                <a:cs typeface="Calibri" pitchFamily="34" charset="0"/>
              </a:rPr>
              <a:t> de impacto regulatorio</a:t>
            </a:r>
            <a:r>
              <a:rPr lang="pt-BR" sz="4400" dirty="0" smtClean="0">
                <a:effectLst>
                  <a:outerShdw blurRad="38100" dist="38100" dir="2700000" algn="tl">
                    <a:srgbClr val="000000">
                      <a:alpha val="43137"/>
                    </a:srgbClr>
                  </a:outerShdw>
                </a:effectLst>
                <a:latin typeface="Albertus Extra Bold" pitchFamily="34" charset="0"/>
                <a:cs typeface="Calibri" pitchFamily="34" charset="0"/>
              </a:rPr>
              <a:t> </a:t>
            </a:r>
            <a:r>
              <a:rPr lang="pt-BR" sz="3100" dirty="0" smtClean="0">
                <a:effectLst>
                  <a:outerShdw blurRad="38100" dist="38100" dir="2700000" algn="tl">
                    <a:srgbClr val="000000">
                      <a:alpha val="43137"/>
                    </a:srgbClr>
                  </a:outerShdw>
                </a:effectLst>
                <a:latin typeface="Albertus Extra Bold" pitchFamily="34" charset="0"/>
                <a:cs typeface="Calibri" pitchFamily="34" charset="0"/>
              </a:rPr>
              <a:t>Alexandre Santos de Aragão</a:t>
            </a:r>
            <a:endParaRPr lang="pt-BR" sz="3100" dirty="0">
              <a:effectLst>
                <a:outerShdw blurRad="38100" dist="38100" dir="2700000" algn="tl">
                  <a:srgbClr val="000000">
                    <a:alpha val="43137"/>
                  </a:srgbClr>
                </a:outerShdw>
              </a:effectLst>
              <a:latin typeface="Albertus Extra Bold" pitchFamily="34" charset="0"/>
              <a:cs typeface="Calibri" pitchFamily="34" charset="0"/>
            </a:endParaRPr>
          </a:p>
        </p:txBody>
      </p:sp>
      <p:sp>
        <p:nvSpPr>
          <p:cNvPr id="4" name="Espaço Reservado para Conteúdo 3"/>
          <p:cNvSpPr>
            <a:spLocks noGrp="1"/>
          </p:cNvSpPr>
          <p:nvPr>
            <p:ph idx="1"/>
          </p:nvPr>
        </p:nvSpPr>
        <p:spPr>
          <a:xfrm>
            <a:off x="539552" y="1916832"/>
            <a:ext cx="8147248" cy="4392528"/>
          </a:xfrm>
        </p:spPr>
        <p:txBody>
          <a:bodyPr>
            <a:normAutofit lnSpcReduction="10000"/>
          </a:bodyPr>
          <a:lstStyle/>
          <a:p>
            <a:pPr algn="just">
              <a:buFontTx/>
              <a:buChar char="-"/>
            </a:pPr>
            <a:endParaRPr lang="pt-BR" sz="3500" b="1" dirty="0" smtClean="0">
              <a:cs typeface="Calibri" pitchFamily="34" charset="0"/>
            </a:endParaRPr>
          </a:p>
          <a:p>
            <a:pPr marL="137160" indent="0" algn="ctr">
              <a:buNone/>
            </a:pPr>
            <a:r>
              <a:rPr lang="es-ES_tradnl" sz="3600" b="1" dirty="0" smtClean="0">
                <a:cs typeface="Calibri" pitchFamily="34" charset="0"/>
              </a:rPr>
              <a:t>Coordinación entre las instancias regulatorias</a:t>
            </a:r>
          </a:p>
          <a:p>
            <a:pPr algn="just"/>
            <a:r>
              <a:rPr lang="es-ES_tradnl" sz="2600" dirty="0" smtClean="0">
                <a:cs typeface="Calibri" pitchFamily="34" charset="0"/>
              </a:rPr>
              <a:t>    La coordinación como instrumento del principio constitucional de la eficiencia y su importancia para la previsibilidad de las decisiones administrativas</a:t>
            </a:r>
          </a:p>
          <a:p>
            <a:pPr algn="just"/>
            <a:endParaRPr lang="es-ES_tradnl" sz="2600" dirty="0" smtClean="0">
              <a:cs typeface="Calibri" pitchFamily="34" charset="0"/>
            </a:endParaRPr>
          </a:p>
          <a:p>
            <a:pPr algn="just"/>
            <a:r>
              <a:rPr lang="es-ES_tradnl" sz="2600" dirty="0" smtClean="0">
                <a:cs typeface="Calibri" pitchFamily="34" charset="0"/>
              </a:rPr>
              <a:t>El papel del órgano de supervisión del AIR</a:t>
            </a:r>
            <a:endParaRPr lang="es-ES_tradnl" dirty="0">
              <a:cs typeface="Calibri" pitchFamily="34" charset="0"/>
            </a:endParaRPr>
          </a:p>
        </p:txBody>
      </p:sp>
    </p:spTree>
    <p:extLst>
      <p:ext uri="{BB962C8B-B14F-4D97-AF65-F5344CB8AC3E}">
        <p14:creationId xmlns="" xmlns:p14="http://schemas.microsoft.com/office/powerpoint/2010/main" val="2378735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786210"/>
          </a:xfrm>
        </p:spPr>
        <p:txBody>
          <a:bodyPr>
            <a:normAutofit fontScale="90000"/>
          </a:bodyPr>
          <a:lstStyle/>
          <a:p>
            <a:r>
              <a:rPr lang="pt-BR" sz="4400" dirty="0" smtClean="0">
                <a:effectLst>
                  <a:outerShdw blurRad="38100" dist="38100" dir="2700000" algn="tl">
                    <a:srgbClr val="000000">
                      <a:alpha val="43137"/>
                    </a:srgbClr>
                  </a:outerShdw>
                </a:effectLst>
                <a:latin typeface="Albertus Extra Bold" pitchFamily="34" charset="0"/>
                <a:cs typeface="Calibri" pitchFamily="34" charset="0"/>
              </a:rPr>
              <a:t>Análise de Impacto Regulatório </a:t>
            </a:r>
            <a:r>
              <a:rPr lang="pt-BR" sz="3100" dirty="0" smtClean="0">
                <a:effectLst>
                  <a:outerShdw blurRad="38100" dist="38100" dir="2700000" algn="tl">
                    <a:srgbClr val="000000">
                      <a:alpha val="43137"/>
                    </a:srgbClr>
                  </a:outerShdw>
                </a:effectLst>
                <a:latin typeface="Albertus Extra Bold" pitchFamily="34" charset="0"/>
                <a:cs typeface="Calibri" pitchFamily="34" charset="0"/>
              </a:rPr>
              <a:t>Alexandre Santos de Aragão</a:t>
            </a:r>
            <a:endParaRPr lang="pt-BR" sz="3100" dirty="0">
              <a:effectLst>
                <a:outerShdw blurRad="38100" dist="38100" dir="2700000" algn="tl">
                  <a:srgbClr val="000000">
                    <a:alpha val="43137"/>
                  </a:srgbClr>
                </a:outerShdw>
              </a:effectLst>
              <a:latin typeface="Albertus Extra Bold" pitchFamily="34" charset="0"/>
              <a:cs typeface="Calibri" pitchFamily="34" charset="0"/>
            </a:endParaRPr>
          </a:p>
        </p:txBody>
      </p:sp>
      <p:sp>
        <p:nvSpPr>
          <p:cNvPr id="4" name="Espaço Reservado para Conteúdo 3"/>
          <p:cNvSpPr>
            <a:spLocks noGrp="1"/>
          </p:cNvSpPr>
          <p:nvPr>
            <p:ph idx="1"/>
          </p:nvPr>
        </p:nvSpPr>
        <p:spPr>
          <a:xfrm>
            <a:off x="539552" y="1916832"/>
            <a:ext cx="8147248" cy="4392528"/>
          </a:xfrm>
        </p:spPr>
        <p:txBody>
          <a:bodyPr>
            <a:normAutofit fontScale="62500" lnSpcReduction="20000"/>
          </a:bodyPr>
          <a:lstStyle/>
          <a:p>
            <a:pPr algn="just">
              <a:buFontTx/>
              <a:buChar char="-"/>
            </a:pPr>
            <a:endParaRPr lang="pt-BR" sz="3500" b="1" dirty="0" smtClean="0">
              <a:cs typeface="Calibri" pitchFamily="34" charset="0"/>
            </a:endParaRPr>
          </a:p>
          <a:p>
            <a:pPr marL="137160" indent="0" algn="just"/>
            <a:r>
              <a:rPr lang="es-ES_tradnl" sz="3500" dirty="0" smtClean="0">
                <a:cs typeface="Calibri" pitchFamily="34" charset="0"/>
              </a:rPr>
              <a:t>Es importante mantener la independencia de las agencias reguladoras</a:t>
            </a:r>
          </a:p>
          <a:p>
            <a:pPr marL="137160" indent="0" algn="just">
              <a:buNone/>
            </a:pPr>
            <a:endParaRPr lang="es-ES_tradnl" sz="3500" dirty="0" smtClean="0">
              <a:cs typeface="Calibri" pitchFamily="34" charset="0"/>
            </a:endParaRPr>
          </a:p>
          <a:p>
            <a:pPr marL="137160" indent="0" algn="just"/>
            <a:r>
              <a:rPr lang="es-ES_tradnl" sz="3500" dirty="0" smtClean="0">
                <a:cs typeface="Calibri" pitchFamily="34" charset="0"/>
              </a:rPr>
              <a:t>El AIR no sustituye la toma de decisión por el Administrador, pero le confiere datos empíricos y herramientas para basar esa decisión</a:t>
            </a:r>
          </a:p>
          <a:p>
            <a:pPr marL="137160" indent="0" algn="just"/>
            <a:endParaRPr lang="es-ES_tradnl" sz="3500" dirty="0" smtClean="0">
              <a:cs typeface="Calibri" pitchFamily="34" charset="0"/>
            </a:endParaRPr>
          </a:p>
          <a:p>
            <a:pPr marL="137160" indent="0" algn="just"/>
            <a:r>
              <a:rPr lang="es-ES_tradnl" sz="3500" dirty="0" smtClean="0">
                <a:cs typeface="Calibri" pitchFamily="34" charset="0"/>
              </a:rPr>
              <a:t>El AIR debe realizarse no solamente en las agencias reguladoras sino también en todas las instancias de gobierno </a:t>
            </a:r>
            <a:endParaRPr lang="pt-BR" sz="3500" dirty="0">
              <a:cs typeface="Calibri" pitchFamily="34" charset="0"/>
            </a:endParaRPr>
          </a:p>
          <a:p>
            <a:pPr marL="137160" indent="0" algn="just">
              <a:buNone/>
            </a:pPr>
            <a:endParaRPr lang="pt-BR" sz="3500" b="1" dirty="0" smtClean="0">
              <a:cs typeface="Calibri" pitchFamily="34" charset="0"/>
            </a:endParaRPr>
          </a:p>
          <a:p>
            <a:pPr algn="just">
              <a:buNone/>
            </a:pPr>
            <a:r>
              <a:rPr lang="pt-BR" dirty="0">
                <a:cs typeface="Calibri" pitchFamily="34" charset="0"/>
              </a:rPr>
              <a:t> </a:t>
            </a:r>
            <a:r>
              <a:rPr lang="pt-BR" dirty="0" smtClean="0">
                <a:cs typeface="Calibri" pitchFamily="34" charset="0"/>
              </a:rPr>
              <a:t>  </a:t>
            </a:r>
            <a:endParaRPr lang="pt-BR" dirty="0">
              <a:cs typeface="Calibri" pitchFamily="34" charset="0"/>
            </a:endParaRPr>
          </a:p>
        </p:txBody>
      </p:sp>
    </p:spTree>
    <p:extLst>
      <p:ext uri="{BB962C8B-B14F-4D97-AF65-F5344CB8AC3E}">
        <p14:creationId xmlns="" xmlns:p14="http://schemas.microsoft.com/office/powerpoint/2010/main" val="2378735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786210"/>
          </a:xfrm>
        </p:spPr>
        <p:txBody>
          <a:bodyPr>
            <a:normAutofit fontScale="90000"/>
          </a:bodyPr>
          <a:lstStyle/>
          <a:p>
            <a:r>
              <a:rPr lang="es-ES_tradnl" sz="4400" dirty="0" err="1" smtClean="0">
                <a:effectLst>
                  <a:outerShdw blurRad="38100" dist="38100" dir="2700000" algn="tl">
                    <a:srgbClr val="000000">
                      <a:alpha val="43137"/>
                    </a:srgbClr>
                  </a:outerShdw>
                </a:effectLst>
                <a:latin typeface="Albertus Extra Bold" pitchFamily="34" charset="0"/>
                <a:cs typeface="Calibri" pitchFamily="34" charset="0"/>
              </a:rPr>
              <a:t>Analisis</a:t>
            </a:r>
            <a:r>
              <a:rPr lang="es-ES_tradnl" sz="4400" dirty="0" smtClean="0">
                <a:effectLst>
                  <a:outerShdw blurRad="38100" dist="38100" dir="2700000" algn="tl">
                    <a:srgbClr val="000000">
                      <a:alpha val="43137"/>
                    </a:srgbClr>
                  </a:outerShdw>
                </a:effectLst>
                <a:latin typeface="Albertus Extra Bold" pitchFamily="34" charset="0"/>
                <a:cs typeface="Calibri" pitchFamily="34" charset="0"/>
              </a:rPr>
              <a:t> de impacto regulatorio</a:t>
            </a:r>
            <a:r>
              <a:rPr lang="pt-BR" sz="4400" dirty="0" smtClean="0">
                <a:effectLst>
                  <a:outerShdw blurRad="38100" dist="38100" dir="2700000" algn="tl">
                    <a:srgbClr val="000000">
                      <a:alpha val="43137"/>
                    </a:srgbClr>
                  </a:outerShdw>
                </a:effectLst>
                <a:latin typeface="Albertus Extra Bold" pitchFamily="34" charset="0"/>
                <a:cs typeface="Calibri" pitchFamily="34" charset="0"/>
              </a:rPr>
              <a:t> </a:t>
            </a:r>
            <a:r>
              <a:rPr lang="pt-BR" sz="3100" dirty="0" smtClean="0">
                <a:effectLst>
                  <a:outerShdw blurRad="38100" dist="38100" dir="2700000" algn="tl">
                    <a:srgbClr val="000000">
                      <a:alpha val="43137"/>
                    </a:srgbClr>
                  </a:outerShdw>
                </a:effectLst>
                <a:latin typeface="Albertus Extra Bold" pitchFamily="34" charset="0"/>
                <a:cs typeface="Calibri" pitchFamily="34" charset="0"/>
              </a:rPr>
              <a:t>Alexandre Santos de Aragão</a:t>
            </a:r>
            <a:endParaRPr lang="pt-BR" sz="3100" dirty="0">
              <a:effectLst>
                <a:outerShdw blurRad="38100" dist="38100" dir="2700000" algn="tl">
                  <a:srgbClr val="000000">
                    <a:alpha val="43137"/>
                  </a:srgbClr>
                </a:outerShdw>
              </a:effectLst>
              <a:latin typeface="Albertus Extra Bold" pitchFamily="34" charset="0"/>
              <a:cs typeface="Calibri" pitchFamily="34" charset="0"/>
            </a:endParaRPr>
          </a:p>
        </p:txBody>
      </p:sp>
      <p:sp>
        <p:nvSpPr>
          <p:cNvPr id="4" name="Espaço Reservado para Conteúdo 3"/>
          <p:cNvSpPr>
            <a:spLocks noGrp="1"/>
          </p:cNvSpPr>
          <p:nvPr>
            <p:ph idx="1"/>
          </p:nvPr>
        </p:nvSpPr>
        <p:spPr>
          <a:xfrm>
            <a:off x="539552" y="1916832"/>
            <a:ext cx="8147248" cy="4392528"/>
          </a:xfrm>
        </p:spPr>
        <p:txBody>
          <a:bodyPr>
            <a:normAutofit/>
          </a:bodyPr>
          <a:lstStyle/>
          <a:p>
            <a:pPr marL="137160" indent="0" algn="just">
              <a:buNone/>
            </a:pPr>
            <a:endParaRPr lang="pt-BR" sz="3500" b="1" dirty="0" smtClean="0">
              <a:cs typeface="Calibri" pitchFamily="34" charset="0"/>
            </a:endParaRPr>
          </a:p>
          <a:p>
            <a:pPr marL="137160" indent="0" algn="ctr">
              <a:buNone/>
            </a:pPr>
            <a:r>
              <a:rPr lang="es-ES_tradnl" sz="3500" b="1" dirty="0" smtClean="0">
                <a:cs typeface="Calibri" pitchFamily="34" charset="0"/>
              </a:rPr>
              <a:t>Los </a:t>
            </a:r>
            <a:r>
              <a:rPr lang="es-ES_tradnl" sz="3500" b="1" dirty="0" smtClean="0">
                <a:cs typeface="Calibri" pitchFamily="34" charset="0"/>
              </a:rPr>
              <a:t>desafíos </a:t>
            </a:r>
            <a:r>
              <a:rPr lang="es-ES_tradnl" sz="3500" b="1" dirty="0" smtClean="0">
                <a:cs typeface="Calibri" pitchFamily="34" charset="0"/>
              </a:rPr>
              <a:t>del AIR: </a:t>
            </a:r>
          </a:p>
          <a:p>
            <a:pPr marL="137160" indent="0" algn="just">
              <a:buNone/>
            </a:pPr>
            <a:endParaRPr lang="pt-BR" b="1" dirty="0" smtClean="0">
              <a:cs typeface="Calibri" pitchFamily="34" charset="0"/>
            </a:endParaRPr>
          </a:p>
          <a:p>
            <a:pPr marL="137160" indent="0" algn="just">
              <a:buNone/>
            </a:pPr>
            <a:r>
              <a:rPr lang="pt-BR" b="1" dirty="0" smtClean="0">
                <a:cs typeface="Calibri" pitchFamily="34" charset="0"/>
              </a:rPr>
              <a:t>     </a:t>
            </a:r>
            <a:r>
              <a:rPr lang="es-ES_tradnl" dirty="0" smtClean="0">
                <a:cs typeface="Calibri" pitchFamily="34" charset="0"/>
              </a:rPr>
              <a:t>Conciliar la coordinación de las agencias reguladoras con su autonomía, evitar que el órgano responsable por la supervisión de la calidad de la regulación se convierta en una nueva instancia regulatoria</a:t>
            </a:r>
            <a:endParaRPr lang="es-ES_tradnl" sz="3500" dirty="0" smtClean="0">
              <a:cs typeface="Calibri" pitchFamily="34" charset="0"/>
            </a:endParaRPr>
          </a:p>
        </p:txBody>
      </p:sp>
    </p:spTree>
    <p:extLst>
      <p:ext uri="{BB962C8B-B14F-4D97-AF65-F5344CB8AC3E}">
        <p14:creationId xmlns="" xmlns:p14="http://schemas.microsoft.com/office/powerpoint/2010/main" val="218434745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786210"/>
          </a:xfrm>
        </p:spPr>
        <p:txBody>
          <a:bodyPr>
            <a:normAutofit fontScale="90000"/>
          </a:bodyPr>
          <a:lstStyle/>
          <a:p>
            <a:r>
              <a:rPr lang="es-ES_tradnl" sz="4400" dirty="0" err="1" smtClean="0">
                <a:effectLst>
                  <a:outerShdw blurRad="38100" dist="38100" dir="2700000" algn="tl">
                    <a:srgbClr val="000000">
                      <a:alpha val="43137"/>
                    </a:srgbClr>
                  </a:outerShdw>
                </a:effectLst>
                <a:latin typeface="Albertus Extra Bold" pitchFamily="34" charset="0"/>
                <a:cs typeface="Calibri" pitchFamily="34" charset="0"/>
              </a:rPr>
              <a:t>Analisis</a:t>
            </a:r>
            <a:r>
              <a:rPr lang="es-ES_tradnl" sz="4400" dirty="0" smtClean="0">
                <a:effectLst>
                  <a:outerShdw blurRad="38100" dist="38100" dir="2700000" algn="tl">
                    <a:srgbClr val="000000">
                      <a:alpha val="43137"/>
                    </a:srgbClr>
                  </a:outerShdw>
                </a:effectLst>
                <a:latin typeface="Albertus Extra Bold" pitchFamily="34" charset="0"/>
                <a:cs typeface="Calibri" pitchFamily="34" charset="0"/>
              </a:rPr>
              <a:t> de impacto regulatorio</a:t>
            </a:r>
            <a:r>
              <a:rPr lang="pt-BR" sz="4400" dirty="0" smtClean="0">
                <a:effectLst>
                  <a:outerShdw blurRad="38100" dist="38100" dir="2700000" algn="tl">
                    <a:srgbClr val="000000">
                      <a:alpha val="43137"/>
                    </a:srgbClr>
                  </a:outerShdw>
                </a:effectLst>
                <a:latin typeface="Albertus Extra Bold" pitchFamily="34" charset="0"/>
                <a:cs typeface="Calibri" pitchFamily="34" charset="0"/>
              </a:rPr>
              <a:t> </a:t>
            </a:r>
            <a:r>
              <a:rPr lang="pt-BR" sz="3100" dirty="0" smtClean="0">
                <a:effectLst>
                  <a:outerShdw blurRad="38100" dist="38100" dir="2700000" algn="tl">
                    <a:srgbClr val="000000">
                      <a:alpha val="43137"/>
                    </a:srgbClr>
                  </a:outerShdw>
                </a:effectLst>
                <a:latin typeface="Albertus Extra Bold" pitchFamily="34" charset="0"/>
                <a:cs typeface="Calibri" pitchFamily="34" charset="0"/>
              </a:rPr>
              <a:t>Alexandre Santos de Aragão</a:t>
            </a:r>
            <a:endParaRPr lang="pt-BR" sz="3100" dirty="0">
              <a:effectLst>
                <a:outerShdw blurRad="38100" dist="38100" dir="2700000" algn="tl">
                  <a:srgbClr val="000000">
                    <a:alpha val="43137"/>
                  </a:srgbClr>
                </a:outerShdw>
              </a:effectLst>
              <a:latin typeface="Albertus Extra Bold" pitchFamily="34" charset="0"/>
              <a:cs typeface="Calibri" pitchFamily="34" charset="0"/>
            </a:endParaRPr>
          </a:p>
        </p:txBody>
      </p:sp>
      <p:sp>
        <p:nvSpPr>
          <p:cNvPr id="4" name="Espaço Reservado para Conteúdo 3"/>
          <p:cNvSpPr>
            <a:spLocks noGrp="1"/>
          </p:cNvSpPr>
          <p:nvPr>
            <p:ph idx="1"/>
          </p:nvPr>
        </p:nvSpPr>
        <p:spPr>
          <a:xfrm>
            <a:off x="539552" y="1916832"/>
            <a:ext cx="8147248" cy="4392528"/>
          </a:xfrm>
        </p:spPr>
        <p:txBody>
          <a:bodyPr>
            <a:normAutofit/>
          </a:bodyPr>
          <a:lstStyle/>
          <a:p>
            <a:pPr marL="137160" indent="0" algn="just">
              <a:buNone/>
            </a:pPr>
            <a:endParaRPr lang="pt-BR" sz="3500" b="1" dirty="0" smtClean="0">
              <a:cs typeface="Calibri" pitchFamily="34" charset="0"/>
            </a:endParaRPr>
          </a:p>
          <a:p>
            <a:pPr marL="137160" indent="0" algn="ctr">
              <a:buNone/>
            </a:pPr>
            <a:r>
              <a:rPr lang="es-ES_tradnl" sz="3500" b="1" dirty="0" smtClean="0">
                <a:cs typeface="Calibri" pitchFamily="34" charset="0"/>
              </a:rPr>
              <a:t>Conclusión</a:t>
            </a:r>
          </a:p>
          <a:p>
            <a:pPr marL="137160" indent="0" algn="ctr">
              <a:buNone/>
            </a:pPr>
            <a:endParaRPr lang="es-ES_tradnl" sz="3500" b="1" dirty="0" smtClean="0">
              <a:cs typeface="Calibri" pitchFamily="34" charset="0"/>
            </a:endParaRPr>
          </a:p>
          <a:p>
            <a:pPr marL="137160" indent="0" algn="just">
              <a:buNone/>
            </a:pPr>
            <a:r>
              <a:rPr lang="es-ES_tradnl" sz="3200" dirty="0" smtClean="0">
                <a:cs typeface="Calibri" pitchFamily="34" charset="0"/>
              </a:rPr>
              <a:t>    Los objetivos del AIR y su </a:t>
            </a:r>
            <a:r>
              <a:rPr lang="es-ES_tradnl" sz="3200" smtClean="0">
                <a:cs typeface="Calibri" pitchFamily="34" charset="0"/>
              </a:rPr>
              <a:t>relación </a:t>
            </a:r>
            <a:r>
              <a:rPr lang="es-ES_tradnl" sz="3200" smtClean="0">
                <a:cs typeface="Calibri" pitchFamily="34" charset="0"/>
              </a:rPr>
              <a:t>con </a:t>
            </a:r>
            <a:r>
              <a:rPr lang="es-ES_tradnl" sz="3200" dirty="0" smtClean="0">
                <a:cs typeface="Calibri" pitchFamily="34" charset="0"/>
              </a:rPr>
              <a:t>el Estado Democrático de Derecho.</a:t>
            </a:r>
          </a:p>
          <a:p>
            <a:pPr algn="just">
              <a:buFontTx/>
              <a:buChar char="-"/>
            </a:pPr>
            <a:endParaRPr lang="pt-BR" sz="3500" dirty="0" smtClean="0">
              <a:cs typeface="Calibri" pitchFamily="34" charset="0"/>
            </a:endParaRPr>
          </a:p>
        </p:txBody>
      </p:sp>
    </p:spTree>
    <p:extLst>
      <p:ext uri="{BB962C8B-B14F-4D97-AF65-F5344CB8AC3E}">
        <p14:creationId xmlns="" xmlns:p14="http://schemas.microsoft.com/office/powerpoint/2010/main" val="146138862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err="1" smtClean="0"/>
              <a:t>Gracias</a:t>
            </a:r>
            <a:endParaRPr lang="pt-BR" dirty="0"/>
          </a:p>
        </p:txBody>
      </p:sp>
      <p:sp>
        <p:nvSpPr>
          <p:cNvPr id="3" name="Subtítulo 2"/>
          <p:cNvSpPr>
            <a:spLocks noGrp="1"/>
          </p:cNvSpPr>
          <p:nvPr>
            <p:ph type="subTitle" idx="1"/>
          </p:nvPr>
        </p:nvSpPr>
        <p:spPr/>
        <p:txBody>
          <a:bodyPr/>
          <a:lstStyle/>
          <a:p>
            <a:r>
              <a:rPr lang="pt-BR" dirty="0" smtClean="0"/>
              <a:t>a</a:t>
            </a:r>
          </a:p>
          <a:p>
            <a:r>
              <a:rPr lang="pt-BR" dirty="0" smtClean="0"/>
              <a:t>lexandre.aragao@clcmra.com.br</a:t>
            </a:r>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pice">
  <a:themeElements>
    <a:clrScheme name="Áp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Áp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Áp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109</TotalTime>
  <Words>322</Words>
  <Application>Microsoft Office PowerPoint</Application>
  <PresentationFormat>Apresentação na tela (4:3)</PresentationFormat>
  <Paragraphs>50</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Ápice</vt:lpstr>
      <vt:lpstr>Analisis de impacto regulatorio  Alexandre Santos de Aragão</vt:lpstr>
      <vt:lpstr>Analisis de impacto regulatorio Alexandre Santos de Aragão</vt:lpstr>
      <vt:lpstr>Analisis de impacto regulatorio Alexandre Santos de Aragão</vt:lpstr>
      <vt:lpstr>Analisis de impacto regulatorio Alexandre Santos de Aragão</vt:lpstr>
      <vt:lpstr>Analisis de impacto regulatorio Alexandre Santos de Aragão</vt:lpstr>
      <vt:lpstr>Análise de Impacto Regulatório Alexandre Santos de Aragão</vt:lpstr>
      <vt:lpstr>Analisis de impacto regulatorio Alexandre Santos de Aragão</vt:lpstr>
      <vt:lpstr>Analisis de impacto regulatorio Alexandre Santos de Aragão</vt:lpstr>
      <vt:lpstr>Gracias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Henrique Olive Rocha</dc:creator>
  <cp:lastModifiedBy>Patrícia</cp:lastModifiedBy>
  <cp:revision>14</cp:revision>
  <dcterms:created xsi:type="dcterms:W3CDTF">2011-04-05T14:20:59Z</dcterms:created>
  <dcterms:modified xsi:type="dcterms:W3CDTF">2011-04-06T02:23:08Z</dcterms:modified>
</cp:coreProperties>
</file>