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27"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6" r:id="rId34"/>
    <p:sldId id="321" r:id="rId35"/>
    <p:sldId id="322" r:id="rId36"/>
    <p:sldId id="323" r:id="rId37"/>
    <p:sldId id="324" r:id="rId38"/>
    <p:sldId id="325"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Graxa\SAB$\Produtos\GLP\2011\Apresenta&#231;&#245;es\Consumo%20Aparente.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Graxa\SAB$\Produtos\GLP\2011\Apresenta&#231;&#245;es\PROGRAMA%20DE%20REQUALIFICA&#199;AO%20-%20SETOR%20DE%20PRODUTOS\Universo%20de%20botij&#245;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raxa\SAB$\Produtos\GLP\2011\Apresenta&#231;&#245;es\PROGRAMA%20DE%20REQUALIFICA&#199;AO%20-%20SETOR%20DE%20PRODUTOS\Universo%20de%20botij&#245;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raxa\SAB$\Produtos\GLP\2011\Apresenta&#231;&#245;es\PROGRAMA%20DE%20REQUALIFICA&#199;AO%20-%20SETOR%20DE%20PRODUTOS\Dados_Requalifica&#231;&#227;o%20atualizado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raxa\SAB$\Produtos\GLP\2011\Apresenta&#231;&#245;es\PROGRAMA%20DE%20REQUALIFICA&#199;AO%20-%20SETOR%20DE%20PRODUTOS\Dados_Requalifica&#231;&#227;o%20atualizado20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a:pPr>
            <a:r>
              <a:rPr lang="pt-BR"/>
              <a:t>Consumo</a:t>
            </a:r>
            <a:r>
              <a:rPr lang="pt-BR" baseline="0"/>
              <a:t> Aparente - P13 e Outros</a:t>
            </a:r>
            <a:endParaRPr lang="pt-BR"/>
          </a:p>
        </c:rich>
      </c:tx>
      <c:layout/>
    </c:title>
    <c:plotArea>
      <c:layout/>
      <c:lineChart>
        <c:grouping val="standard"/>
        <c:ser>
          <c:idx val="0"/>
          <c:order val="0"/>
          <c:tx>
            <c:strRef>
              <c:f>Outros!$A$95</c:f>
              <c:strCache>
                <c:ptCount val="1"/>
                <c:pt idx="0">
                  <c:v>P 13</c:v>
                </c:pt>
              </c:strCache>
            </c:strRef>
          </c:tx>
          <c:marker>
            <c:symbol val="none"/>
          </c:marker>
          <c:cat>
            <c:strRef>
              <c:f>Outros!$B$94:$T$94</c:f>
              <c:strCache>
                <c:ptCount val="19"/>
                <c:pt idx="0">
                  <c:v>1º 2007</c:v>
                </c:pt>
                <c:pt idx="1">
                  <c:v>2º2007</c:v>
                </c:pt>
                <c:pt idx="2">
                  <c:v>3º 2007</c:v>
                </c:pt>
                <c:pt idx="3">
                  <c:v>4º 2007</c:v>
                </c:pt>
                <c:pt idx="4">
                  <c:v>1º 2008</c:v>
                </c:pt>
                <c:pt idx="5">
                  <c:v>2º2008</c:v>
                </c:pt>
                <c:pt idx="6">
                  <c:v>3º 2008</c:v>
                </c:pt>
                <c:pt idx="7">
                  <c:v>4º 2008</c:v>
                </c:pt>
                <c:pt idx="8">
                  <c:v>1º 2009</c:v>
                </c:pt>
                <c:pt idx="9">
                  <c:v>2º 2009</c:v>
                </c:pt>
                <c:pt idx="10">
                  <c:v>3º 2009</c:v>
                </c:pt>
                <c:pt idx="11">
                  <c:v>4º 2009</c:v>
                </c:pt>
                <c:pt idx="12">
                  <c:v>1º 2010</c:v>
                </c:pt>
                <c:pt idx="13">
                  <c:v>2º 2010</c:v>
                </c:pt>
                <c:pt idx="14">
                  <c:v>3º 2010</c:v>
                </c:pt>
                <c:pt idx="15">
                  <c:v>4º 2010</c:v>
                </c:pt>
                <c:pt idx="16">
                  <c:v>1º 2011</c:v>
                </c:pt>
                <c:pt idx="17">
                  <c:v>2º 2011</c:v>
                </c:pt>
                <c:pt idx="18">
                  <c:v>3º 2011</c:v>
                </c:pt>
              </c:strCache>
            </c:strRef>
          </c:cat>
          <c:val>
            <c:numRef>
              <c:f>Outros!$B$95:$T$95</c:f>
              <c:numCache>
                <c:formatCode>#,##0</c:formatCode>
                <c:ptCount val="19"/>
                <c:pt idx="0">
                  <c:v>1155546093</c:v>
                </c:pt>
                <c:pt idx="1">
                  <c:v>1235514713</c:v>
                </c:pt>
                <c:pt idx="2">
                  <c:v>1263759619</c:v>
                </c:pt>
                <c:pt idx="3">
                  <c:v>1240332517</c:v>
                </c:pt>
                <c:pt idx="4">
                  <c:v>1167755842</c:v>
                </c:pt>
                <c:pt idx="5">
                  <c:v>1249378527</c:v>
                </c:pt>
                <c:pt idx="6">
                  <c:v>1291346720</c:v>
                </c:pt>
                <c:pt idx="7">
                  <c:v>1248094030</c:v>
                </c:pt>
                <c:pt idx="8">
                  <c:v>1152260117</c:v>
                </c:pt>
                <c:pt idx="9">
                  <c:v>1243081594</c:v>
                </c:pt>
                <c:pt idx="10">
                  <c:v>1303757422</c:v>
                </c:pt>
                <c:pt idx="11">
                  <c:v>1250315496</c:v>
                </c:pt>
                <c:pt idx="12">
                  <c:v>1162138031</c:v>
                </c:pt>
                <c:pt idx="13">
                  <c:v>1264364821</c:v>
                </c:pt>
                <c:pt idx="14">
                  <c:v>1322254996</c:v>
                </c:pt>
                <c:pt idx="15">
                  <c:v>1278339908</c:v>
                </c:pt>
                <c:pt idx="16">
                  <c:v>1192590370</c:v>
                </c:pt>
                <c:pt idx="17">
                  <c:v>1291938191</c:v>
                </c:pt>
                <c:pt idx="18">
                  <c:v>1344731070</c:v>
                </c:pt>
              </c:numCache>
            </c:numRef>
          </c:val>
        </c:ser>
        <c:ser>
          <c:idx val="1"/>
          <c:order val="1"/>
          <c:tx>
            <c:strRef>
              <c:f>Outros!$A$96</c:f>
              <c:strCache>
                <c:ptCount val="1"/>
                <c:pt idx="0">
                  <c:v>Outros</c:v>
                </c:pt>
              </c:strCache>
            </c:strRef>
          </c:tx>
          <c:marker>
            <c:symbol val="none"/>
          </c:marker>
          <c:cat>
            <c:strRef>
              <c:f>Outros!$B$94:$T$94</c:f>
              <c:strCache>
                <c:ptCount val="19"/>
                <c:pt idx="0">
                  <c:v>1º 2007</c:v>
                </c:pt>
                <c:pt idx="1">
                  <c:v>2º2007</c:v>
                </c:pt>
                <c:pt idx="2">
                  <c:v>3º 2007</c:v>
                </c:pt>
                <c:pt idx="3">
                  <c:v>4º 2007</c:v>
                </c:pt>
                <c:pt idx="4">
                  <c:v>1º 2008</c:v>
                </c:pt>
                <c:pt idx="5">
                  <c:v>2º2008</c:v>
                </c:pt>
                <c:pt idx="6">
                  <c:v>3º 2008</c:v>
                </c:pt>
                <c:pt idx="7">
                  <c:v>4º 2008</c:v>
                </c:pt>
                <c:pt idx="8">
                  <c:v>1º 2009</c:v>
                </c:pt>
                <c:pt idx="9">
                  <c:v>2º 2009</c:v>
                </c:pt>
                <c:pt idx="10">
                  <c:v>3º 2009</c:v>
                </c:pt>
                <c:pt idx="11">
                  <c:v>4º 2009</c:v>
                </c:pt>
                <c:pt idx="12">
                  <c:v>1º 2010</c:v>
                </c:pt>
                <c:pt idx="13">
                  <c:v>2º 2010</c:v>
                </c:pt>
                <c:pt idx="14">
                  <c:v>3º 2010</c:v>
                </c:pt>
                <c:pt idx="15">
                  <c:v>4º 2010</c:v>
                </c:pt>
                <c:pt idx="16">
                  <c:v>1º 2011</c:v>
                </c:pt>
                <c:pt idx="17">
                  <c:v>2º 2011</c:v>
                </c:pt>
                <c:pt idx="18">
                  <c:v>3º 2011</c:v>
                </c:pt>
              </c:strCache>
            </c:strRef>
          </c:cat>
          <c:val>
            <c:numRef>
              <c:f>Outros!$B$96:$T$96</c:f>
              <c:numCache>
                <c:formatCode>#,##0</c:formatCode>
                <c:ptCount val="19"/>
                <c:pt idx="0">
                  <c:v>392102683</c:v>
                </c:pt>
                <c:pt idx="1">
                  <c:v>446208090</c:v>
                </c:pt>
                <c:pt idx="2">
                  <c:v>457725418</c:v>
                </c:pt>
                <c:pt idx="3">
                  <c:v>432225015</c:v>
                </c:pt>
                <c:pt idx="4">
                  <c:v>414431584</c:v>
                </c:pt>
                <c:pt idx="5">
                  <c:v>466948756</c:v>
                </c:pt>
                <c:pt idx="6">
                  <c:v>491826737</c:v>
                </c:pt>
                <c:pt idx="7">
                  <c:v>436805537</c:v>
                </c:pt>
                <c:pt idx="8">
                  <c:v>383559739</c:v>
                </c:pt>
                <c:pt idx="9">
                  <c:v>432875055</c:v>
                </c:pt>
                <c:pt idx="10">
                  <c:v>471863655</c:v>
                </c:pt>
                <c:pt idx="11">
                  <c:v>448847107</c:v>
                </c:pt>
                <c:pt idx="12">
                  <c:v>430568415</c:v>
                </c:pt>
                <c:pt idx="13">
                  <c:v>483833277</c:v>
                </c:pt>
                <c:pt idx="14">
                  <c:v>515458970</c:v>
                </c:pt>
                <c:pt idx="15">
                  <c:v>476395088</c:v>
                </c:pt>
                <c:pt idx="16">
                  <c:v>451435738</c:v>
                </c:pt>
                <c:pt idx="17">
                  <c:v>500417567</c:v>
                </c:pt>
                <c:pt idx="18">
                  <c:v>528272688</c:v>
                </c:pt>
              </c:numCache>
            </c:numRef>
          </c:val>
        </c:ser>
        <c:marker val="1"/>
        <c:axId val="54263808"/>
        <c:axId val="54265344"/>
      </c:lineChart>
      <c:catAx>
        <c:axId val="54263808"/>
        <c:scaling>
          <c:orientation val="minMax"/>
        </c:scaling>
        <c:axPos val="b"/>
        <c:majorTickMark val="none"/>
        <c:tickLblPos val="nextTo"/>
        <c:crossAx val="54265344"/>
        <c:crosses val="autoZero"/>
        <c:auto val="1"/>
        <c:lblAlgn val="ctr"/>
        <c:lblOffset val="100"/>
      </c:catAx>
      <c:valAx>
        <c:axId val="54265344"/>
        <c:scaling>
          <c:orientation val="minMax"/>
        </c:scaling>
        <c:axPos val="l"/>
        <c:majorGridlines/>
        <c:title>
          <c:tx>
            <c:rich>
              <a:bodyPr/>
              <a:lstStyle/>
              <a:p>
                <a:pPr>
                  <a:defRPr/>
                </a:pPr>
                <a:r>
                  <a:rPr lang="pt-BR" sz="1000" b="1" i="0" u="none" strike="noStrike" baseline="0"/>
                  <a:t>Unidade em kg </a:t>
                </a:r>
                <a:endParaRPr lang="pt-BR"/>
              </a:p>
            </c:rich>
          </c:tx>
          <c:layout/>
        </c:title>
        <c:numFmt formatCode="#,##0" sourceLinked="1"/>
        <c:majorTickMark val="none"/>
        <c:tickLblPos val="nextTo"/>
        <c:crossAx val="54263808"/>
        <c:crosses val="autoZero"/>
        <c:crossBetween val="between"/>
        <c:dispUnits>
          <c:builtInUnit val="millions"/>
          <c:dispUnitsLbl>
            <c:layout/>
          </c:dispUnitsLbl>
        </c:dispUnits>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manualLayout>
          <c:layoutTarget val="inner"/>
          <c:xMode val="edge"/>
          <c:yMode val="edge"/>
          <c:x val="0.33333333333333331"/>
          <c:y val="0.21461187214611871"/>
          <c:w val="0.46483180428134557"/>
          <c:h val="0.69406392694063856"/>
        </c:manualLayout>
      </c:layout>
      <c:pieChart>
        <c:varyColors val="1"/>
        <c:dLbls>
          <c:showCatName val="1"/>
          <c:showPercent val="1"/>
        </c:dLbls>
        <c:firstSliceAng val="0"/>
      </c:pieChart>
      <c:spPr>
        <a:noFill/>
        <a:ln w="24175">
          <a:noFill/>
        </a:ln>
      </c:spPr>
    </c:plotArea>
    <c:plotVisOnly val="1"/>
    <c:dispBlanksAs val="zero"/>
  </c:chart>
  <c:spPr>
    <a:noFill/>
    <a:ln>
      <a:noFill/>
    </a:ln>
  </c:spPr>
  <c:txPr>
    <a:bodyPr/>
    <a:lstStyle/>
    <a:p>
      <a:pPr>
        <a:defRPr sz="1713" b="1" i="0" u="none" strike="noStrike" baseline="0">
          <a:solidFill>
            <a:schemeClr val="tx1"/>
          </a:solidFill>
          <a:latin typeface="Times New Roman"/>
          <a:ea typeface="Times New Roman"/>
          <a:cs typeface="Times New Roman"/>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view3D>
      <c:rotX val="30"/>
      <c:perspective val="30"/>
    </c:view3D>
    <c:plotArea>
      <c:layout>
        <c:manualLayout>
          <c:layoutTarget val="inner"/>
          <c:xMode val="edge"/>
          <c:yMode val="edge"/>
          <c:x val="8.7846079644945382E-2"/>
          <c:y val="0.12406929890760512"/>
          <c:w val="0.84241220452704058"/>
          <c:h val="0.82027187146445302"/>
        </c:manualLayout>
      </c:layout>
      <c:pie3DChart>
        <c:varyColors val="1"/>
        <c:ser>
          <c:idx val="0"/>
          <c:order val="0"/>
          <c:tx>
            <c:strRef>
              <c:f>'Dados Sindigas'!$V$8</c:f>
              <c:strCache>
                <c:ptCount val="1"/>
                <c:pt idx="0">
                  <c:v>Participação % no universo provável de recipientes</c:v>
                </c:pt>
              </c:strCache>
            </c:strRef>
          </c:tx>
          <c:explosion val="14"/>
          <c:dLbls>
            <c:dLbl>
              <c:idx val="5"/>
              <c:delete val="1"/>
            </c:dLbl>
            <c:dLbl>
              <c:idx val="6"/>
              <c:delete val="1"/>
            </c:dLbl>
            <c:dLbl>
              <c:idx val="7"/>
              <c:delete val="1"/>
            </c:dLbl>
            <c:dLbl>
              <c:idx val="8"/>
              <c:delete val="1"/>
            </c:dLbl>
            <c:dLbl>
              <c:idx val="9"/>
              <c:delete val="1"/>
            </c:dLbl>
            <c:dLbl>
              <c:idx val="10"/>
              <c:delete val="1"/>
            </c:dLbl>
            <c:dLbl>
              <c:idx val="11"/>
              <c:delete val="1"/>
            </c:dLbl>
            <c:dLbl>
              <c:idx val="12"/>
              <c:delete val="1"/>
            </c:dLbl>
            <c:txPr>
              <a:bodyPr/>
              <a:lstStyle/>
              <a:p>
                <a:pPr>
                  <a:defRPr sz="1050"/>
                </a:pPr>
                <a:endParaRPr lang="pt-BR"/>
              </a:p>
            </c:txPr>
            <c:showVal val="1"/>
            <c:showCatName val="1"/>
          </c:dLbls>
          <c:cat>
            <c:strRef>
              <c:f>'Dados Sindigas'!$Z$13:$AL$13</c:f>
              <c:strCache>
                <c:ptCount val="13"/>
                <c:pt idx="0">
                  <c:v>NAC. GAS / PARAGAS</c:v>
                </c:pt>
                <c:pt idx="1">
                  <c:v>LIQUIGAS</c:v>
                </c:pt>
                <c:pt idx="2">
                  <c:v>ULTRA / BAHIANA / SP</c:v>
                </c:pt>
                <c:pt idx="3">
                  <c:v>SHV / MIC</c:v>
                </c:pt>
                <c:pt idx="4">
                  <c:v>COPAGAZ</c:v>
                </c:pt>
                <c:pt idx="5">
                  <c:v>ONOGAS</c:v>
                </c:pt>
                <c:pt idx="6">
                  <c:v>FOGAS</c:v>
                </c:pt>
                <c:pt idx="7">
                  <c:v>CONSIGAZ</c:v>
                </c:pt>
                <c:pt idx="8">
                  <c:v>SERVGAS</c:v>
                </c:pt>
                <c:pt idx="9">
                  <c:v>AMAZONGAS</c:v>
                </c:pt>
                <c:pt idx="10">
                  <c:v>NUTRIGAS</c:v>
                </c:pt>
                <c:pt idx="11">
                  <c:v>GASBALL</c:v>
                </c:pt>
                <c:pt idx="12">
                  <c:v>MAXI-CHAMA AZUL</c:v>
                </c:pt>
              </c:strCache>
            </c:strRef>
          </c:cat>
          <c:val>
            <c:numRef>
              <c:f>'Dados Sindigas'!$Z$14:$AL$14</c:f>
              <c:numCache>
                <c:formatCode>0.000%</c:formatCode>
                <c:ptCount val="13"/>
                <c:pt idx="0">
                  <c:v>0.23377014879231611</c:v>
                </c:pt>
                <c:pt idx="1">
                  <c:v>0.22086070589952053</c:v>
                </c:pt>
                <c:pt idx="2">
                  <c:v>0.19358853095562495</c:v>
                </c:pt>
                <c:pt idx="3">
                  <c:v>0.19167347760921827</c:v>
                </c:pt>
                <c:pt idx="4">
                  <c:v>7.3427208580219491E-2</c:v>
                </c:pt>
                <c:pt idx="5">
                  <c:v>2.1707372485332648E-2</c:v>
                </c:pt>
                <c:pt idx="6">
                  <c:v>2.1244206305603457E-2</c:v>
                </c:pt>
                <c:pt idx="7">
                  <c:v>2.0188420184842227E-2</c:v>
                </c:pt>
                <c:pt idx="8">
                  <c:v>8.9452827538157951E-3</c:v>
                </c:pt>
                <c:pt idx="9">
                  <c:v>8.9403181670200116E-3</c:v>
                </c:pt>
                <c:pt idx="10">
                  <c:v>4.2929655867038879E-3</c:v>
                </c:pt>
                <c:pt idx="11">
                  <c:v>1.0484592740973269E-3</c:v>
                </c:pt>
                <c:pt idx="12">
                  <c:v>3.1290340568637963E-4</c:v>
                </c:pt>
              </c:numCache>
            </c:numRef>
          </c:val>
        </c:ser>
        <c:ser>
          <c:idx val="1"/>
          <c:order val="1"/>
          <c:cat>
            <c:strRef>
              <c:f>'Dados Sindigas'!$Z$13:$AL$13</c:f>
              <c:strCache>
                <c:ptCount val="13"/>
                <c:pt idx="0">
                  <c:v>NAC. GAS / PARAGAS</c:v>
                </c:pt>
                <c:pt idx="1">
                  <c:v>LIQUIGAS</c:v>
                </c:pt>
                <c:pt idx="2">
                  <c:v>ULTRA / BAHIANA / SP</c:v>
                </c:pt>
                <c:pt idx="3">
                  <c:v>SHV / MIC</c:v>
                </c:pt>
                <c:pt idx="4">
                  <c:v>COPAGAZ</c:v>
                </c:pt>
                <c:pt idx="5">
                  <c:v>ONOGAS</c:v>
                </c:pt>
                <c:pt idx="6">
                  <c:v>FOGAS</c:v>
                </c:pt>
                <c:pt idx="7">
                  <c:v>CONSIGAZ</c:v>
                </c:pt>
                <c:pt idx="8">
                  <c:v>SERVGAS</c:v>
                </c:pt>
                <c:pt idx="9">
                  <c:v>AMAZONGAS</c:v>
                </c:pt>
                <c:pt idx="10">
                  <c:v>NUTRIGAS</c:v>
                </c:pt>
                <c:pt idx="11">
                  <c:v>GASBALL</c:v>
                </c:pt>
                <c:pt idx="12">
                  <c:v>MAXI-CHAMA AZUL</c:v>
                </c:pt>
              </c:strCache>
            </c:strRef>
          </c:cat>
          <c:val>
            <c:numRef>
              <c:f>'Dados Sindigas'!$Z$15:$AL$15</c:f>
              <c:numCache>
                <c:formatCode>#,##0</c:formatCode>
                <c:ptCount val="13"/>
                <c:pt idx="0">
                  <c:v>24344255</c:v>
                </c:pt>
                <c:pt idx="1">
                  <c:v>22999897</c:v>
                </c:pt>
                <c:pt idx="2">
                  <c:v>20159839</c:v>
                </c:pt>
                <c:pt idx="3">
                  <c:v>19960410</c:v>
                </c:pt>
                <c:pt idx="4">
                  <c:v>7646531</c:v>
                </c:pt>
                <c:pt idx="5">
                  <c:v>2260553</c:v>
                </c:pt>
                <c:pt idx="6">
                  <c:v>2212320</c:v>
                </c:pt>
                <c:pt idx="7">
                  <c:v>2102373</c:v>
                </c:pt>
                <c:pt idx="8">
                  <c:v>931540</c:v>
                </c:pt>
                <c:pt idx="9">
                  <c:v>931023</c:v>
                </c:pt>
                <c:pt idx="10">
                  <c:v>447059</c:v>
                </c:pt>
                <c:pt idx="11">
                  <c:v>109184</c:v>
                </c:pt>
                <c:pt idx="12">
                  <c:v>32585</c:v>
                </c:pt>
              </c:numCache>
            </c:numRef>
          </c:val>
        </c:ser>
        <c:dLbls>
          <c:showVal val="1"/>
          <c:showCatName val="1"/>
        </c:dLbls>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pt-BR"/>
  <c:chart>
    <c:plotArea>
      <c:layout/>
      <c:barChart>
        <c:barDir val="col"/>
        <c:grouping val="clustered"/>
        <c:ser>
          <c:idx val="0"/>
          <c:order val="0"/>
          <c:tx>
            <c:strRef>
              <c:f>'Dados Sindigas'!$Y$13</c:f>
              <c:strCache>
                <c:ptCount val="1"/>
                <c:pt idx="0">
                  <c:v>Participação no universo provável de recipientes</c:v>
                </c:pt>
              </c:strCache>
            </c:strRef>
          </c:tx>
          <c:dLbls>
            <c:showVal val="1"/>
          </c:dLbls>
          <c:cat>
            <c:strRef>
              <c:f>'Dados Sindigas'!$AN$13</c:f>
              <c:strCache>
                <c:ptCount val="1"/>
                <c:pt idx="0">
                  <c:v>NAC. GAS / PARAGAS - LIQUIGAS - ULTRA / BAHIANA / SP - SHV / MIC - COPAGAZ</c:v>
                </c:pt>
              </c:strCache>
            </c:strRef>
          </c:cat>
          <c:val>
            <c:numRef>
              <c:f>'Dados Sindigas'!$AN$14</c:f>
              <c:numCache>
                <c:formatCode>0.00%</c:formatCode>
                <c:ptCount val="1"/>
                <c:pt idx="0">
                  <c:v>0.91332007183689878</c:v>
                </c:pt>
              </c:numCache>
            </c:numRef>
          </c:val>
        </c:ser>
        <c:ser>
          <c:idx val="1"/>
          <c:order val="1"/>
          <c:tx>
            <c:strRef>
              <c:f>'Dados Sindigas'!$Y$41</c:f>
              <c:strCache>
                <c:ptCount val="1"/>
                <c:pt idx="0">
                  <c:v>Participação no universo acumulado até 1996</c:v>
                </c:pt>
              </c:strCache>
            </c:strRef>
          </c:tx>
          <c:dLbls>
            <c:showVal val="1"/>
          </c:dLbls>
          <c:cat>
            <c:strRef>
              <c:f>'Dados Sindigas'!$AN$13</c:f>
              <c:strCache>
                <c:ptCount val="1"/>
                <c:pt idx="0">
                  <c:v>NAC. GAS / PARAGAS - LIQUIGAS - ULTRA / BAHIANA / SP - SHV / MIC - COPAGAZ</c:v>
                </c:pt>
              </c:strCache>
            </c:strRef>
          </c:cat>
          <c:val>
            <c:numRef>
              <c:f>'Dados Sindigas'!$AN$42</c:f>
              <c:numCache>
                <c:formatCode>0.00%</c:formatCode>
                <c:ptCount val="1"/>
                <c:pt idx="0">
                  <c:v>0.90984396290549274</c:v>
                </c:pt>
              </c:numCache>
            </c:numRef>
          </c:val>
        </c:ser>
        <c:axId val="54942720"/>
        <c:axId val="55022336"/>
      </c:barChart>
      <c:catAx>
        <c:axId val="54942720"/>
        <c:scaling>
          <c:orientation val="minMax"/>
        </c:scaling>
        <c:axPos val="b"/>
        <c:tickLblPos val="nextTo"/>
        <c:crossAx val="55022336"/>
        <c:crosses val="autoZero"/>
        <c:auto val="1"/>
        <c:lblAlgn val="ctr"/>
        <c:lblOffset val="100"/>
      </c:catAx>
      <c:valAx>
        <c:axId val="55022336"/>
        <c:scaling>
          <c:orientation val="minMax"/>
          <c:max val="0.92"/>
          <c:min val="0.9"/>
        </c:scaling>
        <c:axPos val="l"/>
        <c:majorGridlines/>
        <c:numFmt formatCode="0.00%" sourceLinked="1"/>
        <c:tickLblPos val="nextTo"/>
        <c:crossAx val="54942720"/>
        <c:crosses val="autoZero"/>
        <c:crossBetween val="between"/>
        <c:majorUnit val="5.0000000000000114E-3"/>
      </c:valAx>
    </c:plotArea>
    <c:legend>
      <c:legendPos val="r"/>
      <c:layout>
        <c:manualLayout>
          <c:xMode val="edge"/>
          <c:yMode val="edge"/>
          <c:x val="0.68579994548143064"/>
          <c:y val="0.29950279156379134"/>
          <c:w val="0.30329061375769401"/>
          <c:h val="0.34308211193781446"/>
        </c:manualLayout>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pt-BR"/>
  <c:chart>
    <c:plotArea>
      <c:layout>
        <c:manualLayout>
          <c:layoutTarget val="inner"/>
          <c:xMode val="edge"/>
          <c:yMode val="edge"/>
          <c:x val="9.1504942779736323E-2"/>
          <c:y val="3.2305433186490456E-2"/>
          <c:w val="0.90230481834189702"/>
          <c:h val="0.82072521055350312"/>
        </c:manualLayout>
      </c:layout>
      <c:barChart>
        <c:barDir val="col"/>
        <c:grouping val="clustered"/>
        <c:ser>
          <c:idx val="0"/>
          <c:order val="0"/>
          <c:tx>
            <c:strRef>
              <c:f>Plan1!$F$2</c:f>
              <c:strCache>
                <c:ptCount val="1"/>
                <c:pt idx="0">
                  <c:v>Inutilizações</c:v>
                </c:pt>
              </c:strCache>
            </c:strRef>
          </c:tx>
          <c:spPr>
            <a:solidFill>
              <a:schemeClr val="tx2"/>
            </a:solidFill>
          </c:spPr>
          <c:dLbls>
            <c:numFmt formatCode="#,##0.0_);\(#,##0.0\)" sourceLinked="0"/>
            <c:spPr>
              <a:noFill/>
            </c:spPr>
            <c:txPr>
              <a:bodyPr rot="-5400000" vert="horz"/>
              <a:lstStyle/>
              <a:p>
                <a:pPr>
                  <a:defRPr sz="1200" b="1">
                    <a:solidFill>
                      <a:schemeClr val="tx2"/>
                    </a:solidFill>
                  </a:defRPr>
                </a:pPr>
                <a:endParaRPr lang="pt-BR"/>
              </a:p>
            </c:txPr>
            <c:dLblPos val="outEnd"/>
            <c:showVal val="1"/>
          </c:dLbls>
          <c:cat>
            <c:strRef>
              <c:f>Plan1!$E$3:$E$18</c:f>
              <c:strCach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 (Projeção)</c:v>
                </c:pt>
              </c:strCache>
            </c:strRef>
          </c:cat>
          <c:val>
            <c:numRef>
              <c:f>Plan1!$F$3:$F$18</c:f>
              <c:numCache>
                <c:formatCode>_(* #,##0.0_);_(* \(#,##0.0\);_(* "-"??_);_(@_)</c:formatCode>
                <c:ptCount val="15"/>
                <c:pt idx="0">
                  <c:v>1364.5170000000001</c:v>
                </c:pt>
                <c:pt idx="1">
                  <c:v>1666.3899999999999</c:v>
                </c:pt>
                <c:pt idx="2">
                  <c:v>1448.0529999999999</c:v>
                </c:pt>
                <c:pt idx="3">
                  <c:v>1459.8439999999998</c:v>
                </c:pt>
                <c:pt idx="4">
                  <c:v>534.40199999999993</c:v>
                </c:pt>
                <c:pt idx="5">
                  <c:v>1030.6319999999998</c:v>
                </c:pt>
                <c:pt idx="6">
                  <c:v>810.03</c:v>
                </c:pt>
                <c:pt idx="7">
                  <c:v>1016.732</c:v>
                </c:pt>
                <c:pt idx="8">
                  <c:v>842.67300000000012</c:v>
                </c:pt>
                <c:pt idx="9">
                  <c:v>1033.8419999999999</c:v>
                </c:pt>
                <c:pt idx="10">
                  <c:v>1427.01</c:v>
                </c:pt>
                <c:pt idx="11">
                  <c:v>1541.1659999999999</c:v>
                </c:pt>
                <c:pt idx="12">
                  <c:v>1924.9839999999999</c:v>
                </c:pt>
                <c:pt idx="13">
                  <c:v>1171.0650000000001</c:v>
                </c:pt>
                <c:pt idx="14">
                  <c:v>1239.3409999999999</c:v>
                </c:pt>
              </c:numCache>
            </c:numRef>
          </c:val>
        </c:ser>
        <c:ser>
          <c:idx val="1"/>
          <c:order val="1"/>
          <c:tx>
            <c:strRef>
              <c:f>Plan1!$G$2</c:f>
              <c:strCache>
                <c:ptCount val="1"/>
                <c:pt idx="0">
                  <c:v>Requalificações</c:v>
                </c:pt>
              </c:strCache>
            </c:strRef>
          </c:tx>
          <c:spPr>
            <a:solidFill>
              <a:schemeClr val="accent2">
                <a:lumMod val="75000"/>
              </a:schemeClr>
            </a:solidFill>
          </c:spPr>
          <c:dLbls>
            <c:numFmt formatCode="#,##0.0_);\(#,##0.0\)" sourceLinked="0"/>
            <c:txPr>
              <a:bodyPr rot="-5400000" vert="horz"/>
              <a:lstStyle/>
              <a:p>
                <a:pPr>
                  <a:defRPr sz="1200" b="1">
                    <a:solidFill>
                      <a:schemeClr val="accent2">
                        <a:lumMod val="75000"/>
                      </a:schemeClr>
                    </a:solidFill>
                  </a:defRPr>
                </a:pPr>
                <a:endParaRPr lang="pt-BR"/>
              </a:p>
            </c:txPr>
            <c:dLblPos val="outEnd"/>
            <c:showVal val="1"/>
          </c:dLbls>
          <c:cat>
            <c:strRef>
              <c:f>Plan1!$E$3:$E$18</c:f>
              <c:strCach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 (Projeção)</c:v>
                </c:pt>
              </c:strCache>
            </c:strRef>
          </c:cat>
          <c:val>
            <c:numRef>
              <c:f>Plan1!$G$3:$G$18</c:f>
              <c:numCache>
                <c:formatCode>_(* #,##0.0_);_(* \(#,##0.0\);_(* "-"??_);_(@_)</c:formatCode>
                <c:ptCount val="15"/>
                <c:pt idx="0">
                  <c:v>2094.6959999999999</c:v>
                </c:pt>
                <c:pt idx="1">
                  <c:v>4117.9710000000005</c:v>
                </c:pt>
                <c:pt idx="2">
                  <c:v>6752.0839999999998</c:v>
                </c:pt>
                <c:pt idx="3">
                  <c:v>6461.549</c:v>
                </c:pt>
                <c:pt idx="4">
                  <c:v>6597.1080000000002</c:v>
                </c:pt>
                <c:pt idx="5">
                  <c:v>6347.4069999999992</c:v>
                </c:pt>
                <c:pt idx="6">
                  <c:v>5697.8670000000002</c:v>
                </c:pt>
                <c:pt idx="7">
                  <c:v>6552.5220000000018</c:v>
                </c:pt>
                <c:pt idx="8">
                  <c:v>5966.5640000000003</c:v>
                </c:pt>
                <c:pt idx="9">
                  <c:v>6721.4710000000005</c:v>
                </c:pt>
                <c:pt idx="10">
                  <c:v>7839.4589999999998</c:v>
                </c:pt>
                <c:pt idx="11">
                  <c:v>8770.0470000000005</c:v>
                </c:pt>
                <c:pt idx="12">
                  <c:v>10632.01</c:v>
                </c:pt>
                <c:pt idx="13">
                  <c:v>10452.288</c:v>
                </c:pt>
                <c:pt idx="14">
                  <c:v>10756.548000000003</c:v>
                </c:pt>
              </c:numCache>
            </c:numRef>
          </c:val>
        </c:ser>
        <c:gapWidth val="21"/>
        <c:axId val="54758784"/>
        <c:axId val="54772864"/>
      </c:barChart>
      <c:catAx>
        <c:axId val="54758784"/>
        <c:scaling>
          <c:orientation val="minMax"/>
        </c:scaling>
        <c:axPos val="b"/>
        <c:numFmt formatCode="General" sourceLinked="1"/>
        <c:tickLblPos val="nextTo"/>
        <c:txPr>
          <a:bodyPr/>
          <a:lstStyle/>
          <a:p>
            <a:pPr>
              <a:defRPr sz="1000"/>
            </a:pPr>
            <a:endParaRPr lang="pt-BR"/>
          </a:p>
        </c:txPr>
        <c:crossAx val="54772864"/>
        <c:crosses val="autoZero"/>
        <c:auto val="1"/>
        <c:lblAlgn val="ctr"/>
        <c:lblOffset val="100"/>
      </c:catAx>
      <c:valAx>
        <c:axId val="54772864"/>
        <c:scaling>
          <c:orientation val="minMax"/>
          <c:max val="13000"/>
          <c:min val="0"/>
        </c:scaling>
        <c:axPos val="l"/>
        <c:majorGridlines>
          <c:spPr>
            <a:ln>
              <a:prstDash val="dashDot"/>
            </a:ln>
          </c:spPr>
        </c:majorGridlines>
        <c:numFmt formatCode="_(* #,##0.0_);_(* \(#,##0.0\);_(* &quot;-&quot;??_);_(@_)" sourceLinked="1"/>
        <c:tickLblPos val="nextTo"/>
        <c:txPr>
          <a:bodyPr/>
          <a:lstStyle/>
          <a:p>
            <a:pPr>
              <a:defRPr sz="1000"/>
            </a:pPr>
            <a:endParaRPr lang="pt-BR"/>
          </a:p>
        </c:txPr>
        <c:crossAx val="54758784"/>
        <c:crosses val="autoZero"/>
        <c:crossBetween val="between"/>
      </c:valAx>
      <c:spPr>
        <a:gradFill>
          <a:gsLst>
            <a:gs pos="0">
              <a:srgbClr val="4F81BD">
                <a:tint val="66000"/>
                <a:satMod val="160000"/>
                <a:alpha val="15000"/>
              </a:srgbClr>
            </a:gs>
            <a:gs pos="50000">
              <a:srgbClr val="4F81BD">
                <a:tint val="44500"/>
                <a:satMod val="160000"/>
              </a:srgbClr>
            </a:gs>
            <a:gs pos="100000">
              <a:srgbClr val="4F81BD">
                <a:tint val="23500"/>
                <a:satMod val="160000"/>
              </a:srgbClr>
            </a:gs>
          </a:gsLst>
          <a:lin ang="5400000" scaled="0"/>
        </a:gradFill>
      </c:spPr>
    </c:plotArea>
    <c:legend>
      <c:legendPos val="r"/>
      <c:layout>
        <c:manualLayout>
          <c:xMode val="edge"/>
          <c:yMode val="edge"/>
          <c:x val="0.30077936065001132"/>
          <c:y val="0.94511756282983828"/>
          <c:w val="0.37227681982790239"/>
          <c:h val="4.4539873044503804E-2"/>
        </c:manualLayout>
      </c:layout>
    </c:legend>
    <c:plotVisOnly val="1"/>
  </c:chart>
  <c:spPr>
    <a:gradFill>
      <a:gsLst>
        <a:gs pos="0">
          <a:srgbClr val="4F81BD">
            <a:tint val="66000"/>
            <a:satMod val="160000"/>
            <a:alpha val="15000"/>
          </a:srgbClr>
        </a:gs>
        <a:gs pos="50000">
          <a:srgbClr val="4F81BD">
            <a:tint val="44500"/>
            <a:satMod val="160000"/>
          </a:srgbClr>
        </a:gs>
        <a:gs pos="100000">
          <a:srgbClr val="4F81BD">
            <a:tint val="23500"/>
            <a:satMod val="160000"/>
          </a:srgbClr>
        </a:gs>
      </a:gsLst>
      <a:lin ang="5400000" scaled="0"/>
    </a:grad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plotArea>
      <c:layout>
        <c:manualLayout>
          <c:layoutTarget val="inner"/>
          <c:xMode val="edge"/>
          <c:yMode val="edge"/>
          <c:x val="9.1504942779736392E-2"/>
          <c:y val="3.2305433186490456E-2"/>
          <c:w val="0.90230481834189724"/>
          <c:h val="0.82072521055350378"/>
        </c:manualLayout>
      </c:layout>
      <c:barChart>
        <c:barDir val="col"/>
        <c:grouping val="clustered"/>
        <c:ser>
          <c:idx val="0"/>
          <c:order val="0"/>
          <c:tx>
            <c:strRef>
              <c:f>Plan1!$J$2</c:f>
              <c:strCache>
                <c:ptCount val="1"/>
                <c:pt idx="0">
                  <c:v>Inutilizações</c:v>
                </c:pt>
              </c:strCache>
            </c:strRef>
          </c:tx>
          <c:spPr>
            <a:solidFill>
              <a:srgbClr val="176325"/>
            </a:solidFill>
          </c:spPr>
          <c:dLbls>
            <c:numFmt formatCode="#,##0.0_);\(#,##0.0\)" sourceLinked="0"/>
            <c:spPr>
              <a:noFill/>
            </c:spPr>
            <c:txPr>
              <a:bodyPr rot="-5400000" vert="horz"/>
              <a:lstStyle/>
              <a:p>
                <a:pPr>
                  <a:defRPr sz="1200" b="1">
                    <a:solidFill>
                      <a:srgbClr val="176325"/>
                    </a:solidFill>
                  </a:defRPr>
                </a:pPr>
                <a:endParaRPr lang="pt-BR"/>
              </a:p>
            </c:txPr>
            <c:dLblPos val="outEnd"/>
            <c:showVal val="1"/>
          </c:dLbls>
          <c:cat>
            <c:strRef>
              <c:f>Plan1!$I$3:$I$18</c:f>
              <c:strCach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 (Projeção)</c:v>
                </c:pt>
              </c:strCache>
            </c:strRef>
          </c:cat>
          <c:val>
            <c:numRef>
              <c:f>Plan1!$J$3:$J$18</c:f>
              <c:numCache>
                <c:formatCode>_(* #,##0.0_);_(* \(#,##0.0\);_(* "-"??_);_(@_)</c:formatCode>
                <c:ptCount val="15"/>
                <c:pt idx="0">
                  <c:v>113.70975</c:v>
                </c:pt>
                <c:pt idx="1">
                  <c:v>138.86583333333337</c:v>
                </c:pt>
                <c:pt idx="2">
                  <c:v>120.67108333333333</c:v>
                </c:pt>
                <c:pt idx="3">
                  <c:v>121.65366666666667</c:v>
                </c:pt>
                <c:pt idx="4">
                  <c:v>44.533500000000011</c:v>
                </c:pt>
                <c:pt idx="5">
                  <c:v>85.88600000000001</c:v>
                </c:pt>
                <c:pt idx="6">
                  <c:v>67.502499999999998</c:v>
                </c:pt>
                <c:pt idx="7">
                  <c:v>84.727666666666664</c:v>
                </c:pt>
                <c:pt idx="8">
                  <c:v>70.222749999999991</c:v>
                </c:pt>
                <c:pt idx="9">
                  <c:v>86.153500000000008</c:v>
                </c:pt>
                <c:pt idx="10">
                  <c:v>118.91750000000002</c:v>
                </c:pt>
                <c:pt idx="11">
                  <c:v>128.43050000000002</c:v>
                </c:pt>
                <c:pt idx="12">
                  <c:v>160.41533333333336</c:v>
                </c:pt>
                <c:pt idx="13">
                  <c:v>97.58874999999999</c:v>
                </c:pt>
                <c:pt idx="14">
                  <c:v>103.27841666666664</c:v>
                </c:pt>
              </c:numCache>
            </c:numRef>
          </c:val>
        </c:ser>
        <c:ser>
          <c:idx val="1"/>
          <c:order val="1"/>
          <c:tx>
            <c:strRef>
              <c:f>Plan1!$K$2</c:f>
              <c:strCache>
                <c:ptCount val="1"/>
                <c:pt idx="0">
                  <c:v>Requalificações</c:v>
                </c:pt>
              </c:strCache>
            </c:strRef>
          </c:tx>
          <c:spPr>
            <a:solidFill>
              <a:schemeClr val="tx1">
                <a:lumMod val="65000"/>
                <a:lumOff val="35000"/>
              </a:schemeClr>
            </a:solidFill>
          </c:spPr>
          <c:dLbls>
            <c:numFmt formatCode="#,##0.0_);\(#,##0.0\)" sourceLinked="0"/>
            <c:txPr>
              <a:bodyPr rot="-5400000" vert="horz"/>
              <a:lstStyle/>
              <a:p>
                <a:pPr>
                  <a:defRPr sz="1200" b="1">
                    <a:solidFill>
                      <a:schemeClr val="tx1">
                        <a:lumMod val="65000"/>
                        <a:lumOff val="35000"/>
                      </a:schemeClr>
                    </a:solidFill>
                  </a:defRPr>
                </a:pPr>
                <a:endParaRPr lang="pt-BR"/>
              </a:p>
            </c:txPr>
            <c:dLblPos val="outEnd"/>
            <c:showVal val="1"/>
          </c:dLbls>
          <c:cat>
            <c:strRef>
              <c:f>Plan1!$I$3:$I$18</c:f>
              <c:strCache>
                <c:ptCount val="15"/>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 (Projeção)</c:v>
                </c:pt>
              </c:strCache>
            </c:strRef>
          </c:cat>
          <c:val>
            <c:numRef>
              <c:f>Plan1!$K$3:$K$18</c:f>
              <c:numCache>
                <c:formatCode>_(* #,##0.0_);_(* \(#,##0.0\);_(* "-"??_);_(@_)</c:formatCode>
                <c:ptCount val="15"/>
                <c:pt idx="0">
                  <c:v>174.55800000000002</c:v>
                </c:pt>
                <c:pt idx="1">
                  <c:v>343.16424999999998</c:v>
                </c:pt>
                <c:pt idx="2">
                  <c:v>562.67366666666692</c:v>
                </c:pt>
                <c:pt idx="3">
                  <c:v>538.46241666666663</c:v>
                </c:pt>
                <c:pt idx="4">
                  <c:v>549.75900000000001</c:v>
                </c:pt>
                <c:pt idx="5">
                  <c:v>528.95058333333338</c:v>
                </c:pt>
                <c:pt idx="6">
                  <c:v>474.82225</c:v>
                </c:pt>
                <c:pt idx="7">
                  <c:v>546.04349999999999</c:v>
                </c:pt>
                <c:pt idx="8">
                  <c:v>497.21366666666671</c:v>
                </c:pt>
                <c:pt idx="9">
                  <c:v>560.1225833333333</c:v>
                </c:pt>
                <c:pt idx="10">
                  <c:v>653.28824999999995</c:v>
                </c:pt>
                <c:pt idx="11">
                  <c:v>730.83724999999981</c:v>
                </c:pt>
                <c:pt idx="12">
                  <c:v>886.0008333333335</c:v>
                </c:pt>
                <c:pt idx="13">
                  <c:v>871.024</c:v>
                </c:pt>
                <c:pt idx="14">
                  <c:v>896.37900000000002</c:v>
                </c:pt>
              </c:numCache>
            </c:numRef>
          </c:val>
        </c:ser>
        <c:gapWidth val="21"/>
        <c:axId val="54999296"/>
        <c:axId val="56434688"/>
      </c:barChart>
      <c:catAx>
        <c:axId val="54999296"/>
        <c:scaling>
          <c:orientation val="minMax"/>
        </c:scaling>
        <c:axPos val="b"/>
        <c:numFmt formatCode="General" sourceLinked="1"/>
        <c:tickLblPos val="nextTo"/>
        <c:txPr>
          <a:bodyPr/>
          <a:lstStyle/>
          <a:p>
            <a:pPr>
              <a:defRPr sz="1000"/>
            </a:pPr>
            <a:endParaRPr lang="pt-BR"/>
          </a:p>
        </c:txPr>
        <c:crossAx val="56434688"/>
        <c:crosses val="autoZero"/>
        <c:auto val="1"/>
        <c:lblAlgn val="ctr"/>
        <c:lblOffset val="100"/>
      </c:catAx>
      <c:valAx>
        <c:axId val="56434688"/>
        <c:scaling>
          <c:orientation val="minMax"/>
        </c:scaling>
        <c:axPos val="l"/>
        <c:majorGridlines>
          <c:spPr>
            <a:ln>
              <a:prstDash val="dashDot"/>
            </a:ln>
          </c:spPr>
        </c:majorGridlines>
        <c:numFmt formatCode="_(* #,##0.0_);_(* \(#,##0.0\);_(* &quot;-&quot;??_);_(@_)" sourceLinked="1"/>
        <c:tickLblPos val="nextTo"/>
        <c:txPr>
          <a:bodyPr/>
          <a:lstStyle/>
          <a:p>
            <a:pPr>
              <a:defRPr sz="1000"/>
            </a:pPr>
            <a:endParaRPr lang="pt-BR"/>
          </a:p>
        </c:txPr>
        <c:crossAx val="54999296"/>
        <c:crosses val="autoZero"/>
        <c:crossBetween val="between"/>
      </c:valAx>
      <c:spPr>
        <a:gradFill>
          <a:gsLst>
            <a:gs pos="0">
              <a:srgbClr val="4F81BD">
                <a:tint val="66000"/>
                <a:satMod val="160000"/>
                <a:alpha val="15000"/>
              </a:srgbClr>
            </a:gs>
            <a:gs pos="50000">
              <a:srgbClr val="4F81BD">
                <a:tint val="44500"/>
                <a:satMod val="160000"/>
              </a:srgbClr>
            </a:gs>
            <a:gs pos="100000">
              <a:srgbClr val="4F81BD">
                <a:tint val="23500"/>
                <a:satMod val="160000"/>
              </a:srgbClr>
            </a:gs>
          </a:gsLst>
          <a:lin ang="5400000" scaled="0"/>
        </a:gradFill>
      </c:spPr>
    </c:plotArea>
    <c:legend>
      <c:legendPos val="r"/>
      <c:layout>
        <c:manualLayout>
          <c:xMode val="edge"/>
          <c:yMode val="edge"/>
          <c:x val="0.30077936065001132"/>
          <c:y val="0.94511756282983828"/>
          <c:w val="0.37227681982790262"/>
          <c:h val="4.4539873044503804E-2"/>
        </c:manualLayout>
      </c:layout>
    </c:legend>
    <c:plotVisOnly val="1"/>
  </c:chart>
  <c:spPr>
    <a:gradFill>
      <a:gsLst>
        <a:gs pos="0">
          <a:srgbClr val="4F81BD">
            <a:tint val="66000"/>
            <a:satMod val="160000"/>
            <a:alpha val="15000"/>
          </a:srgbClr>
        </a:gs>
        <a:gs pos="50000">
          <a:srgbClr val="4F81BD">
            <a:tint val="44500"/>
            <a:satMod val="160000"/>
          </a:srgbClr>
        </a:gs>
        <a:gs pos="100000">
          <a:srgbClr val="4F81BD">
            <a:tint val="23500"/>
            <a:satMod val="160000"/>
          </a:srgbClr>
        </a:gs>
      </a:gsLst>
      <a:lin ang="5400000" scaled="0"/>
    </a:gra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53905-C9D4-40C9-B800-A30663F8FD7C}" type="datetimeFigureOut">
              <a:rPr lang="pt-BR" smtClean="0"/>
              <a:pPr/>
              <a:t>18/11/2011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4DB194-A994-4C35-8FC2-15A26189F1D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nxt.anp.gov.br/nxt/gateway.dll?f=id$id=Lei%209.478%20-%201997"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nxt.anp.gov.br/nxt/gateway.dll?f=id$id=Dec%202.953%20-%201999" TargetMode="External"/><Relationship Id="rId4" Type="http://schemas.openxmlformats.org/officeDocument/2006/relationships/hyperlink" Target="http://nxt.anp.gov.br/nxt/gateway.dll?f=id$id=Lei%209.847%20-%201999"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13</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F197FE7-50A0-48EE-AA43-5EB932814F68}" type="slidenum">
              <a:rPr lang="pt-BR" smtClean="0"/>
              <a:pPr/>
              <a:t>14</a:t>
            </a:fld>
            <a:endParaRPr lang="pt-B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1" y="4359128"/>
            <a:ext cx="5029200" cy="4131957"/>
          </a:xfrm>
          <a:noFill/>
          <a:ln w="9525"/>
        </p:spPr>
        <p:txBody>
          <a:bodyPr/>
          <a:lstStyle/>
          <a:p>
            <a:pPr marL="342900" marR="0" indent="-342900" algn="just" defTabSz="914400" rtl="0" eaLnBrk="0" fontAlgn="base" latinLnBrk="0" hangingPunct="0">
              <a:lnSpc>
                <a:spcPct val="50000"/>
              </a:lnSpc>
              <a:spcBef>
                <a:spcPts val="1500"/>
              </a:spcBef>
              <a:spcAft>
                <a:spcPct val="0"/>
              </a:spcAft>
              <a:buClr>
                <a:srgbClr val="000000"/>
              </a:buClr>
              <a:buSzTx/>
              <a:buFontTx/>
              <a:buNone/>
              <a:tabLst/>
              <a:defRPr/>
            </a:pPr>
            <a:r>
              <a:rPr kumimoji="1" lang="pt-BR" sz="1800" b="1" dirty="0" smtClean="0">
                <a:solidFill>
                  <a:srgbClr val="333399"/>
                </a:solidFill>
                <a:latin typeface="Arial" pitchFamily="34" charset="0"/>
                <a:cs typeface="Arial" pitchFamily="34" charset="0"/>
              </a:rPr>
              <a:t>Resolução nº 15 de 18.5.2005</a:t>
            </a:r>
            <a:r>
              <a:rPr kumimoji="1" lang="pt-BR" sz="1800" b="0" dirty="0" smtClean="0">
                <a:solidFill>
                  <a:srgbClr val="333399"/>
                </a:solidFill>
                <a:latin typeface="Arial" pitchFamily="34" charset="0"/>
                <a:cs typeface="Arial" pitchFamily="34" charset="0"/>
              </a:rPr>
              <a:t> para identificar os conceitos relacionando Características</a:t>
            </a:r>
            <a:r>
              <a:rPr kumimoji="1" lang="pt-BR" sz="1800" b="0" baseline="0" dirty="0" smtClean="0">
                <a:solidFill>
                  <a:srgbClr val="333399"/>
                </a:solidFill>
                <a:latin typeface="Arial" pitchFamily="34" charset="0"/>
                <a:cs typeface="Arial" pitchFamily="34" charset="0"/>
              </a:rPr>
              <a:t> e Benefícios, como </a:t>
            </a:r>
            <a:r>
              <a:rPr kumimoji="1" lang="pt-BR" sz="1800" b="0" dirty="0" smtClean="0">
                <a:solidFill>
                  <a:srgbClr val="333399"/>
                </a:solidFill>
                <a:latin typeface="Arial" pitchFamily="34" charset="0"/>
                <a:cs typeface="Arial" pitchFamily="34" charset="0"/>
              </a:rPr>
              <a:t>ligados à:</a:t>
            </a:r>
            <a:r>
              <a:rPr kumimoji="1" lang="pt-BR" sz="18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pPr marL="342900" indent="-342900" algn="just">
              <a:lnSpc>
                <a:spcPct val="50000"/>
              </a:lnSpc>
              <a:spcBef>
                <a:spcPts val="1500"/>
              </a:spcBef>
              <a:buClr>
                <a:srgbClr val="000000"/>
              </a:buClr>
              <a:defRPr/>
            </a:pPr>
            <a:endParaRPr kumimoji="1" lang="pt-BR" sz="1800" b="1" dirty="0" smtClean="0">
              <a:solidFill>
                <a:srgbClr val="333399"/>
              </a:solidFill>
              <a:latin typeface="Arial" pitchFamily="34" charset="0"/>
              <a:cs typeface="Arial" pitchFamily="34" charset="0"/>
            </a:endParaRPr>
          </a:p>
          <a:p>
            <a:pPr marL="342900" indent="-342900" algn="just">
              <a:lnSpc>
                <a:spcPct val="50000"/>
              </a:lnSpc>
              <a:spcBef>
                <a:spcPts val="1500"/>
              </a:spcBef>
              <a:buClr>
                <a:srgbClr val="000000"/>
              </a:buClr>
              <a:defRPr/>
            </a:pPr>
            <a:r>
              <a:rPr kumimoji="1" lang="pt-BR" sz="1800" b="1" dirty="0" smtClean="0">
                <a:solidFill>
                  <a:srgbClr val="333399"/>
                </a:solidFill>
                <a:latin typeface="Arial" pitchFamily="34" charset="0"/>
                <a:cs typeface="Arial" pitchFamily="34" charset="0"/>
              </a:rPr>
              <a:t>Resolução nº 15 de 18.5.2005</a:t>
            </a:r>
          </a:p>
          <a:p>
            <a:pPr marL="0" lvl="1" indent="898525" algn="just">
              <a:spcBef>
                <a:spcPts val="450"/>
              </a:spcBef>
              <a:buClr>
                <a:srgbClr val="000000"/>
              </a:buClr>
              <a:defRPr/>
            </a:pPr>
            <a:r>
              <a:rPr lang="pt-BR" sz="1600" dirty="0" smtClean="0">
                <a:solidFill>
                  <a:srgbClr val="000000"/>
                </a:solidFill>
                <a:latin typeface="Arial" pitchFamily="34" charset="0"/>
                <a:cs typeface="Arial" pitchFamily="34" charset="0"/>
              </a:rPr>
              <a:t>Estabelece os requisito</a:t>
            </a:r>
            <a:r>
              <a:rPr kumimoji="1" lang="pt-BR" sz="1600" dirty="0" smtClean="0">
                <a:latin typeface="Arial" pitchFamily="34" charset="0"/>
                <a:cs typeface="Arial" pitchFamily="34" charset="0"/>
              </a:rPr>
              <a:t>s necessários à autorização para o exercício da atividade de distribuição de gás liquefeito de petróleo (GLP) e a sua regulamentação.</a:t>
            </a:r>
          </a:p>
          <a:p>
            <a:pPr marL="0" lvl="1" indent="898525" algn="just">
              <a:spcBef>
                <a:spcPts val="450"/>
              </a:spcBef>
              <a:buClr>
                <a:srgbClr val="000000"/>
              </a:buClr>
              <a:defRPr/>
            </a:pPr>
            <a:r>
              <a:rPr kumimoji="1" lang="pt-BR" sz="1600" dirty="0" smtClean="0">
                <a:latin typeface="Arial" pitchFamily="34" charset="0"/>
                <a:cs typeface="Arial" pitchFamily="34" charset="0"/>
              </a:rPr>
              <a:t>Requalificação – Processo periódico de avaliação do estado de recipiente de GLP, determinando sua continuidade em serviço, de acordo com norma da ABNT (Art. 2º, item IV);</a:t>
            </a:r>
          </a:p>
          <a:p>
            <a:pPr marL="0" lvl="1" indent="898525" algn="just">
              <a:spcBef>
                <a:spcPts val="450"/>
              </a:spcBef>
              <a:buClr>
                <a:srgbClr val="000000"/>
              </a:buClr>
              <a:defRPr/>
            </a:pPr>
            <a:r>
              <a:rPr kumimoji="1" lang="pt-BR" sz="1600" dirty="0" smtClean="0">
                <a:latin typeface="Arial" pitchFamily="34" charset="0"/>
                <a:cs typeface="Arial" pitchFamily="34" charset="0"/>
              </a:rPr>
              <a:t>São de responsabilidade do distribuidor a inspeção visual, a requalificação, as manutenções preventiva e corretiva e a inutilização de recipiente transportável de sua marca, ou sob sua responsabilidade, na forma dos SS 2º e 4º do art.21 desta Resolução, de acordo com as legislações e normas vigentes. (Art. 31);</a:t>
            </a:r>
          </a:p>
          <a:p>
            <a:pPr marL="0" lvl="1" indent="898525" algn="just">
              <a:spcBef>
                <a:spcPts val="450"/>
              </a:spcBef>
              <a:buClr>
                <a:srgbClr val="000000"/>
              </a:buClr>
              <a:defRPr/>
            </a:pPr>
            <a:r>
              <a:rPr kumimoji="1" lang="pt-BR" sz="1600" dirty="0" smtClean="0">
                <a:latin typeface="Arial" pitchFamily="34" charset="0"/>
                <a:cs typeface="Arial" pitchFamily="34" charset="0"/>
              </a:rPr>
              <a:t>Especificamente para os recipientes transportáveis com capacidade de 13 quilogramas de GLP – botijão P13, o distribuidor deverá submetê-los ao processo de requalificação, observadas as metas anuais e cronogramas acordados em Termos de Compromisso Individual. (Art. 31);</a:t>
            </a:r>
          </a:p>
          <a:p>
            <a:pPr marL="0" lvl="1" indent="898525" algn="just">
              <a:spcBef>
                <a:spcPts val="450"/>
              </a:spcBef>
              <a:buClr>
                <a:srgbClr val="000000"/>
              </a:buClr>
              <a:defRPr/>
            </a:pPr>
            <a:r>
              <a:rPr kumimoji="1" lang="pt-BR" sz="1600" dirty="0" smtClean="0">
                <a:latin typeface="Arial" pitchFamily="34" charset="0"/>
                <a:cs typeface="Arial" pitchFamily="34" charset="0"/>
              </a:rPr>
              <a:t>O estabelecimento de distribuidor possuidor de instalação de envasilhamento deverá ser certificado por órgão credenciado pelo Instituto Nacional de Metrologia, Normalização e Qualidade Industrial – INMETRO, com vistas ao atendimento à norma da ABNT referente à inspeção visual. (Art. 31);</a:t>
            </a:r>
          </a:p>
          <a:p>
            <a:pPr marL="0" lvl="1" indent="898525" algn="just">
              <a:spcBef>
                <a:spcPts val="450"/>
              </a:spcBef>
              <a:buClr>
                <a:srgbClr val="000000"/>
              </a:buClr>
              <a:defRPr/>
            </a:pPr>
            <a:r>
              <a:rPr kumimoji="1" lang="pt-BR" sz="1600" dirty="0" smtClean="0">
                <a:latin typeface="Arial" pitchFamily="34" charset="0"/>
                <a:cs typeface="Arial" pitchFamily="34" charset="0"/>
              </a:rPr>
              <a:t>O distribuidor deverá requalificar os recipientes transportáveis em oficina de requalificação.</a:t>
            </a:r>
          </a:p>
          <a:p>
            <a:pPr marL="0" lvl="1" indent="898525" algn="just">
              <a:spcBef>
                <a:spcPts val="450"/>
              </a:spcBef>
              <a:buClr>
                <a:srgbClr val="000000"/>
              </a:buClr>
              <a:defRPr/>
            </a:pPr>
            <a:r>
              <a:rPr kumimoji="1" lang="pt-BR" sz="1600" dirty="0" smtClean="0">
                <a:latin typeface="Arial" pitchFamily="34" charset="0"/>
                <a:cs typeface="Arial" pitchFamily="34" charset="0"/>
              </a:rPr>
              <a:t>A oficina referida deverá ser certificada por órgão credenciado pelo  INMETRO(Art. 32);</a:t>
            </a:r>
          </a:p>
          <a:p>
            <a:pPr marL="0" lvl="1" indent="898525" algn="just">
              <a:spcBef>
                <a:spcPts val="450"/>
              </a:spcBef>
              <a:buClr>
                <a:srgbClr val="000000"/>
              </a:buClr>
              <a:defRPr/>
            </a:pPr>
            <a:endParaRPr kumimoji="1" lang="pt-BR" sz="1600" dirty="0" smtClean="0">
              <a:latin typeface="Arial" pitchFamily="34" charset="0"/>
              <a:cs typeface="Arial" pitchFamily="34" charset="0"/>
            </a:endParaRPr>
          </a:p>
          <a:p>
            <a:pPr marL="342900" lvl="0" indent="-342900" algn="just" fontAlgn="auto">
              <a:spcBef>
                <a:spcPct val="20000"/>
              </a:spcBef>
              <a:spcAft>
                <a:spcPts val="0"/>
              </a:spcAft>
              <a:defRPr/>
            </a:pPr>
            <a:r>
              <a:rPr lang="pt-BR" sz="1600" dirty="0" smtClean="0"/>
              <a:t>		</a:t>
            </a:r>
            <a:r>
              <a:rPr kumimoji="1" lang="pt-BR" sz="1600" dirty="0" smtClean="0">
                <a:latin typeface="Arial" pitchFamily="34" charset="0"/>
                <a:cs typeface="Arial" pitchFamily="34" charset="0"/>
              </a:rPr>
              <a:t>Ficam estabelecidos os seguintes prazos para a requalificação de botijões P-13:</a:t>
            </a:r>
          </a:p>
          <a:p>
            <a:pPr marL="342900" lvl="0" indent="-342900" algn="just">
              <a:spcBef>
                <a:spcPct val="20000"/>
              </a:spcBef>
              <a:defRPr/>
            </a:pPr>
            <a:r>
              <a:rPr kumimoji="1" lang="pt-BR" sz="1600" dirty="0" smtClean="0">
                <a:latin typeface="Arial" pitchFamily="34" charset="0"/>
                <a:cs typeface="Arial" pitchFamily="34" charset="0"/>
              </a:rPr>
              <a:t>	I – até 31 de dezembro de 2006, para conclusão do processo de requalificação do estoque de 68.826.641 botijões em circulação no mercado, fabricados até 1991, inclusive; e </a:t>
            </a:r>
          </a:p>
          <a:p>
            <a:pPr marL="342900" lvl="0" indent="-342900" algn="just" fontAlgn="auto">
              <a:spcBef>
                <a:spcPct val="20000"/>
              </a:spcBef>
              <a:spcAft>
                <a:spcPts val="0"/>
              </a:spcAft>
              <a:defRPr/>
            </a:pPr>
            <a:r>
              <a:rPr kumimoji="1" lang="pt-BR" sz="1600" dirty="0" smtClean="0">
                <a:latin typeface="Arial" pitchFamily="34" charset="0"/>
                <a:cs typeface="Arial" pitchFamily="34" charset="0"/>
              </a:rPr>
              <a:t>	II – até 31 de dezembro de 2011, para conclusão do processo de requalificação do estoque de 12.801.160 botijões em circulação no mercado, fabricados entre 1992 e 1996, inclusive. (Art.33);</a:t>
            </a:r>
          </a:p>
          <a:p>
            <a:pPr marL="342900" lvl="0" indent="-342900" algn="just" fontAlgn="auto">
              <a:spcBef>
                <a:spcPct val="20000"/>
              </a:spcBef>
              <a:spcAft>
                <a:spcPts val="0"/>
              </a:spcAft>
              <a:defRPr/>
            </a:pPr>
            <a:r>
              <a:rPr kumimoji="1" lang="pt-BR" sz="1600" dirty="0" smtClean="0">
                <a:latin typeface="Arial" pitchFamily="34" charset="0"/>
                <a:cs typeface="Arial" pitchFamily="34" charset="0"/>
              </a:rPr>
              <a:t> 	O distribuidor deverá encaminhar à ANP, até o dia 15 (quinze) do mês seguinte à execução dos serviços de requalificação, original ou cópia autenticada dos Certificados de Requalificação, conforme modelo constante do Anexo III desta Resolução. (Art.34);</a:t>
            </a:r>
          </a:p>
          <a:p>
            <a:pPr marL="342900" indent="-342900" algn="just" fontAlgn="auto">
              <a:spcBef>
                <a:spcPct val="20000"/>
              </a:spcBef>
              <a:spcAft>
                <a:spcPts val="0"/>
              </a:spcAft>
              <a:defRPr/>
            </a:pPr>
            <a:endParaRPr kumimoji="1" lang="pt-BR" sz="1600" dirty="0" smtClean="0">
              <a:latin typeface="Arial" pitchFamily="34" charset="0"/>
              <a:cs typeface="Arial" pitchFamily="34" charset="0"/>
            </a:endParaRPr>
          </a:p>
          <a:p>
            <a:pPr marL="342900" indent="-342900" algn="just" fontAlgn="auto">
              <a:spcBef>
                <a:spcPct val="20000"/>
              </a:spcBef>
              <a:spcAft>
                <a:spcPts val="0"/>
              </a:spcAft>
              <a:defRPr/>
            </a:pPr>
            <a:r>
              <a:rPr kumimoji="1" lang="pt-BR" sz="1600" dirty="0" smtClean="0">
                <a:latin typeface="Arial" pitchFamily="34" charset="0"/>
                <a:cs typeface="Arial" pitchFamily="34" charset="0"/>
              </a:rPr>
              <a:t>		O distribuidor fica obrigado a submeter os recipientes transportáveis de suas marcas comerciais, ou sob sua responsabilidade, à inspeção visual, às manutenções preventiva e corretiva e à requalificação, inutilizando aqueles que não apresentarem as condições de segurança, de acordo com normas da ABNT. (Art.36, item V);</a:t>
            </a:r>
            <a:endParaRPr lang="pt-B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F197FE7-50A0-48EE-AA43-5EB932814F68}" type="slidenum">
              <a:rPr lang="pt-BR" smtClean="0"/>
              <a:pPr/>
              <a:t>15</a:t>
            </a:fld>
            <a:endParaRPr lang="pt-BR"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4401" y="4359128"/>
            <a:ext cx="5029200" cy="4131957"/>
          </a:xfrm>
          <a:noFill/>
          <a:ln w="9525"/>
        </p:spPr>
        <p:txBody>
          <a:bodyPr/>
          <a:lstStyle/>
          <a:p>
            <a:pPr marL="342900" marR="0" indent="-342900" algn="just" defTabSz="914400" rtl="0" eaLnBrk="0" fontAlgn="base" latinLnBrk="0" hangingPunct="0">
              <a:lnSpc>
                <a:spcPct val="50000"/>
              </a:lnSpc>
              <a:spcBef>
                <a:spcPts val="1500"/>
              </a:spcBef>
              <a:spcAft>
                <a:spcPct val="0"/>
              </a:spcAft>
              <a:buClr>
                <a:srgbClr val="000000"/>
              </a:buClr>
              <a:buSzTx/>
              <a:buFontTx/>
              <a:buNone/>
              <a:tabLst/>
              <a:defRPr/>
            </a:pPr>
            <a:r>
              <a:rPr kumimoji="1" lang="pt-BR" sz="1800" b="1" dirty="0" smtClean="0">
                <a:solidFill>
                  <a:srgbClr val="333399"/>
                </a:solidFill>
                <a:latin typeface="Arial" pitchFamily="34" charset="0"/>
                <a:cs typeface="Arial" pitchFamily="34" charset="0"/>
              </a:rPr>
              <a:t>Resolução nº 15 de 18.5.2005</a:t>
            </a:r>
            <a:r>
              <a:rPr kumimoji="1" lang="pt-BR" sz="1800" b="0" dirty="0" smtClean="0">
                <a:solidFill>
                  <a:srgbClr val="333399"/>
                </a:solidFill>
                <a:latin typeface="Arial" pitchFamily="34" charset="0"/>
                <a:cs typeface="Arial" pitchFamily="34" charset="0"/>
              </a:rPr>
              <a:t> para identificar os conceitos relacionando Características</a:t>
            </a:r>
            <a:r>
              <a:rPr kumimoji="1" lang="pt-BR" sz="1800" b="0" baseline="0" dirty="0" smtClean="0">
                <a:solidFill>
                  <a:srgbClr val="333399"/>
                </a:solidFill>
                <a:latin typeface="Arial" pitchFamily="34" charset="0"/>
                <a:cs typeface="Arial" pitchFamily="34" charset="0"/>
              </a:rPr>
              <a:t> e Benefícios, como </a:t>
            </a:r>
            <a:r>
              <a:rPr kumimoji="1" lang="pt-BR" sz="1800" b="0" dirty="0" smtClean="0">
                <a:solidFill>
                  <a:srgbClr val="333399"/>
                </a:solidFill>
                <a:latin typeface="Arial" pitchFamily="34" charset="0"/>
                <a:cs typeface="Arial" pitchFamily="34" charset="0"/>
              </a:rPr>
              <a:t>ligados à:</a:t>
            </a:r>
            <a:r>
              <a:rPr kumimoji="1" lang="pt-BR" sz="18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pPr marL="342900" indent="-342900" algn="just">
              <a:lnSpc>
                <a:spcPct val="50000"/>
              </a:lnSpc>
              <a:spcBef>
                <a:spcPts val="1500"/>
              </a:spcBef>
              <a:buClr>
                <a:srgbClr val="000000"/>
              </a:buClr>
              <a:defRPr/>
            </a:pPr>
            <a:endParaRPr kumimoji="1" lang="pt-BR" sz="1800" b="1" dirty="0" smtClean="0">
              <a:solidFill>
                <a:srgbClr val="333399"/>
              </a:solidFill>
              <a:latin typeface="Arial" pitchFamily="34" charset="0"/>
              <a:cs typeface="Arial" pitchFamily="34" charset="0"/>
            </a:endParaRPr>
          </a:p>
          <a:p>
            <a:pPr marL="342900" indent="-342900" algn="just">
              <a:lnSpc>
                <a:spcPct val="50000"/>
              </a:lnSpc>
              <a:spcBef>
                <a:spcPts val="1500"/>
              </a:spcBef>
              <a:buClr>
                <a:srgbClr val="000000"/>
              </a:buClr>
              <a:defRPr/>
            </a:pPr>
            <a:r>
              <a:rPr kumimoji="1" lang="pt-BR" sz="1800" b="1" dirty="0" smtClean="0">
                <a:solidFill>
                  <a:srgbClr val="333399"/>
                </a:solidFill>
                <a:latin typeface="Arial" pitchFamily="34" charset="0"/>
                <a:cs typeface="Arial" pitchFamily="34" charset="0"/>
              </a:rPr>
              <a:t>Resolução nº 15 de 18.5.2005</a:t>
            </a:r>
          </a:p>
          <a:p>
            <a:pPr marL="0" lvl="1" indent="898525" algn="just">
              <a:spcBef>
                <a:spcPts val="450"/>
              </a:spcBef>
              <a:buClr>
                <a:srgbClr val="000000"/>
              </a:buClr>
              <a:defRPr/>
            </a:pPr>
            <a:r>
              <a:rPr lang="pt-BR" sz="1600" dirty="0" smtClean="0">
                <a:solidFill>
                  <a:srgbClr val="000000"/>
                </a:solidFill>
                <a:latin typeface="Arial" pitchFamily="34" charset="0"/>
                <a:cs typeface="Arial" pitchFamily="34" charset="0"/>
              </a:rPr>
              <a:t>Estabelece os requisito</a:t>
            </a:r>
            <a:r>
              <a:rPr kumimoji="1" lang="pt-BR" sz="1600" dirty="0" smtClean="0">
                <a:latin typeface="Arial" pitchFamily="34" charset="0"/>
                <a:cs typeface="Arial" pitchFamily="34" charset="0"/>
              </a:rPr>
              <a:t>s necessários à autorização para o exercício da atividade de distribuição de gás liquefeito de petróleo (GLP) e a sua regulamentação.</a:t>
            </a:r>
          </a:p>
          <a:p>
            <a:pPr marL="0" lvl="1" indent="898525" algn="just">
              <a:spcBef>
                <a:spcPts val="450"/>
              </a:spcBef>
              <a:buClr>
                <a:srgbClr val="000000"/>
              </a:buClr>
              <a:defRPr/>
            </a:pPr>
            <a:r>
              <a:rPr kumimoji="1" lang="pt-BR" sz="1600" dirty="0" smtClean="0">
                <a:latin typeface="Arial" pitchFamily="34" charset="0"/>
                <a:cs typeface="Arial" pitchFamily="34" charset="0"/>
              </a:rPr>
              <a:t>Requalificação – Processo periódico de avaliação do estado de recipiente de GLP, determinando sua continuidade em serviço, de acordo com norma da ABNT (Art. 2º, item IV);</a:t>
            </a:r>
          </a:p>
          <a:p>
            <a:pPr marL="0" lvl="1" indent="898525" algn="just">
              <a:spcBef>
                <a:spcPts val="450"/>
              </a:spcBef>
              <a:buClr>
                <a:srgbClr val="000000"/>
              </a:buClr>
              <a:defRPr/>
            </a:pPr>
            <a:r>
              <a:rPr kumimoji="1" lang="pt-BR" sz="1600" dirty="0" smtClean="0">
                <a:latin typeface="Arial" pitchFamily="34" charset="0"/>
                <a:cs typeface="Arial" pitchFamily="34" charset="0"/>
              </a:rPr>
              <a:t>São de responsabilidade do distribuidor a inspeção visual, a requalificação, as manutenções preventiva e corretiva e a inutilização de recipiente transportável de sua marca, ou sob sua responsabilidade, na forma dos SS 2º e 4º do art.21 desta Resolução, de acordo com as legislações e normas vigentes. (Art. 31);</a:t>
            </a:r>
          </a:p>
          <a:p>
            <a:pPr marL="0" lvl="1" indent="898525" algn="just">
              <a:spcBef>
                <a:spcPts val="450"/>
              </a:spcBef>
              <a:buClr>
                <a:srgbClr val="000000"/>
              </a:buClr>
              <a:defRPr/>
            </a:pPr>
            <a:r>
              <a:rPr kumimoji="1" lang="pt-BR" sz="1600" dirty="0" smtClean="0">
                <a:latin typeface="Arial" pitchFamily="34" charset="0"/>
                <a:cs typeface="Arial" pitchFamily="34" charset="0"/>
              </a:rPr>
              <a:t>Especificamente para os recipientes transportáveis com capacidade de 13 quilogramas de GLP – botijão P13, o distribuidor deverá submetê-los ao processo de requalificação, observadas as metas anuais e cronogramas acordados em Termos de Compromisso Individual. (Art. 31);</a:t>
            </a:r>
          </a:p>
          <a:p>
            <a:pPr marL="0" lvl="1" indent="898525" algn="just">
              <a:spcBef>
                <a:spcPts val="450"/>
              </a:spcBef>
              <a:buClr>
                <a:srgbClr val="000000"/>
              </a:buClr>
              <a:defRPr/>
            </a:pPr>
            <a:r>
              <a:rPr kumimoji="1" lang="pt-BR" sz="1600" dirty="0" smtClean="0">
                <a:latin typeface="Arial" pitchFamily="34" charset="0"/>
                <a:cs typeface="Arial" pitchFamily="34" charset="0"/>
              </a:rPr>
              <a:t>O estabelecimento de distribuidor possuidor de instalação de envasilhamento deverá ser certificado por órgão credenciado pelo Instituto Nacional de Metrologia, Normalização e Qualidade Industrial – INMETRO, com vistas ao atendimento à norma da ABNT referente à inspeção visual. (Art. 31);</a:t>
            </a:r>
          </a:p>
          <a:p>
            <a:pPr marL="0" lvl="1" indent="898525" algn="just">
              <a:spcBef>
                <a:spcPts val="450"/>
              </a:spcBef>
              <a:buClr>
                <a:srgbClr val="000000"/>
              </a:buClr>
              <a:defRPr/>
            </a:pPr>
            <a:r>
              <a:rPr kumimoji="1" lang="pt-BR" sz="1600" dirty="0" smtClean="0">
                <a:latin typeface="Arial" pitchFamily="34" charset="0"/>
                <a:cs typeface="Arial" pitchFamily="34" charset="0"/>
              </a:rPr>
              <a:t>O distribuidor deverá requalificar os recipientes transportáveis em oficina de requalificação.</a:t>
            </a:r>
          </a:p>
          <a:p>
            <a:pPr marL="0" lvl="1" indent="898525" algn="just">
              <a:spcBef>
                <a:spcPts val="450"/>
              </a:spcBef>
              <a:buClr>
                <a:srgbClr val="000000"/>
              </a:buClr>
              <a:defRPr/>
            </a:pPr>
            <a:r>
              <a:rPr kumimoji="1" lang="pt-BR" sz="1600" dirty="0" smtClean="0">
                <a:latin typeface="Arial" pitchFamily="34" charset="0"/>
                <a:cs typeface="Arial" pitchFamily="34" charset="0"/>
              </a:rPr>
              <a:t>A oficina referida deverá ser certificada por órgão credenciado pelo  INMETRO(Art. 32);</a:t>
            </a:r>
          </a:p>
          <a:p>
            <a:pPr marL="0" lvl="1" indent="898525" algn="just">
              <a:spcBef>
                <a:spcPts val="450"/>
              </a:spcBef>
              <a:buClr>
                <a:srgbClr val="000000"/>
              </a:buClr>
              <a:defRPr/>
            </a:pPr>
            <a:endParaRPr kumimoji="1" lang="pt-BR" sz="1600" dirty="0" smtClean="0">
              <a:latin typeface="Arial" pitchFamily="34" charset="0"/>
              <a:cs typeface="Arial" pitchFamily="34" charset="0"/>
            </a:endParaRPr>
          </a:p>
          <a:p>
            <a:pPr marL="342900" lvl="0" indent="-342900" algn="just" fontAlgn="auto">
              <a:spcBef>
                <a:spcPct val="20000"/>
              </a:spcBef>
              <a:spcAft>
                <a:spcPts val="0"/>
              </a:spcAft>
              <a:defRPr/>
            </a:pPr>
            <a:r>
              <a:rPr lang="pt-BR" sz="1600" dirty="0" smtClean="0"/>
              <a:t>		</a:t>
            </a:r>
            <a:r>
              <a:rPr kumimoji="1" lang="pt-BR" sz="1600" dirty="0" smtClean="0">
                <a:latin typeface="Arial" pitchFamily="34" charset="0"/>
                <a:cs typeface="Arial" pitchFamily="34" charset="0"/>
              </a:rPr>
              <a:t>Ficam estabelecidos os seguintes prazos para a requalificação de botijões P-13:</a:t>
            </a:r>
          </a:p>
          <a:p>
            <a:pPr marL="342900" lvl="0" indent="-342900" algn="just">
              <a:spcBef>
                <a:spcPct val="20000"/>
              </a:spcBef>
              <a:defRPr/>
            </a:pPr>
            <a:r>
              <a:rPr kumimoji="1" lang="pt-BR" sz="1600" dirty="0" smtClean="0">
                <a:latin typeface="Arial" pitchFamily="34" charset="0"/>
                <a:cs typeface="Arial" pitchFamily="34" charset="0"/>
              </a:rPr>
              <a:t>	I – até 31 de dezembro de 2006, para conclusão do processo de requalificação do estoque de 68.826.641 botijões em circulação no mercado, fabricados até 1991, inclusive; e </a:t>
            </a:r>
          </a:p>
          <a:p>
            <a:pPr marL="342900" lvl="0" indent="-342900" algn="just" fontAlgn="auto">
              <a:spcBef>
                <a:spcPct val="20000"/>
              </a:spcBef>
              <a:spcAft>
                <a:spcPts val="0"/>
              </a:spcAft>
              <a:defRPr/>
            </a:pPr>
            <a:r>
              <a:rPr kumimoji="1" lang="pt-BR" sz="1600" dirty="0" smtClean="0">
                <a:latin typeface="Arial" pitchFamily="34" charset="0"/>
                <a:cs typeface="Arial" pitchFamily="34" charset="0"/>
              </a:rPr>
              <a:t>	II – até 31 de dezembro de 2011, para conclusão do processo de requalificação do estoque de 12.801.160 botijões em circulação no mercado, fabricados entre 1992 e 1996, inclusive. (Art.33);</a:t>
            </a:r>
          </a:p>
          <a:p>
            <a:pPr marL="342900" lvl="0" indent="-342900" algn="just" fontAlgn="auto">
              <a:spcBef>
                <a:spcPct val="20000"/>
              </a:spcBef>
              <a:spcAft>
                <a:spcPts val="0"/>
              </a:spcAft>
              <a:defRPr/>
            </a:pPr>
            <a:r>
              <a:rPr kumimoji="1" lang="pt-BR" sz="1600" dirty="0" smtClean="0">
                <a:latin typeface="Arial" pitchFamily="34" charset="0"/>
                <a:cs typeface="Arial" pitchFamily="34" charset="0"/>
              </a:rPr>
              <a:t> 	O distribuidor deverá encaminhar à ANP, até o dia 15 (quinze) do mês seguinte à execução dos serviços de requalificação, original ou cópia autenticada dos Certificados de Requalificação, conforme modelo constante do Anexo III desta Resolução. (Art.34);</a:t>
            </a:r>
          </a:p>
          <a:p>
            <a:pPr marL="342900" indent="-342900" algn="just" fontAlgn="auto">
              <a:spcBef>
                <a:spcPct val="20000"/>
              </a:spcBef>
              <a:spcAft>
                <a:spcPts val="0"/>
              </a:spcAft>
              <a:defRPr/>
            </a:pPr>
            <a:endParaRPr kumimoji="1" lang="pt-BR" sz="1600" dirty="0" smtClean="0">
              <a:latin typeface="Arial" pitchFamily="34" charset="0"/>
              <a:cs typeface="Arial" pitchFamily="34" charset="0"/>
            </a:endParaRPr>
          </a:p>
          <a:p>
            <a:pPr marL="342900" indent="-342900" algn="just" fontAlgn="auto">
              <a:spcBef>
                <a:spcPct val="20000"/>
              </a:spcBef>
              <a:spcAft>
                <a:spcPts val="0"/>
              </a:spcAft>
              <a:defRPr/>
            </a:pPr>
            <a:r>
              <a:rPr kumimoji="1" lang="pt-BR" sz="1600" dirty="0" smtClean="0">
                <a:latin typeface="Arial" pitchFamily="34" charset="0"/>
                <a:cs typeface="Arial" pitchFamily="34" charset="0"/>
              </a:rPr>
              <a:t>		O distribuidor fica obrigado a submeter os recipientes transportáveis de suas marcas comerciais, ou sob sua responsabilidade, à inspeção visual, às manutenções preventiva e corretiva e à requalificação, inutilizando aqueles que não apresentarem as condições de segurança, de acordo com normas da ABNT. (Art.36, item V);</a:t>
            </a:r>
            <a:endParaRPr lang="pt-B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73F5E0D-47CA-4E23-8812-8FDEB055505D}" type="slidenum">
              <a:rPr lang="pt-BR" smtClean="0"/>
              <a:pPr/>
              <a:t>16</a:t>
            </a:fld>
            <a:endParaRPr lang="pt-BR" smtClean="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xfrm>
            <a:off x="914401" y="4359128"/>
            <a:ext cx="5029200" cy="4131957"/>
          </a:xfrm>
          <a:solidFill>
            <a:srgbClr val="FFFFFF"/>
          </a:solidFill>
          <a:ln>
            <a:solidFill>
              <a:srgbClr val="000000"/>
            </a:solidFill>
          </a:ln>
        </p:spPr>
        <p:txBody>
          <a:bodyPr/>
          <a:lstStyle/>
          <a:p>
            <a:endParaRPr lang="pt-B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25000" lnSpcReduction="20000"/>
          </a:bodyPr>
          <a:lstStyle/>
          <a:p>
            <a:r>
              <a:rPr lang="pt-BR" dirty="0" smtClean="0"/>
              <a:t>considerando ser impositiva a garantia da segurança e da qualidade dos recipientes transportáveis de GLP, haja vista serem distribuídos em todos os municípios do país e utilizados em cerca de 96% dos domicílios brasileiros, devendo, por isso, serem submetidos aos processos de manutenção e requalificação; </a:t>
            </a:r>
          </a:p>
          <a:p>
            <a:r>
              <a:rPr lang="pt-BR" dirty="0" smtClean="0"/>
              <a:t>considerando que as companhias distribuidoras de GLP compromissaram-se, por meio do Código de Auto-Regulamentação celebrado em 8 de agosto de 1996, a realizar a requalificação de recipientes transportáveis de GLP de suas respectivas marcas comerciais; </a:t>
            </a:r>
          </a:p>
          <a:p>
            <a:r>
              <a:rPr lang="pt-BR" dirty="0" smtClean="0"/>
              <a:t>considerando que a implementação do programa de requalificação de recipientes transportáveis de GLP vem reduzindo a ocorrência de acidentes; </a:t>
            </a:r>
          </a:p>
          <a:p>
            <a:r>
              <a:rPr lang="pt-BR" dirty="0" smtClean="0"/>
              <a:t>considerando que a identificação da marca comercial estampada em alto relevo no corpo do recipiente transportável de GLP contribui para a operacionalização do processo de requalificação e para a facilidade de fiscalização, além de disciplinar o ingresso e a permanência de agentes na atividade de distribuição, na medida em que conduz à compatibilização da quantidade de recipientes transportáveis de suas marcas com os correspondentes mercados que exploram; e </a:t>
            </a:r>
          </a:p>
          <a:p>
            <a:r>
              <a:rPr lang="pt-BR" dirty="0" smtClean="0"/>
              <a:t>considerando que a identificação da marca comercial no corpo do recipiente transportável de GLP visa a atender, além de controles de competência da ANP, a princípios do Código de Defesa do Consumidor, assegurando a responsabilidade civil do distribuidor e do revendedor perante o consumidor, torna público o seguinte ato: </a:t>
            </a:r>
          </a:p>
          <a:p>
            <a:r>
              <a:rPr lang="pt-BR" dirty="0" smtClean="0"/>
              <a:t> </a:t>
            </a:r>
          </a:p>
          <a:p>
            <a:r>
              <a:rPr lang="pt-BR" dirty="0" smtClean="0"/>
              <a:t>Das Disposições Gerais</a:t>
            </a:r>
          </a:p>
          <a:p>
            <a:r>
              <a:rPr lang="pt-BR" dirty="0" smtClean="0"/>
              <a:t> </a:t>
            </a:r>
          </a:p>
          <a:p>
            <a:r>
              <a:rPr lang="pt-BR" b="1" dirty="0" smtClean="0"/>
              <a:t>Art. 1</a:t>
            </a:r>
            <a:r>
              <a:rPr lang="pt-BR" dirty="0" smtClean="0"/>
              <a:t>º. Ficam estabelecidos, pela presente Resolução, os requisitos necessários à autorização para o exercício da atividade de distribuição de gás </a:t>
            </a:r>
            <a:r>
              <a:rPr lang="pt-BR" dirty="0" err="1" smtClean="0"/>
              <a:t>liqüefeito</a:t>
            </a:r>
            <a:r>
              <a:rPr lang="pt-BR" dirty="0" smtClean="0"/>
              <a:t> de petróleo (GLP) e a sua regulamentação.</a:t>
            </a:r>
          </a:p>
          <a:p>
            <a:r>
              <a:rPr lang="pt-BR" dirty="0" smtClean="0"/>
              <a:t>Parágrafo único. A atividade de distribuição de que trata o caput deste artigo, considerada de utilidade pública, compreende a aquisição, armazenamento, envasilhamento, transporte, comercialização, controle de qualidade e assistência técnica ao consumidor.</a:t>
            </a:r>
          </a:p>
          <a:p>
            <a:r>
              <a:rPr lang="pt-BR" dirty="0" smtClean="0"/>
              <a:t> </a:t>
            </a:r>
          </a:p>
          <a:p>
            <a:r>
              <a:rPr lang="pt-BR" dirty="0" smtClean="0"/>
              <a:t>Das Definições</a:t>
            </a:r>
          </a:p>
          <a:p>
            <a:r>
              <a:rPr lang="pt-BR" dirty="0" smtClean="0"/>
              <a:t> </a:t>
            </a:r>
          </a:p>
          <a:p>
            <a:r>
              <a:rPr lang="pt-BR" dirty="0" smtClean="0"/>
              <a:t>II - Recipiente transportável - recipiente com capacidade nominal de até 250 (duzentos e cinqüenta) quilogramas de GLP, fabricado segundo norma da Associação Brasileira de Normas Técnicas - ABNT; </a:t>
            </a:r>
          </a:p>
          <a:p>
            <a:r>
              <a:rPr lang="pt-BR" dirty="0" smtClean="0"/>
              <a:t>III - Recipiente estacionário - recipiente fixo destinado a receber GLP a granel, podendo ser enterrado, aterrado ou de superfície, com capacidade nominal superior a 250 (duzentos e cinqüenta) quilogramas de GLP, projetado e fabricado segundo norma da ABNT; </a:t>
            </a:r>
          </a:p>
          <a:p>
            <a:r>
              <a:rPr lang="pt-BR" dirty="0" smtClean="0"/>
              <a:t>IV - Requalificação - processo periódico de avaliação do estado de recipiente de GLP, determinando sua continuidade em serviço, de acordo com norma da ABNT; </a:t>
            </a:r>
          </a:p>
          <a:p>
            <a:r>
              <a:rPr lang="pt-BR" dirty="0" smtClean="0"/>
              <a:t>V - Central de GLP - área delimitada que contém os recipientes transportáveis ou estacionários e acessórios, destinados ao armazenamento de GLP para consumo próprio;</a:t>
            </a:r>
          </a:p>
          <a:p>
            <a:r>
              <a:rPr lang="pt-BR" dirty="0" smtClean="0"/>
              <a:t> </a:t>
            </a:r>
          </a:p>
          <a:p>
            <a:r>
              <a:rPr lang="pt-BR" dirty="0" smtClean="0"/>
              <a:t>Da Manutenção, Requalificação e Inutilização de Recipientes Transportáveis</a:t>
            </a:r>
          </a:p>
          <a:p>
            <a:r>
              <a:rPr lang="pt-BR" dirty="0" smtClean="0"/>
              <a:t> </a:t>
            </a:r>
          </a:p>
          <a:p>
            <a:r>
              <a:rPr lang="pt-BR" b="1" dirty="0" smtClean="0"/>
              <a:t>Art. 31.</a:t>
            </a:r>
            <a:r>
              <a:rPr lang="pt-BR" dirty="0" smtClean="0"/>
              <a:t> São de responsabilidade do distribuidor a inspeção visual, a requalificação, as manutenções preventiva e corretiva e a inutilização de recipiente transportável de sua marca, ou sob sua responsabilidade, na forma dos § 2º e 4º do art. 21 desta Resolução, de acordo com as legislações e normas vigentes.</a:t>
            </a:r>
          </a:p>
          <a:p>
            <a:r>
              <a:rPr lang="pt-BR" dirty="0" smtClean="0"/>
              <a:t>§ 1º Especificamente para os recipientes transportáveis com capacidade de 13 quilogramas de GLP - botijão P13, o distribuidor deverá submeter os de sua marca comercial, ou sob sua responsabilidade, na forma dos § 2º e 4º do art. 21 desta Resolução, ao processo de requalificação, observadas as metas anuais e cronogramas acordados em Termos de Compromisso Individual, discriminados no Anexo II desta Resolução.</a:t>
            </a:r>
          </a:p>
          <a:p>
            <a:r>
              <a:rPr lang="pt-BR" dirty="0" smtClean="0"/>
              <a:t>§ 2º O(s) estabelecimento(s) de distribuidor, que possuir(em) instalações de envasilhamento, deverá(</a:t>
            </a:r>
            <a:r>
              <a:rPr lang="pt-BR" dirty="0" err="1" smtClean="0"/>
              <a:t>ão</a:t>
            </a:r>
            <a:r>
              <a:rPr lang="pt-BR" dirty="0" smtClean="0"/>
              <a:t>) ser certificado(s) por órgão credenciado pelo Instituto Nacional de Metrologia, Normalização e Qualidade Industrial - INMETRO, com vistas ao atendimento à norma da ABNT referente à inspeção visual.</a:t>
            </a:r>
          </a:p>
          <a:p>
            <a:r>
              <a:rPr lang="pt-BR" b="1" dirty="0" smtClean="0"/>
              <a:t>Art. 33.</a:t>
            </a:r>
            <a:r>
              <a:rPr lang="pt-BR" dirty="0" smtClean="0"/>
              <a:t> Ficam estabelecidos os seguintes prazos para a requalificação de botijões P13:</a:t>
            </a:r>
          </a:p>
          <a:p>
            <a:r>
              <a:rPr lang="pt-BR" dirty="0" smtClean="0"/>
              <a:t>I - até 31 de dezembro de 2006, para a conclusão do processo de requalificação do estoque de 68.826.641 botijões em circulação no mercado, fabricados até 1991, inclusive; e</a:t>
            </a:r>
          </a:p>
          <a:p>
            <a:r>
              <a:rPr lang="pt-BR" dirty="0" smtClean="0"/>
              <a:t>II - até 31 de dezembro de 2011, para conclusão do processo de requalificação do estoque de 12.801.160 botijões em circulação no mercado, fabricados entre 1992 e 1996, inclusive.</a:t>
            </a:r>
          </a:p>
          <a:p>
            <a:r>
              <a:rPr lang="pt-BR" b="1" dirty="0" smtClean="0"/>
              <a:t>(Nota)</a:t>
            </a:r>
            <a:r>
              <a:rPr lang="pt-BR" dirty="0" smtClean="0"/>
              <a:t> </a:t>
            </a:r>
            <a:r>
              <a:rPr lang="pt-BR" b="1" dirty="0" smtClean="0"/>
              <a:t>Art. 34. </a:t>
            </a:r>
            <a:r>
              <a:rPr lang="pt-BR" dirty="0" smtClean="0"/>
              <a:t>O distribuidor deverá encaminhar à ANP, até o dia 15 (quinze) do mês seguinte à execução dos serviços de requalificação, original ou cópia autenticada dos Certificados de Requalificação, conforme modelo constante do Anexo III desta Resolução.</a:t>
            </a:r>
          </a:p>
          <a:p>
            <a:r>
              <a:rPr lang="pt-BR" b="1" dirty="0" smtClean="0"/>
              <a:t>Art. 35. </a:t>
            </a:r>
            <a:r>
              <a:rPr lang="pt-BR" dirty="0" smtClean="0"/>
              <a:t>A ANP fiscalizará o cumprimento do processo de requalificação de recipientes transportáveis levado a termo pelas pessoas jurídicas proprietárias das marcas neles estampadas, além dos sob sua responsabilidade, de acordo com o § 2º e 4º do art. 21 desta Resolução, visando a garantir o cumprimento das metas anuais por distribuidor.</a:t>
            </a:r>
          </a:p>
          <a:p>
            <a:r>
              <a:rPr lang="pt-BR" dirty="0" smtClean="0"/>
              <a:t> </a:t>
            </a:r>
          </a:p>
          <a:p>
            <a:r>
              <a:rPr lang="pt-BR" dirty="0" smtClean="0"/>
              <a:t>Das Obrigações do Distribuidor </a:t>
            </a:r>
          </a:p>
          <a:p>
            <a:r>
              <a:rPr lang="pt-BR" dirty="0" smtClean="0"/>
              <a:t> </a:t>
            </a:r>
          </a:p>
          <a:p>
            <a:r>
              <a:rPr lang="pt-BR" dirty="0" smtClean="0"/>
              <a:t> </a:t>
            </a:r>
          </a:p>
          <a:p>
            <a:r>
              <a:rPr lang="pt-BR" dirty="0" smtClean="0"/>
              <a:t>Das Disposições Finais</a:t>
            </a:r>
          </a:p>
          <a:p>
            <a:r>
              <a:rPr lang="pt-BR" dirty="0" smtClean="0"/>
              <a:t> </a:t>
            </a:r>
          </a:p>
          <a:p>
            <a:r>
              <a:rPr lang="pt-BR" b="1" dirty="0" smtClean="0"/>
              <a:t>Art. 40.</a:t>
            </a:r>
            <a:r>
              <a:rPr lang="pt-BR" dirty="0" smtClean="0"/>
              <a:t> A autorização para o exercício da atividade de distribuição de GLP é outorgada em caráter precário e será:</a:t>
            </a:r>
          </a:p>
          <a:p>
            <a:r>
              <a:rPr lang="pt-BR" dirty="0" smtClean="0"/>
              <a:t>I – cancelada nos seguintes casos:</a:t>
            </a:r>
          </a:p>
          <a:p>
            <a:r>
              <a:rPr lang="pt-BR" dirty="0" smtClean="0"/>
              <a:t>a) extinção da pessoa jurídica, judicial ou extrajudicialmente;</a:t>
            </a:r>
          </a:p>
          <a:p>
            <a:r>
              <a:rPr lang="pt-BR" dirty="0" smtClean="0"/>
              <a:t>b) por decretação de falência da pessoa jurídica; ou</a:t>
            </a:r>
          </a:p>
          <a:p>
            <a:r>
              <a:rPr lang="pt-BR" dirty="0" smtClean="0"/>
              <a:t>c) por requerimento do distribuidor;</a:t>
            </a:r>
          </a:p>
          <a:p>
            <a:r>
              <a:rPr lang="pt-BR" b="1" dirty="0" smtClean="0"/>
              <a:t>(Nota)</a:t>
            </a:r>
            <a:r>
              <a:rPr lang="pt-BR" dirty="0" smtClean="0"/>
              <a:t> II - revogada, a qualquer tempo, mediante declaração expressa da ANP, quando comprovado em processo administrativo, com garantia do contraditório e ampla defesa:</a:t>
            </a:r>
          </a:p>
          <a:p>
            <a:r>
              <a:rPr lang="pt-BR" dirty="0" smtClean="0"/>
              <a:t>a) que o exercício da atividade de distribuição de GLP não foi iniciada após 180 (cento e oitenta) dias após a publicação da autorização no Diário Oficial da União;</a:t>
            </a:r>
          </a:p>
          <a:p>
            <a:r>
              <a:rPr lang="pt-BR" dirty="0" smtClean="0"/>
              <a:t>b) que houve paralisação injustificada da atividade de distribuição, não tendo apresentado comercialização de GLP no prazo de 180 (cento e oitenta) dias;</a:t>
            </a:r>
          </a:p>
          <a:p>
            <a:r>
              <a:rPr lang="pt-BR" dirty="0" smtClean="0"/>
              <a:t>c) que deixou de atender aos requisitos referentes às fases de habilitação e de outorga da autorização que condicionaram a concessão da autorização;</a:t>
            </a:r>
          </a:p>
          <a:p>
            <a:r>
              <a:rPr lang="pt-BR" dirty="0" smtClean="0"/>
              <a:t>d) que a atividade está sendo executada em desacordo com a legislação vigente, expressamente indicada pela ANP; ou</a:t>
            </a:r>
          </a:p>
          <a:p>
            <a:r>
              <a:rPr lang="pt-BR" dirty="0" smtClean="0"/>
              <a:t>e) que há fundadas razões de interesse público, justificadas pela autoridade competente.</a:t>
            </a:r>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17</a:t>
            </a:fld>
            <a:endParaRPr lang="pt-B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18</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19</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20</a:t>
            </a:fld>
            <a:endParaRPr lang="pt-B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75D5DB-3AED-467A-B0DC-91C40DCA68D6}" type="slidenum">
              <a:rPr lang="pt-BR" smtClean="0"/>
              <a:pPr/>
              <a:t>22</a:t>
            </a:fld>
            <a:endParaRPr lang="pt-BR"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75D5DB-3AED-467A-B0DC-91C40DCA68D6}" type="slidenum">
              <a:rPr lang="pt-BR" smtClean="0"/>
              <a:pPr/>
              <a:t>23</a:t>
            </a:fld>
            <a:endParaRPr lang="pt-BR"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pt-BR" sz="1200" kern="1200" dirty="0" smtClean="0">
                <a:solidFill>
                  <a:schemeClr val="tx1"/>
                </a:solidFill>
                <a:latin typeface="Times New Roman" pitchFamily="18" charset="0"/>
                <a:ea typeface="+mn-ea"/>
                <a:cs typeface="+mn-cs"/>
              </a:rPr>
              <a:t>A</a:t>
            </a:r>
            <a:r>
              <a:rPr lang="pt-BR" dirty="0" smtClean="0"/>
              <a:t> experiência da</a:t>
            </a:r>
            <a:r>
              <a:rPr lang="pt-BR" baseline="0" dirty="0" smtClean="0"/>
              <a:t> ANP na i</a:t>
            </a:r>
            <a:r>
              <a:rPr lang="pt-BR" sz="1200" kern="1200" dirty="0" smtClean="0">
                <a:solidFill>
                  <a:schemeClr val="tx1"/>
                </a:solidFill>
                <a:latin typeface="Times New Roman" pitchFamily="18" charset="0"/>
                <a:ea typeface="+mn-ea"/>
                <a:cs typeface="+mn-cs"/>
              </a:rPr>
              <a:t>mplementação e monitoramento do Programa Nacional de Requalificação de Recipientes P13 apresentada no </a:t>
            </a:r>
            <a:r>
              <a:rPr lang="pt-BR" sz="1200" kern="1200" noProof="0" dirty="0" smtClean="0">
                <a:solidFill>
                  <a:schemeClr val="tx1"/>
                </a:solidFill>
                <a:latin typeface="Times New Roman" pitchFamily="18" charset="0"/>
                <a:ea typeface="+mn-ea"/>
                <a:cs typeface="+mn-cs"/>
              </a:rPr>
              <a:t>II ENCONTRO IBEROAMERICANO DE AUTORIDADES REGULADORAS.</a:t>
            </a:r>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2</a:t>
            </a:fld>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25</a:t>
            </a:fld>
            <a:endParaRPr lang="pt-B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kern="1200" dirty="0" smtClean="0">
                <a:solidFill>
                  <a:schemeClr val="tx1"/>
                </a:solidFill>
                <a:latin typeface="Times New Roman" pitchFamily="18" charset="0"/>
                <a:ea typeface="+mn-ea"/>
                <a:cs typeface="+mn-cs"/>
              </a:rPr>
              <a:t>Recipientes Transportáveis: capacidade nominal de até 250 kg de GLP  (ABNT).</a:t>
            </a:r>
          </a:p>
          <a:p>
            <a:pPr algn="just">
              <a:spcBef>
                <a:spcPct val="50000"/>
              </a:spcBef>
            </a:pPr>
            <a:r>
              <a:rPr lang="pt-BR" sz="1200" kern="1200" dirty="0" smtClean="0">
                <a:solidFill>
                  <a:schemeClr val="tx1"/>
                </a:solidFill>
                <a:latin typeface="Times New Roman" pitchFamily="18" charset="0"/>
                <a:ea typeface="+mn-ea"/>
                <a:cs typeface="+mn-cs"/>
              </a:rPr>
              <a:t>Revenda de GLP: até 90 kg</a:t>
            </a:r>
          </a:p>
          <a:p>
            <a:pPr algn="just">
              <a:spcBef>
                <a:spcPct val="50000"/>
              </a:spcBef>
            </a:pPr>
            <a:r>
              <a:rPr lang="pt-BR" sz="1200" kern="1200" dirty="0" smtClean="0">
                <a:solidFill>
                  <a:schemeClr val="tx1"/>
                </a:solidFill>
                <a:latin typeface="Times New Roman" pitchFamily="18" charset="0"/>
                <a:ea typeface="+mn-ea"/>
                <a:cs typeface="+mn-cs"/>
              </a:rPr>
              <a:t>Recipientes Estacionários: capacidade nominal superior a 250 kg de GLP. Fixo, destinado a receber GLP a granel, podendo ser enterrado, aterrado ou de superfície (ABNT).</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kern="1200" dirty="0" smtClean="0">
              <a:solidFill>
                <a:schemeClr val="tx1"/>
              </a:solidFill>
              <a:latin typeface="Times New Roman" pitchFamily="18" charset="0"/>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26</a:t>
            </a:fld>
            <a:endParaRPr lang="pt-B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100" dirty="0" smtClean="0">
                <a:solidFill>
                  <a:srgbClr val="000000"/>
                </a:solidFill>
              </a:rPr>
              <a:t> </a:t>
            </a:r>
            <a:r>
              <a:rPr lang="pt-BR" sz="1200" dirty="0" smtClean="0">
                <a:solidFill>
                  <a:srgbClr val="000000"/>
                </a:solidFill>
              </a:rPr>
              <a:t>O botijão reprovado na inspeção visual ou no processo de requalificação, bem como o desprovido de marca ou com marca não pertencente a distribuidor de GLP registrado na ANP é inutilizado.</a:t>
            </a:r>
            <a:endParaRPr lang="pt-BR" b="1" dirty="0"/>
          </a:p>
        </p:txBody>
      </p:sp>
      <p:sp>
        <p:nvSpPr>
          <p:cNvPr id="4" name="Espaço Reservado para Número de Slide 3"/>
          <p:cNvSpPr>
            <a:spLocks noGrp="1"/>
          </p:cNvSpPr>
          <p:nvPr>
            <p:ph type="sldNum" sz="quarter" idx="10"/>
          </p:nvPr>
        </p:nvSpPr>
        <p:spPr/>
        <p:txBody>
          <a:bodyPr/>
          <a:lstStyle/>
          <a:p>
            <a:pPr>
              <a:defRPr/>
            </a:pPr>
            <a:fld id="{CE601B26-83A6-4C7A-95EF-ECC657CF599A}" type="slidenum">
              <a:rPr lang="pt-BR" smtClean="0"/>
              <a:pPr>
                <a:defRPr/>
              </a:pPr>
              <a:t>27</a:t>
            </a:fld>
            <a:endParaRPr lang="pt-B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000" b="1" dirty="0" smtClean="0">
                <a:solidFill>
                  <a:srgbClr val="333399"/>
                </a:solidFill>
                <a:latin typeface="Arial" pitchFamily="34" charset="0"/>
                <a:cs typeface="Arial" pitchFamily="34" charset="0"/>
              </a:rPr>
              <a:t>Portaria ANP nº 242 de 18.10.2000 </a:t>
            </a:r>
            <a:r>
              <a:rPr kumimoji="1" lang="pt-BR" sz="1000" b="0" dirty="0" smtClean="0">
                <a:solidFill>
                  <a:srgbClr val="333399"/>
                </a:solidFill>
                <a:latin typeface="Arial" pitchFamily="34" charset="0"/>
                <a:cs typeface="Arial" pitchFamily="34" charset="0"/>
              </a:rPr>
              <a:t>para identificar os conceitos relacionando Características</a:t>
            </a:r>
            <a:r>
              <a:rPr kumimoji="1" lang="pt-BR" sz="1000" b="0" baseline="0" dirty="0" smtClean="0">
                <a:solidFill>
                  <a:srgbClr val="333399"/>
                </a:solidFill>
                <a:latin typeface="Arial" pitchFamily="34" charset="0"/>
                <a:cs typeface="Arial" pitchFamily="34" charset="0"/>
              </a:rPr>
              <a:t> e Benefícios, como </a:t>
            </a:r>
            <a:r>
              <a:rPr kumimoji="1" lang="pt-BR" sz="1000" b="0" dirty="0" smtClean="0">
                <a:solidFill>
                  <a:srgbClr val="333399"/>
                </a:solidFill>
                <a:latin typeface="Arial" pitchFamily="34" charset="0"/>
                <a:cs typeface="Arial" pitchFamily="34" charset="0"/>
              </a:rPr>
              <a:t>ligados à:</a:t>
            </a:r>
            <a:r>
              <a:rPr kumimoji="1" lang="pt-BR" sz="10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200" dirty="0" smtClean="0"/>
              <a:t> </a:t>
            </a:r>
          </a:p>
          <a:p>
            <a:r>
              <a:rPr lang="pt-BR" sz="1200" dirty="0" smtClean="0"/>
              <a:t>O DIRETOR-GERAL da AGÊNCIA NACIONAL DO PETRÓLEO - ANP, no uso de suas atribuições, considerando as disposições da Lei nº </a:t>
            </a:r>
            <a:r>
              <a:rPr lang="pt-BR" sz="1200" dirty="0" smtClean="0">
                <a:hlinkClick r:id="rId3" action="ppaction://hlinkfile"/>
              </a:rPr>
              <a:t>9.478</a:t>
            </a:r>
            <a:r>
              <a:rPr lang="pt-BR" sz="1200" dirty="0" smtClean="0"/>
              <a:t>, de 06 de agosto de 1997, e da Resolução de Diretoria nº 639, de 17 de outubro de 2000, torna público o seguinte ato:</a:t>
            </a:r>
          </a:p>
          <a:p>
            <a:r>
              <a:rPr lang="pt-BR" sz="1200" dirty="0" smtClean="0"/>
              <a:t> </a:t>
            </a:r>
          </a:p>
          <a:p>
            <a:r>
              <a:rPr lang="pt-BR" sz="1200" dirty="0" smtClean="0"/>
              <a:t>Das Disposições Gerais</a:t>
            </a:r>
          </a:p>
          <a:p>
            <a:r>
              <a:rPr lang="pt-BR" sz="1200" dirty="0" smtClean="0"/>
              <a:t> </a:t>
            </a:r>
          </a:p>
          <a:p>
            <a:r>
              <a:rPr lang="pt-BR" sz="1200" b="1" dirty="0" smtClean="0"/>
              <a:t>Art. 1</a:t>
            </a:r>
            <a:r>
              <a:rPr lang="pt-BR" sz="1200" dirty="0" smtClean="0"/>
              <a:t>. Ficam regulamentados, pela presente Portaria, os procedimentos para a inutilização de recipientes transportáveis de gás liquefeito de petróleo -GLP com capacidade de 13 kg.</a:t>
            </a:r>
          </a:p>
          <a:p>
            <a:r>
              <a:rPr lang="pt-BR" sz="1200" dirty="0" smtClean="0"/>
              <a:t> </a:t>
            </a:r>
          </a:p>
          <a:p>
            <a:r>
              <a:rPr lang="pt-BR" sz="1200" dirty="0" smtClean="0"/>
              <a:t>Das Definições</a:t>
            </a:r>
          </a:p>
          <a:p>
            <a:r>
              <a:rPr lang="pt-BR" sz="1200" dirty="0" smtClean="0"/>
              <a:t> </a:t>
            </a:r>
          </a:p>
          <a:p>
            <a:r>
              <a:rPr lang="pt-BR" sz="1200" b="1" dirty="0" smtClean="0"/>
              <a:t>Art. 2</a:t>
            </a:r>
            <a:r>
              <a:rPr lang="pt-BR" sz="1200" dirty="0" smtClean="0"/>
              <a:t>. Para os fins desta Portaria, ficam estabelecidas as seguintes definições:</a:t>
            </a:r>
          </a:p>
          <a:p>
            <a:r>
              <a:rPr lang="pt-BR" sz="12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200" dirty="0" smtClean="0"/>
              <a:t>II -botijão inutilizado: botijão inutilizado pelo método de puncionamento, com amassamento e perfuração da lateral do botijão;</a:t>
            </a:r>
          </a:p>
          <a:p>
            <a:r>
              <a:rPr lang="pt-BR" sz="1200" dirty="0" smtClean="0"/>
              <a:t>III -botijão sucateado: botijão inutilizado, baixado do ativo da empresa mediante comprovação de venda para processador de sucata.</a:t>
            </a:r>
          </a:p>
          <a:p>
            <a:r>
              <a:rPr lang="pt-BR" sz="1200" dirty="0" smtClean="0"/>
              <a:t> </a:t>
            </a:r>
          </a:p>
          <a:p>
            <a:r>
              <a:rPr lang="pt-BR" sz="1200" dirty="0" smtClean="0"/>
              <a:t>Dos Procedimentos de Inutilização</a:t>
            </a:r>
          </a:p>
          <a:p>
            <a:r>
              <a:rPr lang="pt-BR" sz="1200" dirty="0" smtClean="0"/>
              <a:t> </a:t>
            </a:r>
          </a:p>
          <a:p>
            <a:r>
              <a:rPr lang="pt-BR" sz="1200" b="1" dirty="0" smtClean="0"/>
              <a:t>Art. 3</a:t>
            </a:r>
            <a:r>
              <a:rPr lang="pt-BR" sz="1200" dirty="0" smtClean="0"/>
              <a:t>. O botijão reprovado na inspeção visual ou no processo de requalificação, bem como o desprovido de marca ou com marca não pertencente a distribuidor de GLP registrado na ANP deverá ser inutilizado.</a:t>
            </a:r>
          </a:p>
          <a:p>
            <a:r>
              <a:rPr lang="pt-BR" sz="12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200" dirty="0" smtClean="0"/>
              <a:t>§ 2º. O processo de requalificação deverá ser realizado de acordo com a Norma Técnica NBR 8865 - Recipientes Transportáveis de Aço para Gás Liquefeito de Petróleo (GLP) -Procedimento para Requalificação, da ABNT.</a:t>
            </a:r>
          </a:p>
          <a:p>
            <a:r>
              <a:rPr lang="pt-BR" sz="1200" b="1" dirty="0" smtClean="0"/>
              <a:t>Art. 4</a:t>
            </a:r>
            <a:r>
              <a:rPr lang="pt-BR" sz="12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2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2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200" dirty="0" smtClean="0"/>
              <a:t>§ 3º O botijão deverá ser despressurizado, desgaseificado e lavado internamente antes de ser inutilizado.</a:t>
            </a:r>
          </a:p>
          <a:p>
            <a:r>
              <a:rPr lang="pt-BR" sz="1200" b="1" dirty="0" smtClean="0"/>
              <a:t>(Nota)</a:t>
            </a:r>
            <a:r>
              <a:rPr lang="pt-BR" sz="1200" dirty="0" smtClean="0"/>
              <a:t> </a:t>
            </a:r>
            <a:r>
              <a:rPr lang="pt-BR" sz="1200" b="1" dirty="0" smtClean="0"/>
              <a:t>Art. 5</a:t>
            </a:r>
            <a:r>
              <a:rPr lang="pt-BR" sz="1200" dirty="0" smtClean="0"/>
              <a:t>. O agente que efetuar a inutilização do botijão deverá ser identificado por meio de puncionamento no flange da calota superior ou imediações, de acordo com código identificador a ser estabelecido pela ANP.</a:t>
            </a:r>
          </a:p>
          <a:p>
            <a:r>
              <a:rPr lang="pt-BR" sz="1200" dirty="0" smtClean="0"/>
              <a:t>Parágrafo único. O código identificador de que trata o caput deverá ser seguido do número correspondente ao mês (mm) e ao ano (</a:t>
            </a:r>
            <a:r>
              <a:rPr lang="pt-BR" sz="1200" dirty="0" err="1" smtClean="0"/>
              <a:t>aa</a:t>
            </a:r>
            <a:r>
              <a:rPr lang="pt-BR" sz="1200" dirty="0" smtClean="0"/>
              <a:t>) em que o botijão for inutilizado.</a:t>
            </a:r>
          </a:p>
          <a:p>
            <a:r>
              <a:rPr lang="pt-BR" sz="1200" b="1" dirty="0" smtClean="0"/>
              <a:t>Art. 6</a:t>
            </a:r>
            <a:r>
              <a:rPr lang="pt-BR" sz="1200" dirty="0" smtClean="0"/>
              <a:t>. A inutilização do botijão deverá ser feita por meio de puncionamento, com amassamento e perfuração da lateral do botijão.</a:t>
            </a:r>
          </a:p>
          <a:p>
            <a:r>
              <a:rPr lang="pt-BR" sz="1200" dirty="0" smtClean="0"/>
              <a:t>§ 1º. O amassamento deverá ocasionar mossa superior às admitidas pela Norma Técnica NBR 8865.</a:t>
            </a:r>
          </a:p>
          <a:p>
            <a:r>
              <a:rPr lang="pt-BR" sz="1200" dirty="0" smtClean="0"/>
              <a:t>§ 2º. As marcações previstas na Norma Técnica NBR 8460 não devem ser danificadas durante o processo de inutilização do botijão.</a:t>
            </a:r>
          </a:p>
          <a:p>
            <a:r>
              <a:rPr lang="pt-BR" sz="1200" b="1" dirty="0" smtClean="0"/>
              <a:t>Art. 7</a:t>
            </a:r>
            <a:r>
              <a:rPr lang="pt-BR" sz="1200" dirty="0" smtClean="0"/>
              <a:t>. O botijão inutilizado poderá ser mantido pelo distribuidor proprietário até sua venda para o processador de sucata.</a:t>
            </a:r>
          </a:p>
          <a:p>
            <a:r>
              <a:rPr lang="pt-BR" sz="1200" b="1" dirty="0" smtClean="0"/>
              <a:t>Art. 8</a:t>
            </a:r>
            <a:r>
              <a:rPr lang="pt-BR" sz="1200" dirty="0" smtClean="0"/>
              <a:t>. O agente que efetuar a inutilização do botijão deverá emitir certificado de inutilização do qual deverão constar:</a:t>
            </a:r>
          </a:p>
          <a:p>
            <a:r>
              <a:rPr lang="pt-BR" sz="1200" dirty="0" smtClean="0"/>
              <a:t>I - nome do distribuidor proprietário do botijão;</a:t>
            </a:r>
          </a:p>
          <a:p>
            <a:r>
              <a:rPr lang="pt-BR" sz="1200" dirty="0" smtClean="0"/>
              <a:t>II - quantidade de botijões inutilizados; e</a:t>
            </a:r>
          </a:p>
          <a:p>
            <a:r>
              <a:rPr lang="pt-BR" sz="1200" dirty="0" smtClean="0"/>
              <a:t>III - mês e o ano em que o botijão for inutilizado.</a:t>
            </a:r>
          </a:p>
          <a:p>
            <a:r>
              <a:rPr lang="pt-BR" sz="1200" dirty="0" smtClean="0"/>
              <a:t>§ 1º. O certificado de inutilização de botijão deverá ser enviado mensalmente à ANP até o dia 15 (quinze) do mês </a:t>
            </a:r>
            <a:r>
              <a:rPr lang="pt-BR" sz="1200" dirty="0" err="1" smtClean="0"/>
              <a:t>subsequente</a:t>
            </a:r>
            <a:r>
              <a:rPr lang="pt-BR" sz="1200" dirty="0" smtClean="0"/>
              <a:t> ao de inutilização.</a:t>
            </a:r>
          </a:p>
          <a:p>
            <a:r>
              <a:rPr lang="pt-BR" sz="12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200" dirty="0" smtClean="0"/>
              <a:t> </a:t>
            </a:r>
          </a:p>
          <a:p>
            <a:r>
              <a:rPr lang="pt-BR" sz="1200" dirty="0" smtClean="0"/>
              <a:t>Do Cadastro do Agente Responsável pela Inutilização do Botijão</a:t>
            </a:r>
          </a:p>
          <a:p>
            <a:r>
              <a:rPr lang="pt-BR" sz="1200" dirty="0" smtClean="0"/>
              <a:t> </a:t>
            </a:r>
          </a:p>
          <a:p>
            <a:r>
              <a:rPr lang="pt-BR" sz="1200" b="1" dirty="0" smtClean="0"/>
              <a:t>Art. 9</a:t>
            </a:r>
            <a:r>
              <a:rPr lang="pt-BR" sz="1200" dirty="0" smtClean="0"/>
              <a:t>. O agente responsável pela inutilização de botijão deverá ser cadastrado na ANP, mediante a apresentação da seguinte documentação, por instalação de inutilização:</a:t>
            </a:r>
          </a:p>
          <a:p>
            <a:r>
              <a:rPr lang="pt-BR" sz="1200" dirty="0" smtClean="0"/>
              <a:t>I -ficha cadastral preenchida conforme modelo aprovado pela ANP;</a:t>
            </a:r>
          </a:p>
          <a:p>
            <a:r>
              <a:rPr lang="pt-BR" sz="1200" dirty="0" smtClean="0"/>
              <a:t>II -cópia da certificação de adequação à Norma Técnica NBR 8866 ou Norma Técnica NBR 8865; e</a:t>
            </a:r>
          </a:p>
          <a:p>
            <a:r>
              <a:rPr lang="pt-BR" sz="1200" dirty="0" smtClean="0"/>
              <a:t>III -cópia de licença de operação emitida pelo órgão ambiental competente.</a:t>
            </a:r>
          </a:p>
          <a:p>
            <a:r>
              <a:rPr lang="pt-BR" sz="1200" dirty="0" smtClean="0"/>
              <a:t>Parágrafo único. As alterações nos dados cadastrais do agente devem ser informadas à ANP no prazo máximo de 30 (trinta) dias, a contar da efetivação do ato.</a:t>
            </a:r>
          </a:p>
          <a:p>
            <a:r>
              <a:rPr lang="pt-BR" sz="1200" dirty="0" smtClean="0"/>
              <a:t> </a:t>
            </a:r>
          </a:p>
          <a:p>
            <a:r>
              <a:rPr lang="pt-BR" sz="1200" dirty="0" smtClean="0"/>
              <a:t>Das Disposições Transitórias e Finais</a:t>
            </a:r>
          </a:p>
          <a:p>
            <a:r>
              <a:rPr lang="pt-BR" sz="1200" dirty="0" smtClean="0"/>
              <a:t> </a:t>
            </a:r>
          </a:p>
          <a:p>
            <a:r>
              <a:rPr lang="pt-BR" sz="1200" b="1" dirty="0" smtClean="0"/>
              <a:t>Art. 10</a:t>
            </a:r>
            <a:r>
              <a:rPr lang="pt-BR" sz="1200" dirty="0" smtClean="0"/>
              <a:t>. O não atendimento às disposições desta Portaria sujeita o infrator às penalidades previstas na Lei nº </a:t>
            </a:r>
            <a:r>
              <a:rPr lang="pt-BR" sz="1200" dirty="0" smtClean="0">
                <a:hlinkClick r:id="rId4" action="ppaction://hlinkfile"/>
              </a:rPr>
              <a:t>9.847</a:t>
            </a:r>
            <a:r>
              <a:rPr lang="pt-BR" sz="1200" dirty="0" smtClean="0"/>
              <a:t>, de 26 de outubro de 1999, e no Decreto nº </a:t>
            </a:r>
            <a:r>
              <a:rPr lang="pt-BR" sz="1200" dirty="0" smtClean="0">
                <a:hlinkClick r:id="rId5" action="ppaction://hlinkfile"/>
              </a:rPr>
              <a:t>2.953</a:t>
            </a:r>
            <a:r>
              <a:rPr lang="pt-BR" sz="1200" dirty="0" smtClean="0"/>
              <a:t>, de 28 de janeiro de 1999.</a:t>
            </a:r>
          </a:p>
          <a:p>
            <a:r>
              <a:rPr lang="pt-BR" sz="1200" b="1" dirty="0" smtClean="0"/>
              <a:t>Art. 11</a:t>
            </a:r>
            <a:r>
              <a:rPr lang="pt-BR" sz="1200" dirty="0" smtClean="0"/>
              <a:t>. O distribuidor de GLP terá o prazo de até 90 (noventa) dias para se adequar às disposições da presente Portaria.</a:t>
            </a:r>
          </a:p>
          <a:p>
            <a:r>
              <a:rPr lang="pt-BR" sz="1200" b="1" dirty="0" smtClean="0"/>
              <a:t>Art. 12</a:t>
            </a:r>
            <a:r>
              <a:rPr lang="pt-BR" sz="1200" dirty="0" smtClean="0"/>
              <a:t>. Esta Portaria entra em vigor na data de sua publicação.</a:t>
            </a:r>
          </a:p>
          <a:p>
            <a:r>
              <a:rPr lang="pt-BR" sz="1200" dirty="0" smtClean="0"/>
              <a:t> </a:t>
            </a:r>
          </a:p>
          <a:p>
            <a:r>
              <a:rPr lang="pt-BR" sz="1200" dirty="0" smtClean="0"/>
              <a:t>DAVID ZYLBERSZTAJN</a:t>
            </a:r>
          </a:p>
          <a:p>
            <a:r>
              <a:rPr lang="pt-BR" sz="1200" dirty="0" smtClean="0"/>
              <a:t>Diretor-Geral</a:t>
            </a:r>
            <a:endParaRPr kumimoji="1" lang="pt-BR" sz="1000" b="0" dirty="0" smtClean="0">
              <a:solidFill>
                <a:srgbClr val="333399"/>
              </a:solidFill>
              <a:latin typeface="Arial" pitchFamily="34" charset="0"/>
              <a:cs typeface="Arial" pitchFamily="34" charset="0"/>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CE601B26-83A6-4C7A-95EF-ECC657CF599A}" type="slidenum">
              <a:rPr lang="pt-BR" smtClean="0"/>
              <a:pPr>
                <a:defRPr/>
              </a:pPr>
              <a:t>28</a:t>
            </a:fld>
            <a:endParaRPr lang="pt-B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29</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30</a:t>
            </a:fld>
            <a:endParaRPr lang="pt-B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31</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32</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33</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D3E89A2-8318-457F-9448-FA293CF23D3B}" type="slidenum">
              <a:rPr lang="en-US" smtClean="0"/>
              <a:pPr/>
              <a:t>34</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dirty="0" smtClean="0"/>
              <a:t>Recadastramento das</a:t>
            </a:r>
            <a:r>
              <a:rPr lang="pt-BR" baseline="0" dirty="0" smtClean="0"/>
              <a:t> oficinas de inutilização e atualização dos dados no site da Agência em curso.</a:t>
            </a:r>
            <a:endParaRPr lang="pt-BR" dirty="0" smtClean="0"/>
          </a:p>
          <a:p>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3</a:t>
            </a:fld>
            <a:endParaRPr lang="pt-B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35</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pt-BR" sz="1200" b="1" dirty="0" smtClean="0">
                <a:solidFill>
                  <a:srgbClr val="333399"/>
                </a:solidFill>
                <a:latin typeface="Arial" pitchFamily="34" charset="0"/>
                <a:cs typeface="Arial" pitchFamily="34" charset="0"/>
              </a:rPr>
              <a:t>Portaria ANP nº 242 de 18.10.2000 </a:t>
            </a:r>
            <a:r>
              <a:rPr kumimoji="1" lang="pt-BR" sz="1200" b="0" dirty="0" smtClean="0">
                <a:solidFill>
                  <a:srgbClr val="333399"/>
                </a:solidFill>
                <a:latin typeface="Arial" pitchFamily="34" charset="0"/>
                <a:cs typeface="Arial" pitchFamily="34" charset="0"/>
              </a:rPr>
              <a:t>para identificar os conceitos relacionando Características</a:t>
            </a:r>
            <a:r>
              <a:rPr kumimoji="1" lang="pt-BR" sz="1200" b="0" baseline="0" dirty="0" smtClean="0">
                <a:solidFill>
                  <a:srgbClr val="333399"/>
                </a:solidFill>
                <a:latin typeface="Arial" pitchFamily="34" charset="0"/>
                <a:cs typeface="Arial" pitchFamily="34" charset="0"/>
              </a:rPr>
              <a:t> e Benefícios, como </a:t>
            </a:r>
            <a:r>
              <a:rPr kumimoji="1" lang="pt-BR" sz="1200" b="0" dirty="0" smtClean="0">
                <a:solidFill>
                  <a:srgbClr val="333399"/>
                </a:solidFill>
                <a:latin typeface="Arial" pitchFamily="34" charset="0"/>
                <a:cs typeface="Arial" pitchFamily="34" charset="0"/>
              </a:rPr>
              <a:t>ligados à:</a:t>
            </a:r>
            <a:r>
              <a:rPr kumimoji="1" lang="pt-BR" sz="1200" b="0" baseline="0" dirty="0" smtClean="0">
                <a:solidFill>
                  <a:srgbClr val="333399"/>
                </a:solidFill>
                <a:latin typeface="Arial" pitchFamily="34" charset="0"/>
                <a:cs typeface="Arial" pitchFamily="34" charset="0"/>
              </a:rPr>
              <a:t> Identificação de Responsabilidade relacionada à Marca - Segurança do Consumidor; Normatização (Órgãos e Normas Técnicas) – Rigor técnico, transparência e Defesa do Meio Ambiente; Determinação de Prazos e Metas – Planejamento para eficiência; Documentação - Transparência, possibilidade de acompanhamento...</a:t>
            </a:r>
          </a:p>
          <a:p>
            <a:r>
              <a:rPr lang="pt-BR" sz="1800" dirty="0" smtClean="0"/>
              <a:t> </a:t>
            </a:r>
          </a:p>
          <a:p>
            <a:r>
              <a:rPr lang="pt-BR" sz="1800" dirty="0" smtClean="0"/>
              <a:t>O DIRETOR-GERAL da AGÊNCIA NACIONAL DO PETRÓLEO - ANP, no uso de suas atribuições, considerando as disposições da Lei nº </a:t>
            </a:r>
            <a:r>
              <a:rPr lang="pt-BR" sz="1800" dirty="0" smtClean="0">
                <a:hlinkClick r:id="rId3" action="ppaction://hlinkfile"/>
              </a:rPr>
              <a:t>9.478</a:t>
            </a:r>
            <a:r>
              <a:rPr lang="pt-BR" sz="1800" dirty="0" smtClean="0"/>
              <a:t>, de 06 de agosto de 1997, e da Resolução de Diretoria nº 639, de 17 de outubro de 2000, torna público o seguinte ato:</a:t>
            </a:r>
          </a:p>
          <a:p>
            <a:r>
              <a:rPr lang="pt-BR" sz="1800" dirty="0" smtClean="0"/>
              <a:t> </a:t>
            </a:r>
          </a:p>
          <a:p>
            <a:r>
              <a:rPr lang="pt-BR" sz="1800" dirty="0" smtClean="0"/>
              <a:t>Das Disposições Gerais</a:t>
            </a:r>
          </a:p>
          <a:p>
            <a:r>
              <a:rPr lang="pt-BR" sz="1800" dirty="0" smtClean="0"/>
              <a:t> </a:t>
            </a:r>
          </a:p>
          <a:p>
            <a:r>
              <a:rPr lang="pt-BR" sz="1800" b="1" dirty="0" smtClean="0"/>
              <a:t>Art. 1</a:t>
            </a:r>
            <a:r>
              <a:rPr lang="pt-BR" sz="1800" dirty="0" smtClean="0"/>
              <a:t>. Ficam regulamentados, pela presente Portaria, os procedimentos para a inutilização de recipientes transportáveis de gás liquefeito de petróleo -GLP com capacidade de 13 kg.</a:t>
            </a:r>
          </a:p>
          <a:p>
            <a:r>
              <a:rPr lang="pt-BR" sz="1800" dirty="0" smtClean="0"/>
              <a:t> </a:t>
            </a:r>
          </a:p>
          <a:p>
            <a:r>
              <a:rPr lang="pt-BR" sz="1800" dirty="0" smtClean="0"/>
              <a:t>Das Definições</a:t>
            </a:r>
          </a:p>
          <a:p>
            <a:r>
              <a:rPr lang="pt-BR" sz="1800" dirty="0" smtClean="0"/>
              <a:t> </a:t>
            </a:r>
          </a:p>
          <a:p>
            <a:r>
              <a:rPr lang="pt-BR" sz="1800" b="1" dirty="0" smtClean="0"/>
              <a:t>Art. 2</a:t>
            </a:r>
            <a:r>
              <a:rPr lang="pt-BR" sz="1800" dirty="0" smtClean="0"/>
              <a:t>. Para os fins desta Portaria, ficam estabelecidas as seguintes definições:</a:t>
            </a:r>
          </a:p>
          <a:p>
            <a:r>
              <a:rPr lang="pt-BR" sz="1800" dirty="0" smtClean="0"/>
              <a:t>I -botijão: recipiente transportável de GLP com capacidade nominal de 13 kg, fabricado segundo a Norma Técnica NBR 8460 -Recipiente Transportável de Aço para Gás Liquefeito de Petróleo (GLP) -Requisitos e Métodos de Ensaio, da Associação Brasileira de Normas Técnicas -ABNT;</a:t>
            </a:r>
          </a:p>
          <a:p>
            <a:r>
              <a:rPr lang="pt-BR" sz="1800" dirty="0" smtClean="0"/>
              <a:t>II -botijão inutilizado: botijão inutilizado pelo método de puncionamento, com amassamento e perfuração da lateral do botijão;</a:t>
            </a:r>
          </a:p>
          <a:p>
            <a:r>
              <a:rPr lang="pt-BR" sz="1800" dirty="0" smtClean="0"/>
              <a:t>III -botijão sucateado: botijão inutilizado, baixado do ativo da empresa mediante comprovação de venda para processador de sucata.</a:t>
            </a:r>
          </a:p>
          <a:p>
            <a:r>
              <a:rPr lang="pt-BR" sz="1800" dirty="0" smtClean="0"/>
              <a:t> </a:t>
            </a:r>
          </a:p>
          <a:p>
            <a:r>
              <a:rPr lang="pt-BR" sz="1800" dirty="0" smtClean="0"/>
              <a:t>Dos Procedimentos de Inutilização</a:t>
            </a:r>
          </a:p>
          <a:p>
            <a:r>
              <a:rPr lang="pt-BR" sz="1800" dirty="0" smtClean="0"/>
              <a:t> </a:t>
            </a:r>
          </a:p>
          <a:p>
            <a:r>
              <a:rPr lang="pt-BR" sz="1800" b="1" dirty="0" smtClean="0"/>
              <a:t>Art. 3</a:t>
            </a:r>
            <a:r>
              <a:rPr lang="pt-BR" sz="1800" dirty="0" smtClean="0"/>
              <a:t>. O botijão reprovado na inspeção visual ou no processo de requalificação, bem como o desprovido de marca ou com marca não pertencente a distribuidor de GLP registrado na ANP deverá ser inutilizado.</a:t>
            </a:r>
          </a:p>
          <a:p>
            <a:r>
              <a:rPr lang="pt-BR" sz="1800" dirty="0" smtClean="0"/>
              <a:t>§ 1º. A inspeção visual deverá ser realizada em conformidade com o disposto na Norma Técnica NBR 8866 -Seleção Visual das Condições de Uso para Recipientes Transportáveis de Aço para Gás Liquefeito de Petróleo (GLP), da ABNT.</a:t>
            </a:r>
          </a:p>
          <a:p>
            <a:r>
              <a:rPr lang="pt-BR" sz="1800" dirty="0" smtClean="0"/>
              <a:t>§ 2º. O processo de requalificação deverá ser realizado de acordo com a Norma Técnica NBR 8865 - Recipientes Transportáveis de Aço para Gás Liquefeito de Petróleo (GLP) -Procedimento para Requalificação, da ABNT.</a:t>
            </a:r>
          </a:p>
          <a:p>
            <a:r>
              <a:rPr lang="pt-BR" sz="1800" b="1" dirty="0" smtClean="0"/>
              <a:t>Art. 4</a:t>
            </a:r>
            <a:r>
              <a:rPr lang="pt-BR" sz="1800" dirty="0" smtClean="0"/>
              <a:t>. A inutilização do botijão é de responsabilidade do distribuidor de GLP ou da oficina de requalificação que identificar o não atendimento à Norma Técnica NBR nº 8865 ou nº 8866, devendo ser realizada em suas respectivas instalações, quando estiverem cadastrados na ANP como Agente Responsável pela Inutilização de Botijão.</a:t>
            </a:r>
          </a:p>
          <a:p>
            <a:r>
              <a:rPr lang="pt-BR" sz="1800" dirty="0" smtClean="0"/>
              <a:t>§ 1º Além de estar cadastrado na ANP, o agente responsável pela inutilização do botijão deverá possuir licença ambiental de operação emitida pelo órgão ambiental competente que contemple sistema de tratamento de efluente líquido oriundo da lavagem interna do botijão.</a:t>
            </a:r>
          </a:p>
          <a:p>
            <a:r>
              <a:rPr lang="pt-BR" sz="1800" dirty="0" smtClean="0"/>
              <a:t>§ 2º No caso em que a identificação do não atendimento à Norma Técnica NBR nº 8865 ou nº 8866 ocorrer em instalação de distribuidor ou de oficina de requalificação não cadastrado na ANP como Agente Responsável pela Inutilização de Botijão, será permitido o transporte do botijão reprovado, sem estar inutilizado, para instalação de agente cadastrado como tal.</a:t>
            </a:r>
          </a:p>
          <a:p>
            <a:r>
              <a:rPr lang="pt-BR" sz="1800" dirty="0" smtClean="0"/>
              <a:t>§ 3º O botijão deverá ser despressurizado, desgaseificado e lavado internamente antes de ser inutilizado.</a:t>
            </a:r>
          </a:p>
          <a:p>
            <a:r>
              <a:rPr lang="pt-BR" sz="1800" b="1" dirty="0" smtClean="0"/>
              <a:t>(Nota)</a:t>
            </a:r>
            <a:r>
              <a:rPr lang="pt-BR" sz="1800" dirty="0" smtClean="0"/>
              <a:t> </a:t>
            </a:r>
            <a:r>
              <a:rPr lang="pt-BR" sz="1800" b="1" dirty="0" smtClean="0"/>
              <a:t>Art. 5</a:t>
            </a:r>
            <a:r>
              <a:rPr lang="pt-BR" sz="1800" dirty="0" smtClean="0"/>
              <a:t>. O agente que efetuar a inutilização do botijão deverá ser identificado por meio de puncionamento no flange da calota superior ou imediações, de acordo com código identificador a ser estabelecido pela ANP.</a:t>
            </a:r>
          </a:p>
          <a:p>
            <a:r>
              <a:rPr lang="pt-BR" sz="1800" dirty="0" smtClean="0"/>
              <a:t>Parágrafo único. O código identificador de que trata o caput deverá ser seguido do número correspondente ao mês (mm) e ao ano (</a:t>
            </a:r>
            <a:r>
              <a:rPr lang="pt-BR" sz="1800" dirty="0" err="1" smtClean="0"/>
              <a:t>aa</a:t>
            </a:r>
            <a:r>
              <a:rPr lang="pt-BR" sz="1800" dirty="0" smtClean="0"/>
              <a:t>) em que o botijão for inutilizado.</a:t>
            </a:r>
          </a:p>
          <a:p>
            <a:r>
              <a:rPr lang="pt-BR" sz="1800" b="1" dirty="0" smtClean="0"/>
              <a:t>Art. 6</a:t>
            </a:r>
            <a:r>
              <a:rPr lang="pt-BR" sz="1800" dirty="0" smtClean="0"/>
              <a:t>. A inutilização do botijão deverá ser feita por meio de puncionamento, com amassamento e perfuração da lateral do botijão.</a:t>
            </a:r>
          </a:p>
          <a:p>
            <a:r>
              <a:rPr lang="pt-BR" sz="1800" dirty="0" smtClean="0"/>
              <a:t>§ 1º. O amassamento deverá ocasionar mossa superior às admitidas pela Norma Técnica NBR 8865.</a:t>
            </a:r>
          </a:p>
          <a:p>
            <a:r>
              <a:rPr lang="pt-BR" sz="1800" dirty="0" smtClean="0"/>
              <a:t>§ 2º. As marcações previstas na Norma Técnica NBR 8460 não devem ser danificadas durante o processo de inutilização do botijão.</a:t>
            </a:r>
          </a:p>
          <a:p>
            <a:r>
              <a:rPr lang="pt-BR" sz="1800" b="1" dirty="0" smtClean="0"/>
              <a:t>Art. 7</a:t>
            </a:r>
            <a:r>
              <a:rPr lang="pt-BR" sz="1800" dirty="0" smtClean="0"/>
              <a:t>. O botijão inutilizado poderá ser mantido pelo distribuidor proprietário até sua venda para o processador de sucata.</a:t>
            </a:r>
          </a:p>
          <a:p>
            <a:r>
              <a:rPr lang="pt-BR" sz="1800" b="1" dirty="0" smtClean="0"/>
              <a:t>Art. 8</a:t>
            </a:r>
            <a:r>
              <a:rPr lang="pt-BR" sz="1800" dirty="0" smtClean="0"/>
              <a:t>. O agente que efetuar a inutilização do botijão deverá emitir certificado de inutilização do qual deverão constar:</a:t>
            </a:r>
          </a:p>
          <a:p>
            <a:r>
              <a:rPr lang="pt-BR" sz="1800" dirty="0" smtClean="0"/>
              <a:t>I - nome do distribuidor proprietário do botijão;</a:t>
            </a:r>
          </a:p>
          <a:p>
            <a:r>
              <a:rPr lang="pt-BR" sz="1800" dirty="0" smtClean="0"/>
              <a:t>II - quantidade de botijões inutilizados; e</a:t>
            </a:r>
          </a:p>
          <a:p>
            <a:r>
              <a:rPr lang="pt-BR" sz="1800" dirty="0" smtClean="0"/>
              <a:t>III - mês e o ano em que o botijão for inutilizado.</a:t>
            </a:r>
          </a:p>
          <a:p>
            <a:r>
              <a:rPr lang="pt-BR" sz="1800" dirty="0" smtClean="0"/>
              <a:t>§ 1º. O certificado de inutilização de botijão deverá ser enviado mensalmente à ANP até o dia 15 (quinze) do mês </a:t>
            </a:r>
            <a:r>
              <a:rPr lang="pt-BR" sz="1800" dirty="0" err="1" smtClean="0"/>
              <a:t>subsequente</a:t>
            </a:r>
            <a:r>
              <a:rPr lang="pt-BR" sz="1800" dirty="0" smtClean="0"/>
              <a:t> ao de inutilização.</a:t>
            </a:r>
          </a:p>
          <a:p>
            <a:r>
              <a:rPr lang="pt-BR" sz="1800" dirty="0" smtClean="0"/>
              <a:t>§ 2º. Além das informações constantes do certificado de inutilização, o agente deverá manter relatório analítico correspondente a cada certificado, que descrimine, por distribuidor, o mês, o ano e o número do lote de fabricação do botijão, registrando como ilegível cada uma dessas informações quando não puder ser identificada.</a:t>
            </a:r>
          </a:p>
          <a:p>
            <a:r>
              <a:rPr lang="pt-BR" sz="1800" dirty="0" smtClean="0"/>
              <a:t> </a:t>
            </a:r>
          </a:p>
          <a:p>
            <a:r>
              <a:rPr lang="pt-BR" sz="1800" dirty="0" smtClean="0"/>
              <a:t>Do Cadastro do Agente Responsável pela Inutilização do Botijão</a:t>
            </a:r>
          </a:p>
          <a:p>
            <a:r>
              <a:rPr lang="pt-BR" sz="1800" dirty="0" smtClean="0"/>
              <a:t> </a:t>
            </a:r>
          </a:p>
          <a:p>
            <a:r>
              <a:rPr lang="pt-BR" sz="1800" b="1" dirty="0" smtClean="0"/>
              <a:t>Art. 9</a:t>
            </a:r>
            <a:r>
              <a:rPr lang="pt-BR" sz="1800" dirty="0" smtClean="0"/>
              <a:t>. O agente responsável pela inutilização de botijão deverá ser cadastrado na ANP, mediante a apresentação da seguinte documentação, por instalação de inutilização:</a:t>
            </a:r>
          </a:p>
          <a:p>
            <a:r>
              <a:rPr lang="pt-BR" sz="1800" dirty="0" smtClean="0"/>
              <a:t>I -ficha cadastral preenchida conforme modelo aprovado pela ANP;</a:t>
            </a:r>
          </a:p>
          <a:p>
            <a:r>
              <a:rPr lang="pt-BR" sz="1800" dirty="0" smtClean="0"/>
              <a:t>II -cópia da certificação de adequação à Norma Técnica NBR 8866 ou Norma Técnica NBR 8865; e</a:t>
            </a:r>
          </a:p>
          <a:p>
            <a:r>
              <a:rPr lang="pt-BR" sz="1800" dirty="0" smtClean="0"/>
              <a:t>III -cópia de licença de operação emitida pelo órgão ambiental competente.</a:t>
            </a:r>
          </a:p>
          <a:p>
            <a:r>
              <a:rPr lang="pt-BR" sz="1800" dirty="0" smtClean="0"/>
              <a:t>Parágrafo único. As alterações nos dados cadastrais do agente devem ser informadas à ANP no prazo máximo de 30 (trinta) dias, a contar da efetivação do ato.</a:t>
            </a:r>
          </a:p>
          <a:p>
            <a:r>
              <a:rPr lang="pt-BR" sz="1800" dirty="0" smtClean="0"/>
              <a:t> </a:t>
            </a:r>
          </a:p>
          <a:p>
            <a:r>
              <a:rPr lang="pt-BR" sz="1800" dirty="0" smtClean="0"/>
              <a:t>Das Disposições Transitórias e Finais</a:t>
            </a:r>
          </a:p>
          <a:p>
            <a:r>
              <a:rPr lang="pt-BR" sz="1800" dirty="0" smtClean="0"/>
              <a:t> </a:t>
            </a:r>
          </a:p>
          <a:p>
            <a:r>
              <a:rPr lang="pt-BR" sz="1800" b="1" dirty="0" smtClean="0"/>
              <a:t>Art. 10</a:t>
            </a:r>
            <a:r>
              <a:rPr lang="pt-BR" sz="1800" dirty="0" smtClean="0"/>
              <a:t>. O não atendimento às disposições desta Portaria sujeita o infrator às penalidades previstas na Lei nº </a:t>
            </a:r>
            <a:r>
              <a:rPr lang="pt-BR" sz="1800" dirty="0" smtClean="0">
                <a:hlinkClick r:id="rId4" action="ppaction://hlinkfile"/>
              </a:rPr>
              <a:t>9.847</a:t>
            </a:r>
            <a:r>
              <a:rPr lang="pt-BR" sz="1800" dirty="0" smtClean="0"/>
              <a:t>, de 26 de outubro de 1999, e no Decreto nº </a:t>
            </a:r>
            <a:r>
              <a:rPr lang="pt-BR" sz="1800" dirty="0" smtClean="0">
                <a:hlinkClick r:id="rId5" action="ppaction://hlinkfile"/>
              </a:rPr>
              <a:t>2.953</a:t>
            </a:r>
            <a:r>
              <a:rPr lang="pt-BR" sz="1800" dirty="0" smtClean="0"/>
              <a:t>, de 28 de janeiro de 1999.</a:t>
            </a:r>
          </a:p>
          <a:p>
            <a:r>
              <a:rPr lang="pt-BR" sz="1800" b="1" dirty="0" smtClean="0"/>
              <a:t>Art. 11</a:t>
            </a:r>
            <a:r>
              <a:rPr lang="pt-BR" sz="1800" dirty="0" smtClean="0"/>
              <a:t>. O distribuidor de GLP terá o prazo de até 90 (noventa) dias para se adequar às disposições da presente Portaria.</a:t>
            </a:r>
          </a:p>
          <a:p>
            <a:r>
              <a:rPr lang="pt-BR" sz="1800" b="1" dirty="0" smtClean="0"/>
              <a:t>Art. 12</a:t>
            </a:r>
            <a:r>
              <a:rPr lang="pt-BR" sz="1800" dirty="0" smtClean="0"/>
              <a:t>. Esta Portaria entra em vigor na data de sua publicação.</a:t>
            </a:r>
          </a:p>
          <a:p>
            <a:r>
              <a:rPr lang="pt-BR" sz="1800" dirty="0" smtClean="0"/>
              <a:t> </a:t>
            </a:r>
          </a:p>
          <a:p>
            <a:r>
              <a:rPr lang="pt-BR" sz="1800" dirty="0" smtClean="0"/>
              <a:t>DAVID ZYLBERSZTAJN</a:t>
            </a:r>
          </a:p>
          <a:p>
            <a:r>
              <a:rPr lang="pt-BR" sz="1800" dirty="0" smtClean="0"/>
              <a:t>Diretor-Geral</a:t>
            </a:r>
            <a:endParaRPr kumimoji="1" lang="pt-BR" sz="1200" b="0" dirty="0" smtClean="0">
              <a:solidFill>
                <a:srgbClr val="333399"/>
              </a:solidFill>
              <a:latin typeface="Arial" pitchFamily="34" charset="0"/>
              <a:cs typeface="Arial" pitchFamily="34" charset="0"/>
            </a:endParaRPr>
          </a:p>
          <a:p>
            <a:endParaRPr lang="pt-B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36</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r>
              <a:rPr lang="pt-BR" dirty="0" smtClean="0"/>
              <a:t>“</a:t>
            </a:r>
            <a:r>
              <a:rPr lang="pt-BR" dirty="0" err="1" smtClean="0"/>
              <a:t>Considerandos</a:t>
            </a:r>
            <a:r>
              <a:rPr lang="pt-BR" dirty="0" smtClean="0"/>
              <a:t>” da Resolução</a:t>
            </a:r>
            <a:r>
              <a:rPr lang="pt-BR" baseline="0" dirty="0" smtClean="0"/>
              <a:t> ANP 05/2005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6</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consumo de GLP caiu</a:t>
            </a:r>
            <a:r>
              <a:rPr lang="pt-BR" baseline="0" dirty="0" smtClean="0"/>
              <a:t> 1,2% no total. O segmento “P13” (vasilhames de até 13kg), de uso predominantemente residencial, manteve-se relativamente estável. A queda do total foi motivada pela retração no consumo industrial (“outros”).</a:t>
            </a:r>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8</a:t>
            </a:fld>
            <a:endParaRPr 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CD71DFCE-9045-47D4-9196-9F3715627BC8}" type="slidenum">
              <a:rPr lang="pt-BR" smtClean="0"/>
              <a:pPr>
                <a:defRPr/>
              </a:pPr>
              <a:t>9</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04C5580-A1B7-4E30-A919-F74A017B36A1}" type="slidenum">
              <a:rPr lang="pt-BR" smtClean="0"/>
              <a:pPr/>
              <a:t>10</a:t>
            </a:fld>
            <a:endParaRPr lang="pt-BR" smtClean="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FD39A70-23AB-4C77-AD55-A1918D50C16F}" type="slidenum">
              <a:rPr lang="pt-BR" smtClean="0"/>
              <a:pPr/>
              <a:t>11</a:t>
            </a:fld>
            <a:endParaRPr lang="pt-BR" smtClean="0"/>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p:spPr>
        <p:txBody>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28F7D2E-2550-4B78-8335-71F49EAE52A3}" type="slidenum">
              <a:rPr lang="pt-BR" smtClean="0"/>
              <a:pPr/>
              <a:t>12</a:t>
            </a:fld>
            <a:endParaRPr lang="pt-BR" smtClean="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Estilo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Imagem 6" descr="Plano de Fundo 3.jpg"/>
          <p:cNvPicPr>
            <a:picLocks noChangeAspect="1"/>
          </p:cNvPicPr>
          <p:nvPr userDrawn="1"/>
        </p:nvPicPr>
        <p:blipFill>
          <a:blip r:embed="rId3" cstate="print">
            <a:duotone>
              <a:schemeClr val="accent2">
                <a:shade val="45000"/>
                <a:satMod val="135000"/>
              </a:schemeClr>
              <a:prstClr val="white"/>
            </a:duotone>
          </a:blip>
          <a:stretch>
            <a:fillRect/>
          </a:stretch>
        </p:blipFill>
        <p:spPr>
          <a:xfrm>
            <a:off x="0" y="-24"/>
            <a:ext cx="9144000" cy="5786478"/>
          </a:xfrm>
          <a:prstGeom prst="rect">
            <a:avLst/>
          </a:prstGeom>
        </p:spPr>
      </p:pic>
      <p:sp>
        <p:nvSpPr>
          <p:cNvPr id="8" name="Retângulo 7"/>
          <p:cNvSpPr/>
          <p:nvPr userDrawn="1"/>
        </p:nvSpPr>
        <p:spPr>
          <a:xfrm>
            <a:off x="0" y="5786438"/>
            <a:ext cx="9144000" cy="1428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8"/>
          <p:cNvSpPr/>
          <p:nvPr userDrawn="1"/>
        </p:nvSpPr>
        <p:spPr>
          <a:xfrm>
            <a:off x="0" y="6000750"/>
            <a:ext cx="9144000" cy="142875"/>
          </a:xfrm>
          <a:prstGeom prst="rect">
            <a:avLst/>
          </a:prstGeom>
          <a:solidFill>
            <a:srgbClr val="FDE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0" name="Imagem 2" descr="logo_ANPcompleta_vertical.jpg"/>
          <p:cNvPicPr>
            <a:picLocks noChangeAspect="1"/>
          </p:cNvPicPr>
          <p:nvPr userDrawn="1"/>
        </p:nvPicPr>
        <p:blipFill>
          <a:blip r:embed="rId4" cstate="print"/>
          <a:srcRect/>
          <a:stretch>
            <a:fillRect/>
          </a:stretch>
        </p:blipFill>
        <p:spPr bwMode="auto">
          <a:xfrm>
            <a:off x="773113" y="2257425"/>
            <a:ext cx="1012825" cy="174783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mário Estilo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Imagem 5" descr="Plano de Fundo 3.jpg"/>
          <p:cNvPicPr>
            <a:picLocks noChangeAspect="1"/>
          </p:cNvPicPr>
          <p:nvPr userDrawn="1"/>
        </p:nvPicPr>
        <p:blipFill>
          <a:blip r:embed="rId3" cstate="print">
            <a:duotone>
              <a:schemeClr val="accent2">
                <a:shade val="45000"/>
                <a:satMod val="135000"/>
              </a:schemeClr>
              <a:prstClr val="white"/>
            </a:duotone>
          </a:blip>
          <a:stretch>
            <a:fillRect/>
          </a:stretch>
        </p:blipFill>
        <p:spPr>
          <a:xfrm>
            <a:off x="0" y="-71462"/>
            <a:ext cx="9144000" cy="5786478"/>
          </a:xfrm>
          <a:prstGeom prst="rect">
            <a:avLst/>
          </a:prstGeom>
        </p:spPr>
      </p:pic>
      <p:sp>
        <p:nvSpPr>
          <p:cNvPr id="8" name="Retângulo 7"/>
          <p:cNvSpPr/>
          <p:nvPr userDrawn="1"/>
        </p:nvSpPr>
        <p:spPr>
          <a:xfrm>
            <a:off x="0" y="5786438"/>
            <a:ext cx="9144000" cy="14287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8"/>
          <p:cNvSpPr/>
          <p:nvPr userDrawn="1"/>
        </p:nvSpPr>
        <p:spPr>
          <a:xfrm>
            <a:off x="0" y="6000750"/>
            <a:ext cx="9144000" cy="142875"/>
          </a:xfrm>
          <a:prstGeom prst="rect">
            <a:avLst/>
          </a:prstGeom>
          <a:solidFill>
            <a:srgbClr val="FDE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pic>
        <p:nvPicPr>
          <p:cNvPr id="11" name="Imagem 2" descr="logo_ANPcompleta_vertical.jpg"/>
          <p:cNvPicPr>
            <a:picLocks noChangeAspect="1"/>
          </p:cNvPicPr>
          <p:nvPr userDrawn="1"/>
        </p:nvPicPr>
        <p:blipFill>
          <a:blip r:embed="rId4" cstate="print"/>
          <a:srcRect/>
          <a:stretch>
            <a:fillRect/>
          </a:stretch>
        </p:blipFill>
        <p:spPr bwMode="auto">
          <a:xfrm>
            <a:off x="571500" y="428625"/>
            <a:ext cx="1012825" cy="174783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echament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ext Box 22"/>
          <p:cNvSpPr txBox="1">
            <a:spLocks noChangeArrowheads="1"/>
          </p:cNvSpPr>
          <p:nvPr userDrawn="1"/>
        </p:nvSpPr>
        <p:spPr bwMode="auto">
          <a:xfrm>
            <a:off x="0" y="2928938"/>
            <a:ext cx="9144000" cy="955675"/>
          </a:xfrm>
          <a:prstGeom prst="rect">
            <a:avLst/>
          </a:prstGeom>
          <a:solidFill>
            <a:srgbClr val="FFFFCC"/>
          </a:solidFill>
          <a:ln w="9525">
            <a:solidFill>
              <a:srgbClr val="FFFF00"/>
            </a:solidFill>
            <a:miter lim="800000"/>
            <a:headEnd/>
            <a:tailEnd/>
          </a:ln>
        </p:spPr>
        <p:txBody>
          <a:bodyPr>
            <a:spAutoFit/>
          </a:bodyPr>
          <a:lstStyle/>
          <a:p>
            <a:pPr algn="ctr"/>
            <a:r>
              <a:rPr lang="pt-BR" sz="4000" b="1" dirty="0">
                <a:latin typeface="Verdana" pitchFamily="34" charset="0"/>
              </a:rPr>
              <a:t>Obrigado !</a:t>
            </a:r>
          </a:p>
          <a:p>
            <a:pPr algn="ctr"/>
            <a:endParaRPr lang="pt-BR" sz="800" b="1" dirty="0">
              <a:solidFill>
                <a:schemeClr val="bg1"/>
              </a:solidFill>
            </a:endParaRPr>
          </a:p>
          <a:p>
            <a:pPr algn="ctr"/>
            <a:endParaRPr lang="pt-BR" sz="800" b="1" dirty="0">
              <a:solidFill>
                <a:schemeClr val="bg1"/>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646C01D-35DF-461F-808A-1B7807B9B0E0}"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9CB7272-AE59-4D5D-965B-B099A6110E5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7609972-18B2-4DC2-A06B-F5EBF0DC69B3}" type="datetimeFigureOut">
              <a:rPr lang="pt-BR" smtClean="0"/>
              <a:pPr/>
              <a:t>18/11/2011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6BCCC8E-BDB4-437D-A9AA-2EAADE039DF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09972-18B2-4DC2-A06B-F5EBF0DC69B3}" type="datetimeFigureOut">
              <a:rPr lang="pt-BR" smtClean="0"/>
              <a:pPr/>
              <a:t>18/11/2011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CCC8E-BDB4-437D-A9AA-2EAADE039DF4}"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6C01D-35DF-461F-808A-1B7807B9B0E0}" type="datetimeFigureOut">
              <a:rPr lang="pt-BR" smtClean="0"/>
              <a:pPr/>
              <a:t>18/11/2011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B7272-AE59-4D5D-965B-B099A6110E5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emf"/><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Planilha_do_Microsoft_Office_Excel_97-20031.xls"/><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Planilha_do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2.png"/><Relationship Id="rId4" Type="http://schemas.openxmlformats.org/officeDocument/2006/relationships/oleObject" Target="../embeddings/Planilha_do_Microsoft_Office_Excel_97-20033.xls"/></Relationships>
</file>

<file path=ppt/slides/_rels/slide26.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2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2.xml"/><Relationship Id="rId7"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oleObject" Target="../embeddings/oleObject3.bin"/><Relationship Id="rId4" Type="http://schemas.openxmlformats.org/officeDocument/2006/relationships/image" Target="../media/image26.jpeg"/><Relationship Id="rId9"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5.jpeg"/><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oleObject" Target="../embeddings/oleObject7.bin"/><Relationship Id="rId4" Type="http://schemas.openxmlformats.org/officeDocument/2006/relationships/oleObject" Target="../embeddings/Documento_do_Microsoft_Office_Word_97_-_20034.doc"/></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23"/>
          <p:cNvSpPr txBox="1">
            <a:spLocks/>
          </p:cNvSpPr>
          <p:nvPr/>
        </p:nvSpPr>
        <p:spPr bwMode="auto">
          <a:xfrm>
            <a:off x="2143152" y="2290555"/>
            <a:ext cx="6286500" cy="1714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buNone/>
              <a:defRPr/>
            </a:lvl1pPr>
            <a:lvl2pPr>
              <a:defRPr lang="pt-BR" sz="1800" b="1" kern="1200" baseline="0" dirty="0" smtClean="0">
                <a:ln w="9000" cmpd="sng">
                  <a:noFill/>
                  <a:prstDash val="solid"/>
                </a:ln>
                <a:solidFill>
                  <a:srgbClr val="777777"/>
                </a:solidFill>
                <a:effectLst>
                  <a:reflection blurRad="12700" stA="28000" endPos="45000" dist="1000" dir="5400000" sy="-100000" algn="bl" rotWithShape="0"/>
                </a:effectLst>
                <a:latin typeface="Tahoma" pitchFamily="34" charset="0"/>
                <a:ea typeface="+mn-ea"/>
                <a:cs typeface="Tahoma" pitchFamily="34" charset="0"/>
              </a:defRPr>
            </a:lvl2pPr>
          </a:lstStyle>
          <a:p>
            <a:pPr marL="0" marR="0" lvl="1" indent="0" algn="just" defTabSz="914400" rtl="0" eaLnBrk="1" fontAlgn="base" latinLnBrk="0" hangingPunct="1">
              <a:lnSpc>
                <a:spcPct val="100000"/>
              </a:lnSpc>
              <a:spcBef>
                <a:spcPts val="600"/>
              </a:spcBef>
              <a:spcAft>
                <a:spcPct val="0"/>
              </a:spcAft>
              <a:buClrTx/>
              <a:buSzTx/>
              <a:buFontTx/>
              <a:buNone/>
              <a:tabLst/>
              <a:defRPr/>
            </a:pPr>
            <a:endParaRPr kumimoji="0" lang="pt-BR" sz="1800" b="1" i="0" u="none" strike="noStrike" kern="1200" cap="none" spc="0" normalizeH="0" baseline="0" noProof="0" dirty="0" smtClean="0">
              <a:ln w="9000" cmpd="sng">
                <a:noFill/>
                <a:prstDash val="solid"/>
              </a:ln>
              <a:solidFill>
                <a:schemeClr val="tx1">
                  <a:lumMod val="65000"/>
                  <a:lumOff val="35000"/>
                </a:schemeClr>
              </a:solidFill>
              <a:uLnTx/>
              <a:uFillTx/>
              <a:latin typeface="Arial" pitchFamily="34" charset="0"/>
              <a:cs typeface="Arial" pitchFamily="34" charset="0"/>
            </a:endParaRPr>
          </a:p>
          <a:p>
            <a:pPr marL="0" marR="0" lvl="1" indent="0" defTabSz="914400" rtl="0" eaLnBrk="1" fontAlgn="base" latinLnBrk="0" hangingPunct="1">
              <a:lnSpc>
                <a:spcPct val="100000"/>
              </a:lnSpc>
              <a:spcBef>
                <a:spcPts val="600"/>
              </a:spcBef>
              <a:spcAft>
                <a:spcPct val="0"/>
              </a:spcAft>
              <a:buClrTx/>
              <a:buSzTx/>
              <a:buFontTx/>
              <a:buNone/>
              <a:tabLst/>
              <a:defRPr/>
            </a:pPr>
            <a:r>
              <a:rPr kumimoji="0" lang="pt-BR" sz="1800" b="1" i="0" u="none" strike="noStrike" kern="1200" cap="none" spc="0" normalizeH="0" baseline="0" noProof="0" dirty="0" smtClean="0">
                <a:ln w="9000" cmpd="sng">
                  <a:noFill/>
                  <a:prstDash val="solid"/>
                </a:ln>
                <a:solidFill>
                  <a:schemeClr val="tx1">
                    <a:lumMod val="65000"/>
                    <a:lumOff val="35000"/>
                  </a:schemeClr>
                </a:solidFill>
                <a:uLnTx/>
                <a:uFillTx/>
                <a:latin typeface="Arial" pitchFamily="34" charset="0"/>
                <a:cs typeface="Arial" pitchFamily="34" charset="0"/>
              </a:rPr>
              <a:t>II</a:t>
            </a:r>
            <a:r>
              <a:rPr kumimoji="0" lang="pt-BR" sz="1800" b="1" i="0" u="none" strike="noStrike" kern="1200" cap="none" spc="0" normalizeH="0" noProof="0" dirty="0" smtClean="0">
                <a:ln w="9000" cmpd="sng">
                  <a:noFill/>
                  <a:prstDash val="solid"/>
                </a:ln>
                <a:solidFill>
                  <a:schemeClr val="tx1">
                    <a:lumMod val="65000"/>
                    <a:lumOff val="35000"/>
                  </a:schemeClr>
                </a:solidFill>
                <a:uLnTx/>
                <a:uFillTx/>
                <a:latin typeface="Arial" pitchFamily="34" charset="0"/>
                <a:cs typeface="Arial" pitchFamily="34" charset="0"/>
              </a:rPr>
              <a:t> E</a:t>
            </a:r>
            <a:r>
              <a:rPr kumimoji="0" lang="pt-BR" sz="1800" b="1" i="0" u="none" strike="noStrike" kern="1200" cap="none" spc="0" normalizeH="0" baseline="0" noProof="0" dirty="0" smtClean="0">
                <a:ln w="9000" cmpd="sng">
                  <a:noFill/>
                  <a:prstDash val="solid"/>
                </a:ln>
                <a:solidFill>
                  <a:schemeClr val="tx1">
                    <a:lumMod val="65000"/>
                    <a:lumOff val="35000"/>
                  </a:schemeClr>
                </a:solidFill>
                <a:uLnTx/>
                <a:uFillTx/>
                <a:latin typeface="Arial" pitchFamily="34" charset="0"/>
                <a:cs typeface="Arial" pitchFamily="34" charset="0"/>
              </a:rPr>
              <a:t>NCONTRO IBEROAMERICANO DE AUTORIDADES</a:t>
            </a:r>
            <a:r>
              <a:rPr kumimoji="0" lang="pt-BR" sz="1800" b="1" i="0" u="none" strike="noStrike" kern="1200" cap="none" spc="0" normalizeH="0" noProof="0" dirty="0" smtClean="0">
                <a:ln w="9000" cmpd="sng">
                  <a:noFill/>
                  <a:prstDash val="solid"/>
                </a:ln>
                <a:solidFill>
                  <a:schemeClr val="tx1">
                    <a:lumMod val="65000"/>
                    <a:lumOff val="35000"/>
                  </a:schemeClr>
                </a:solidFill>
                <a:uLnTx/>
                <a:uFillTx/>
                <a:latin typeface="Arial" pitchFamily="34" charset="0"/>
                <a:cs typeface="Arial" pitchFamily="34" charset="0"/>
              </a:rPr>
              <a:t> REGULADORAS</a:t>
            </a:r>
          </a:p>
          <a:p>
            <a:pPr marL="0" lvl="1">
              <a:spcBef>
                <a:spcPts val="600"/>
              </a:spcBef>
              <a:defRPr/>
            </a:pPr>
            <a:r>
              <a:rPr lang="pt-BR" dirty="0" smtClean="0">
                <a:solidFill>
                  <a:schemeClr val="tx1">
                    <a:lumMod val="65000"/>
                    <a:lumOff val="35000"/>
                  </a:schemeClr>
                </a:solidFill>
                <a:latin typeface="Arial" pitchFamily="34" charset="0"/>
                <a:cs typeface="Arial" pitchFamily="34" charset="0"/>
              </a:rPr>
              <a:t>Segurança e Fiscalização do Gás LP</a:t>
            </a:r>
          </a:p>
        </p:txBody>
      </p:sp>
      <p:sp>
        <p:nvSpPr>
          <p:cNvPr id="6" name="Espaço Reservado para Texto 19"/>
          <p:cNvSpPr txBox="1">
            <a:spLocks/>
          </p:cNvSpPr>
          <p:nvPr/>
        </p:nvSpPr>
        <p:spPr bwMode="auto">
          <a:xfrm>
            <a:off x="3995936" y="4437112"/>
            <a:ext cx="4572000" cy="107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buNone/>
              <a:defRPr sz="1800"/>
            </a:lvl1pPr>
          </a:lstStyle>
          <a:p>
            <a:pPr marL="342900" marR="0" lvl="0" indent="-342900" algn="r" defTabSz="914400" rtl="0" eaLnBrk="1" fontAlgn="base" latinLnBrk="0" hangingPunct="1">
              <a:lnSpc>
                <a:spcPct val="100000"/>
              </a:lnSpc>
              <a:spcBef>
                <a:spcPct val="20000"/>
              </a:spcBef>
              <a:spcAft>
                <a:spcPct val="0"/>
              </a:spcAft>
              <a:buClrTx/>
              <a:buSzTx/>
              <a:buFontTx/>
              <a:buNone/>
              <a:tabLst/>
              <a:defRPr/>
            </a:pPr>
            <a:endParaRPr kumimoji="0" lang="pt-BR" sz="1800" b="1" i="0" u="none" strike="noStrike" kern="0" cap="none" spc="0" normalizeH="0" baseline="0" noProof="0" dirty="0" smtClean="0">
              <a:ln>
                <a:noFill/>
              </a:ln>
              <a:solidFill>
                <a:schemeClr val="tx1">
                  <a:lumMod val="65000"/>
                  <a:lumOff val="35000"/>
                </a:schemeClr>
              </a:solidFill>
              <a:effectLst/>
              <a:uLnTx/>
              <a:uFillTx/>
              <a:latin typeface="Arial" pitchFamily="34" charset="0"/>
              <a:cs typeface="Arial" pitchFamily="34" charset="0"/>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r>
              <a:rPr lang="pt-BR" b="1" i="1" kern="0" dirty="0" smtClean="0">
                <a:solidFill>
                  <a:schemeClr val="tx1">
                    <a:lumMod val="65000"/>
                    <a:lumOff val="35000"/>
                  </a:schemeClr>
                </a:solidFill>
                <a:latin typeface="Arial" pitchFamily="34" charset="0"/>
                <a:cs typeface="Arial" pitchFamily="34" charset="0"/>
              </a:rPr>
              <a:t>Rio de Janeiro</a:t>
            </a:r>
            <a:endParaRPr kumimoji="0" lang="pt-BR" sz="1800" b="1" i="1" u="none" strike="noStrike" kern="0" cap="none" spc="0" normalizeH="0" baseline="0" noProof="0" dirty="0" smtClean="0">
              <a:ln>
                <a:noFill/>
              </a:ln>
              <a:solidFill>
                <a:schemeClr val="tx1">
                  <a:lumMod val="65000"/>
                  <a:lumOff val="35000"/>
                </a:schemeClr>
              </a:solidFill>
              <a:effectLst/>
              <a:uLnTx/>
              <a:uFillTx/>
              <a:latin typeface="Arial" pitchFamily="34" charset="0"/>
              <a:cs typeface="Arial" pitchFamily="34" charset="0"/>
            </a:endParaRPr>
          </a:p>
          <a:p>
            <a:pPr marL="342900" marR="0" lvl="0" indent="-342900" algn="r" defTabSz="914400" rtl="0" eaLnBrk="1" fontAlgn="base" latinLnBrk="0" hangingPunct="1">
              <a:lnSpc>
                <a:spcPct val="100000"/>
              </a:lnSpc>
              <a:spcBef>
                <a:spcPct val="20000"/>
              </a:spcBef>
              <a:spcAft>
                <a:spcPct val="0"/>
              </a:spcAft>
              <a:buClrTx/>
              <a:buSzTx/>
              <a:buFontTx/>
              <a:buNone/>
              <a:tabLst/>
              <a:defRPr/>
            </a:pPr>
            <a:r>
              <a:rPr lang="pt-BR" b="1" i="1" kern="0" dirty="0" smtClean="0">
                <a:solidFill>
                  <a:schemeClr val="tx1">
                    <a:lumMod val="65000"/>
                    <a:lumOff val="35000"/>
                  </a:schemeClr>
                </a:solidFill>
                <a:latin typeface="Arial" pitchFamily="34" charset="0"/>
                <a:cs typeface="Arial" pitchFamily="34" charset="0"/>
              </a:rPr>
              <a:t>17 e 18 de novembro</a:t>
            </a:r>
            <a:r>
              <a:rPr kumimoji="0" lang="pt-BR" sz="1800" b="1" i="1" u="none" strike="noStrike" kern="0" cap="none" spc="0" normalizeH="0" baseline="0" noProof="0" dirty="0" smtClean="0">
                <a:ln>
                  <a:noFill/>
                </a:ln>
                <a:solidFill>
                  <a:schemeClr val="tx1">
                    <a:lumMod val="65000"/>
                    <a:lumOff val="35000"/>
                  </a:schemeClr>
                </a:solidFill>
                <a:effectLst/>
                <a:uLnTx/>
                <a:uFillTx/>
                <a:latin typeface="Arial" pitchFamily="34" charset="0"/>
                <a:cs typeface="Arial" pitchFamily="34" charset="0"/>
              </a:rPr>
              <a:t> de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81200" y="1295400"/>
            <a:ext cx="7162800" cy="914400"/>
          </a:xfrm>
          <a:prstGeom prst="rect">
            <a:avLst/>
          </a:prstGeom>
          <a:noFill/>
          <a:ln w="9525">
            <a:noFill/>
            <a:miter lim="800000"/>
            <a:headEnd/>
            <a:tailEnd/>
          </a:ln>
        </p:spPr>
        <p:txBody>
          <a:bodyPr anchor="ctr">
            <a:spAutoFit/>
          </a:bodyPr>
          <a:lstStyle/>
          <a:p>
            <a:endParaRPr lang="pt-BR" sz="2400"/>
          </a:p>
          <a:p>
            <a:pPr>
              <a:spcBef>
                <a:spcPct val="50000"/>
              </a:spcBef>
            </a:pPr>
            <a:endParaRPr lang="pt-BR"/>
          </a:p>
        </p:txBody>
      </p:sp>
      <p:sp>
        <p:nvSpPr>
          <p:cNvPr id="18435" name="Text Box 2"/>
          <p:cNvSpPr txBox="1">
            <a:spLocks noChangeArrowheads="1"/>
          </p:cNvSpPr>
          <p:nvPr/>
        </p:nvSpPr>
        <p:spPr bwMode="auto">
          <a:xfrm>
            <a:off x="0" y="1628800"/>
            <a:ext cx="9036050" cy="5016758"/>
          </a:xfrm>
          <a:prstGeom prst="rect">
            <a:avLst/>
          </a:prstGeom>
          <a:noFill/>
          <a:ln w="9525">
            <a:noFill/>
            <a:miter lim="800000"/>
            <a:headEnd/>
            <a:tailEnd/>
          </a:ln>
        </p:spPr>
        <p:txBody>
          <a:bodyPr>
            <a:spAutoFit/>
          </a:bodyPr>
          <a:lstStyle/>
          <a:p>
            <a:pPr marL="342900" lvl="1" indent="-342900" algn="just">
              <a:lnSpc>
                <a:spcPct val="50000"/>
              </a:lnSpc>
              <a:spcBef>
                <a:spcPts val="1500"/>
              </a:spcBef>
              <a:buClr>
                <a:srgbClr val="000000"/>
              </a:buClr>
              <a:buFont typeface="Wingdings" pitchFamily="2" charset="2"/>
              <a:buChar char="Ø"/>
              <a:defRPr/>
            </a:pPr>
            <a:r>
              <a:rPr lang="pt-BR" sz="1600" b="1" dirty="0">
                <a:latin typeface="Arial" pitchFamily="34" charset="0"/>
                <a:cs typeface="Arial" pitchFamily="34" charset="0"/>
              </a:rPr>
              <a:t>Criação de Grupo de Trabalho para elaborar o “</a:t>
            </a:r>
            <a:r>
              <a:rPr kumimoji="1" lang="pt-BR" sz="1600" b="1" dirty="0">
                <a:latin typeface="Arial" pitchFamily="34" charset="0"/>
                <a:cs typeface="Arial" pitchFamily="34" charset="0"/>
              </a:rPr>
              <a:t>Programa de </a:t>
            </a:r>
            <a:r>
              <a:rPr kumimoji="1" lang="pt-BR" sz="1600" b="1" dirty="0" smtClean="0">
                <a:latin typeface="Arial" pitchFamily="34" charset="0"/>
                <a:cs typeface="Arial" pitchFamily="34" charset="0"/>
              </a:rPr>
              <a:t>Requalificação</a:t>
            </a:r>
            <a:r>
              <a:rPr lang="pt-BR" sz="1600" b="1" dirty="0" smtClean="0">
                <a:latin typeface="Arial" pitchFamily="34" charset="0"/>
                <a:cs typeface="Arial" pitchFamily="34" charset="0"/>
              </a:rPr>
              <a:t>”</a:t>
            </a:r>
            <a:endParaRPr lang="pt-BR" sz="1600" b="1" dirty="0">
              <a:latin typeface="Arial" pitchFamily="34" charset="0"/>
              <a:cs typeface="Arial" pitchFamily="34" charset="0"/>
            </a:endParaRPr>
          </a:p>
          <a:p>
            <a:pPr marL="287338" lvl="1" indent="-285750" algn="just">
              <a:lnSpc>
                <a:spcPct val="150000"/>
              </a:lnSpc>
              <a:buClr>
                <a:srgbClr val="C00000"/>
              </a:buClr>
            </a:pPr>
            <a:r>
              <a:rPr lang="pt-BR" sz="1600" b="1" dirty="0">
                <a:latin typeface="Arial" pitchFamily="34" charset="0"/>
                <a:cs typeface="Arial" pitchFamily="34" charset="0"/>
              </a:rPr>
              <a:t>	</a:t>
            </a:r>
            <a:r>
              <a:rPr lang="pt-BR" sz="1600" dirty="0">
                <a:latin typeface="Arial" pitchFamily="34" charset="0"/>
                <a:cs typeface="Arial" pitchFamily="34" charset="0"/>
              </a:rPr>
              <a:t>- Em maio de 1991, o DNC </a:t>
            </a:r>
            <a:r>
              <a:rPr lang="pt-BR" sz="1600" dirty="0" smtClean="0">
                <a:latin typeface="Arial" pitchFamily="34" charset="0"/>
                <a:cs typeface="Arial" pitchFamily="34" charset="0"/>
              </a:rPr>
              <a:t>editou </a:t>
            </a:r>
            <a:r>
              <a:rPr lang="pt-BR" sz="1600" dirty="0">
                <a:latin typeface="Arial" pitchFamily="34" charset="0"/>
                <a:cs typeface="Arial" pitchFamily="34" charset="0"/>
              </a:rPr>
              <a:t>a Portaria nº 15 instituindo Grupo de Trabalho com a atribuição de elaborar o </a:t>
            </a:r>
            <a:r>
              <a:rPr lang="pt-BR" sz="1600" i="1" dirty="0">
                <a:latin typeface="Arial" pitchFamily="34" charset="0"/>
                <a:cs typeface="Arial" pitchFamily="34" charset="0"/>
              </a:rPr>
              <a:t>“Programa de Requalificação” </a:t>
            </a:r>
            <a:r>
              <a:rPr lang="pt-BR" sz="1600" dirty="0">
                <a:latin typeface="Arial" pitchFamily="34" charset="0"/>
                <a:cs typeface="Arial" pitchFamily="34" charset="0"/>
              </a:rPr>
              <a:t>de recipientes transportáveis de </a:t>
            </a:r>
            <a:r>
              <a:rPr lang="pt-BR" sz="1600" dirty="0" smtClean="0">
                <a:latin typeface="Arial" pitchFamily="34" charset="0"/>
                <a:cs typeface="Arial" pitchFamily="34" charset="0"/>
              </a:rPr>
              <a:t>GLP.</a:t>
            </a:r>
            <a:endParaRPr lang="pt-BR" sz="1600" dirty="0">
              <a:latin typeface="Arial" pitchFamily="34" charset="0"/>
              <a:cs typeface="Arial" pitchFamily="34" charset="0"/>
            </a:endParaRPr>
          </a:p>
          <a:p>
            <a:pPr marL="287338" lvl="1" indent="-285750" algn="just">
              <a:lnSpc>
                <a:spcPct val="150000"/>
              </a:lnSpc>
              <a:buClr>
                <a:srgbClr val="C00000"/>
              </a:buClr>
            </a:pPr>
            <a:r>
              <a:rPr lang="pt-BR" sz="1600" dirty="0">
                <a:latin typeface="Arial" pitchFamily="34" charset="0"/>
                <a:cs typeface="Arial" pitchFamily="34" charset="0"/>
              </a:rPr>
              <a:t>	- Medida urgente para reduzir o número de acidentes causados pela má conservação dos botijões P-13 </a:t>
            </a:r>
            <a:r>
              <a:rPr lang="pt-BR" sz="1600" dirty="0" smtClean="0">
                <a:latin typeface="Arial" pitchFamily="34" charset="0"/>
                <a:cs typeface="Arial" pitchFamily="34" charset="0"/>
              </a:rPr>
              <a:t>comercializados à época.</a:t>
            </a:r>
            <a:endParaRPr lang="pt-BR" sz="1600" dirty="0">
              <a:latin typeface="Arial" pitchFamily="34" charset="0"/>
              <a:cs typeface="Arial" pitchFamily="34" charset="0"/>
            </a:endParaRPr>
          </a:p>
          <a:p>
            <a:pPr marL="287338" lvl="1" indent="-285750" algn="just">
              <a:lnSpc>
                <a:spcPct val="150000"/>
              </a:lnSpc>
              <a:buClr>
                <a:srgbClr val="C00000"/>
              </a:buClr>
            </a:pPr>
            <a:r>
              <a:rPr lang="pt-BR" sz="1600" dirty="0">
                <a:latin typeface="Arial" pitchFamily="34" charset="0"/>
                <a:cs typeface="Arial" pitchFamily="34" charset="0"/>
              </a:rPr>
              <a:t>	- As distribuidoras não se viam estimuladas a zelar pela qualidade dos recipientes de suas respectivas marcas, uma vez que outras distribuidoras acabavam por envasilhá-los e </a:t>
            </a:r>
            <a:r>
              <a:rPr lang="pt-BR" sz="1600" dirty="0" smtClean="0">
                <a:latin typeface="Arial" pitchFamily="34" charset="0"/>
                <a:cs typeface="Arial" pitchFamily="34" charset="0"/>
              </a:rPr>
              <a:t>comercializá-los.</a:t>
            </a:r>
          </a:p>
          <a:p>
            <a:pPr marL="287338" lvl="1" indent="-285750" algn="just">
              <a:lnSpc>
                <a:spcPct val="150000"/>
              </a:lnSpc>
              <a:buClr>
                <a:srgbClr val="C00000"/>
              </a:buClr>
              <a:buFont typeface="Wingdings" pitchFamily="2" charset="2"/>
              <a:buChar char="Ø"/>
            </a:pPr>
            <a:r>
              <a:rPr lang="pt-BR" sz="1600" b="1" dirty="0" smtClean="0">
                <a:latin typeface="Arial" pitchFamily="34" charset="0"/>
                <a:cs typeface="Arial" pitchFamily="34" charset="0"/>
              </a:rPr>
              <a:t>Assinatura </a:t>
            </a:r>
            <a:r>
              <a:rPr lang="pt-BR" sz="1600" b="1" dirty="0">
                <a:latin typeface="Arial" pitchFamily="34" charset="0"/>
                <a:cs typeface="Arial" pitchFamily="34" charset="0"/>
              </a:rPr>
              <a:t>do “</a:t>
            </a:r>
            <a:r>
              <a:rPr kumimoji="1" lang="pt-BR" sz="1600" b="1" dirty="0">
                <a:latin typeface="Arial" pitchFamily="34" charset="0"/>
                <a:cs typeface="Arial" pitchFamily="34" charset="0"/>
              </a:rPr>
              <a:t>Código de Auto-Regulamentação Relativo Ao Envasilhamento, À Comercialização e À Distribuição de Gás Liquefeito de Petróleo – GLP</a:t>
            </a:r>
            <a:r>
              <a:rPr lang="pt-BR" sz="1600" b="1" dirty="0" smtClean="0">
                <a:latin typeface="Arial" pitchFamily="34" charset="0"/>
                <a:cs typeface="Arial" pitchFamily="34" charset="0"/>
              </a:rPr>
              <a:t>”</a:t>
            </a:r>
            <a:endParaRPr lang="pt-BR" sz="1600" b="1" dirty="0">
              <a:latin typeface="Arial" pitchFamily="34" charset="0"/>
              <a:cs typeface="Arial" pitchFamily="34" charset="0"/>
            </a:endParaRPr>
          </a:p>
          <a:p>
            <a:pPr marL="287338" lvl="1" indent="-285750" algn="just">
              <a:lnSpc>
                <a:spcPct val="150000"/>
              </a:lnSpc>
              <a:buClr>
                <a:srgbClr val="C00000"/>
              </a:buClr>
            </a:pPr>
            <a:r>
              <a:rPr lang="pt-BR" sz="1600" b="1" dirty="0">
                <a:latin typeface="Arial" pitchFamily="34" charset="0"/>
                <a:cs typeface="Arial" pitchFamily="34" charset="0"/>
              </a:rPr>
              <a:t>	-</a:t>
            </a:r>
            <a:r>
              <a:rPr lang="pt-BR" sz="1600" dirty="0">
                <a:latin typeface="Arial" pitchFamily="34" charset="0"/>
                <a:cs typeface="Arial" pitchFamily="34" charset="0"/>
              </a:rPr>
              <a:t> Ao término dos trabalhos realizados pelo Grupo, houve um consenso entre as empresas de que qualquer “Programa de Requalificação” somente lograria êxito se as distribuidoras não mais envasilhassem e comercializassem o GLP em botijões de Outras Marcas (“OM”). Foi firmado, então, em agosto de 1996, o Código de </a:t>
            </a:r>
            <a:r>
              <a:rPr lang="pt-BR" sz="1600" dirty="0" smtClean="0">
                <a:latin typeface="Arial" pitchFamily="34" charset="0"/>
                <a:cs typeface="Arial" pitchFamily="34" charset="0"/>
              </a:rPr>
              <a:t>Auto-Regulamentação.</a:t>
            </a:r>
            <a:endParaRPr lang="pt-BR" sz="1600" dirty="0">
              <a:latin typeface="Arial" pitchFamily="34" charset="0"/>
              <a:cs typeface="Arial" pitchFamily="34" charset="0"/>
            </a:endParaRPr>
          </a:p>
        </p:txBody>
      </p:sp>
      <p:sp>
        <p:nvSpPr>
          <p:cNvPr id="4" name="Text Box 12"/>
          <p:cNvSpPr txBox="1">
            <a:spLocks noChangeArrowheads="1"/>
          </p:cNvSpPr>
          <p:nvPr/>
        </p:nvSpPr>
        <p:spPr bwMode="auto">
          <a:xfrm>
            <a:off x="2639888" y="404664"/>
            <a:ext cx="6324600" cy="461665"/>
          </a:xfrm>
          <a:prstGeom prst="rect">
            <a:avLst/>
          </a:prstGeom>
          <a:noFill/>
          <a:ln w="12700" cap="sq">
            <a:noFill/>
            <a:miter lim="800000"/>
            <a:headEnd type="none" w="sm" len="sm"/>
            <a:tailEnd type="none" w="sm" len="sm"/>
          </a:ln>
          <a:effectLst/>
        </p:spPr>
        <p:txBody>
          <a:bodyPr>
            <a:spAutoFit/>
          </a:bodyPr>
          <a:lstStyle/>
          <a:p>
            <a:pPr algn="ctr">
              <a:defRPr/>
            </a:pPr>
            <a:r>
              <a:rPr lang="pt-BR" sz="2400" b="1" dirty="0">
                <a:solidFill>
                  <a:srgbClr val="003300"/>
                </a:solidFill>
                <a:effectLst>
                  <a:outerShdw blurRad="38100" dist="38100" dir="2700000" algn="tl">
                    <a:srgbClr val="000000">
                      <a:alpha val="43137"/>
                    </a:srgbClr>
                  </a:outerShdw>
                </a:effectLst>
                <a:latin typeface="Tahoma" pitchFamily="34" charset="0"/>
                <a:sym typeface="Marlett" pitchFamily="2" charset="2"/>
              </a:rPr>
              <a:t>Programa de Requalificação - Histórico</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81200" y="1295400"/>
            <a:ext cx="7162800" cy="914400"/>
          </a:xfrm>
          <a:prstGeom prst="rect">
            <a:avLst/>
          </a:prstGeom>
          <a:noFill/>
          <a:ln w="9525">
            <a:noFill/>
            <a:miter lim="800000"/>
            <a:headEnd/>
            <a:tailEnd/>
          </a:ln>
        </p:spPr>
        <p:txBody>
          <a:bodyPr anchor="ctr">
            <a:spAutoFit/>
          </a:bodyPr>
          <a:lstStyle/>
          <a:p>
            <a:endParaRPr lang="pt-BR" sz="2400"/>
          </a:p>
          <a:p>
            <a:pPr>
              <a:spcBef>
                <a:spcPct val="50000"/>
              </a:spcBef>
            </a:pPr>
            <a:endParaRPr lang="pt-BR"/>
          </a:p>
        </p:txBody>
      </p:sp>
      <p:sp>
        <p:nvSpPr>
          <p:cNvPr id="19460" name="Text Box 2"/>
          <p:cNvSpPr txBox="1">
            <a:spLocks noChangeArrowheads="1"/>
          </p:cNvSpPr>
          <p:nvPr/>
        </p:nvSpPr>
        <p:spPr bwMode="auto">
          <a:xfrm>
            <a:off x="26988" y="1500188"/>
            <a:ext cx="9036050" cy="4893647"/>
          </a:xfrm>
          <a:prstGeom prst="rect">
            <a:avLst/>
          </a:prstGeom>
          <a:noFill/>
          <a:ln w="9525">
            <a:noFill/>
            <a:miter lim="800000"/>
            <a:headEnd/>
            <a:tailEnd/>
          </a:ln>
        </p:spPr>
        <p:txBody>
          <a:bodyPr>
            <a:spAutoFit/>
          </a:bodyPr>
          <a:lstStyle/>
          <a:p>
            <a:pPr marL="287338" lvl="1" indent="-285750" algn="just">
              <a:lnSpc>
                <a:spcPct val="150000"/>
              </a:lnSpc>
              <a:buClr>
                <a:srgbClr val="C00000"/>
              </a:buClr>
              <a:buFont typeface="Wingdings" pitchFamily="2" charset="2"/>
              <a:buChar char="Ø"/>
            </a:pPr>
            <a:r>
              <a:rPr kumimoji="1" lang="pt-BR" sz="1600" b="1" dirty="0">
                <a:solidFill>
                  <a:srgbClr val="333399"/>
                </a:solidFill>
                <a:latin typeface="Arial" pitchFamily="34" charset="0"/>
                <a:cs typeface="Arial" pitchFamily="34" charset="0"/>
              </a:rPr>
              <a:t>Portaria INMETRO nº </a:t>
            </a:r>
            <a:r>
              <a:rPr kumimoji="1" lang="pt-BR" sz="1600" b="1" dirty="0" smtClean="0">
                <a:solidFill>
                  <a:srgbClr val="333399"/>
                </a:solidFill>
                <a:latin typeface="Arial" pitchFamily="34" charset="0"/>
                <a:cs typeface="Arial" pitchFamily="34" charset="0"/>
              </a:rPr>
              <a:t>167</a:t>
            </a:r>
            <a:endParaRPr kumimoji="1" lang="pt-BR" sz="1600" b="1" dirty="0">
              <a:solidFill>
                <a:srgbClr val="333399"/>
              </a:solidFill>
              <a:latin typeface="Arial" pitchFamily="34" charset="0"/>
              <a:cs typeface="Arial" pitchFamily="34" charset="0"/>
            </a:endParaRPr>
          </a:p>
          <a:p>
            <a:pPr marL="287338" lvl="1" indent="-285750" algn="just">
              <a:lnSpc>
                <a:spcPct val="150000"/>
              </a:lnSpc>
              <a:buClr>
                <a:srgbClr val="C00000"/>
              </a:buClr>
            </a:pPr>
            <a:r>
              <a:rPr lang="pt-BR" sz="1600" dirty="0">
                <a:latin typeface="Calibri" pitchFamily="34" charset="0"/>
              </a:rPr>
              <a:t>	- Em outubro de 1996, foi editada a Portaria INMETRO nº 167, que determinou quais normas da ABNT deveriam ser aplicadas para a </a:t>
            </a:r>
            <a:r>
              <a:rPr lang="pt-BR" sz="1600" dirty="0" smtClean="0">
                <a:latin typeface="Calibri" pitchFamily="34" charset="0"/>
              </a:rPr>
              <a:t>requalificaçã</a:t>
            </a:r>
            <a:r>
              <a:rPr lang="pt-BR" sz="1600" u="sng" dirty="0" smtClean="0">
                <a:latin typeface="Calibri" pitchFamily="34" charset="0"/>
              </a:rPr>
              <a:t>o</a:t>
            </a:r>
            <a:r>
              <a:rPr lang="pt-BR" sz="1600" dirty="0" smtClean="0">
                <a:latin typeface="Calibri" pitchFamily="34" charset="0"/>
              </a:rPr>
              <a:t> e fixou que o ritmo das requalificações deveria atender aos ajustes acordados entre o governo e o setor com base no “Programa Nacional de Requalificação”.</a:t>
            </a:r>
            <a:endParaRPr lang="pt-BR" sz="1600" dirty="0">
              <a:latin typeface="Calibri" pitchFamily="34" charset="0"/>
            </a:endParaRPr>
          </a:p>
          <a:p>
            <a:pPr marL="287338" lvl="1" indent="-285750" algn="just">
              <a:lnSpc>
                <a:spcPct val="150000"/>
              </a:lnSpc>
              <a:buClr>
                <a:srgbClr val="C00000"/>
              </a:buClr>
              <a:buFont typeface="Wingdings" pitchFamily="2" charset="2"/>
              <a:buChar char="Ø"/>
            </a:pPr>
            <a:endParaRPr lang="pt-BR" sz="1600" dirty="0">
              <a:latin typeface="Calibri" pitchFamily="34" charset="0"/>
            </a:endParaRPr>
          </a:p>
          <a:p>
            <a:pPr marL="287338" lvl="1" indent="-285750" algn="just">
              <a:lnSpc>
                <a:spcPct val="150000"/>
              </a:lnSpc>
              <a:buClr>
                <a:srgbClr val="C00000"/>
              </a:buClr>
              <a:buFont typeface="Wingdings" pitchFamily="2" charset="2"/>
              <a:buChar char="Ø"/>
            </a:pPr>
            <a:r>
              <a:rPr kumimoji="1" lang="pt-BR" sz="1600" b="1" dirty="0">
                <a:solidFill>
                  <a:srgbClr val="333399"/>
                </a:solidFill>
                <a:latin typeface="Arial" pitchFamily="34" charset="0"/>
                <a:cs typeface="Arial" pitchFamily="34" charset="0"/>
              </a:rPr>
              <a:t>Portaria MME nº </a:t>
            </a:r>
            <a:r>
              <a:rPr kumimoji="1" lang="pt-BR" sz="1600" b="1" dirty="0" smtClean="0">
                <a:solidFill>
                  <a:srgbClr val="333399"/>
                </a:solidFill>
                <a:latin typeface="Arial" pitchFamily="34" charset="0"/>
                <a:cs typeface="Arial" pitchFamily="34" charset="0"/>
              </a:rPr>
              <a:t>334</a:t>
            </a:r>
            <a:endParaRPr kumimoji="1" lang="pt-BR" sz="1600" b="1" dirty="0">
              <a:solidFill>
                <a:srgbClr val="333399"/>
              </a:solidFill>
              <a:latin typeface="Arial" pitchFamily="34" charset="0"/>
              <a:cs typeface="Arial" pitchFamily="34" charset="0"/>
            </a:endParaRPr>
          </a:p>
          <a:p>
            <a:pPr marL="287338" lvl="1" indent="-285750" algn="just">
              <a:lnSpc>
                <a:spcPct val="150000"/>
              </a:lnSpc>
              <a:buClr>
                <a:srgbClr val="C00000"/>
              </a:buClr>
            </a:pPr>
            <a:r>
              <a:rPr lang="pt-BR" sz="1600" b="1" dirty="0">
                <a:latin typeface="Calibri" pitchFamily="34" charset="0"/>
              </a:rPr>
              <a:t>	</a:t>
            </a:r>
            <a:r>
              <a:rPr lang="pt-BR" sz="1600" dirty="0">
                <a:latin typeface="Calibri" pitchFamily="34" charset="0"/>
              </a:rPr>
              <a:t>- Em novembro de 1996, foi editada a Portaria MME nº 334, que </a:t>
            </a:r>
            <a:r>
              <a:rPr lang="pt-BR" sz="1600" dirty="0" smtClean="0">
                <a:latin typeface="Calibri" pitchFamily="34" charset="0"/>
              </a:rPr>
              <a:t>fixou os seguintes prazos para a requalificação de botijões de envasilhamento de gás liquefeito de petróleo – GLP:</a:t>
            </a:r>
          </a:p>
          <a:p>
            <a:pPr marL="287338" lvl="1" indent="-285750" algn="just">
              <a:lnSpc>
                <a:spcPct val="150000"/>
              </a:lnSpc>
              <a:buClr>
                <a:srgbClr val="C00000"/>
              </a:buClr>
            </a:pPr>
            <a:endParaRPr lang="pt-BR" sz="1600" dirty="0" smtClean="0">
              <a:latin typeface="Calibri" pitchFamily="34" charset="0"/>
            </a:endParaRPr>
          </a:p>
          <a:p>
            <a:pPr marL="287338" lvl="1" indent="-285750" algn="just">
              <a:lnSpc>
                <a:spcPct val="150000"/>
              </a:lnSpc>
              <a:buClr>
                <a:srgbClr val="C00000"/>
              </a:buClr>
            </a:pPr>
            <a:r>
              <a:rPr lang="pt-BR" sz="1600" dirty="0" smtClean="0">
                <a:latin typeface="Calibri" pitchFamily="34" charset="0"/>
              </a:rPr>
              <a:t>	</a:t>
            </a:r>
            <a:r>
              <a:rPr lang="pt-BR" sz="1600" i="1" dirty="0" smtClean="0">
                <a:latin typeface="Calibri" pitchFamily="34" charset="0"/>
              </a:rPr>
              <a:t>Art. 1º - III – “até 1º de novembro de 2006, para conclusão do processo de requalificação do estoque de 68.826.641 botijões existentes no mercado, fabricados até o ano de 1991, inclusive”</a:t>
            </a:r>
            <a:r>
              <a:rPr lang="pt-BR" sz="1600" dirty="0" smtClean="0">
                <a:latin typeface="Calibri" pitchFamily="34" charset="0"/>
              </a:rPr>
              <a:t>; (1º ciclo)</a:t>
            </a:r>
          </a:p>
          <a:p>
            <a:pPr marL="287338" lvl="1" indent="-285750" algn="just">
              <a:lnSpc>
                <a:spcPct val="150000"/>
              </a:lnSpc>
              <a:buClr>
                <a:srgbClr val="C00000"/>
              </a:buClr>
            </a:pPr>
            <a:r>
              <a:rPr lang="pt-BR" sz="1600" dirty="0" smtClean="0">
                <a:latin typeface="Calibri" pitchFamily="34" charset="0"/>
              </a:rPr>
              <a:t>	 </a:t>
            </a:r>
            <a:r>
              <a:rPr lang="pt-BR" sz="1600" i="1" dirty="0" smtClean="0">
                <a:latin typeface="Calibri" pitchFamily="34" charset="0"/>
              </a:rPr>
              <a:t>Art. 1º - IV – “até 1º de novembro de 2011, para conclusão do processo de requalificação do estoque de 12.801.160 botijões existentes no mercado, fabricados entre os anos de 1992 e 1996”</a:t>
            </a:r>
            <a:r>
              <a:rPr lang="pt-BR" sz="1600" dirty="0" smtClean="0">
                <a:latin typeface="Calibri" pitchFamily="34" charset="0"/>
              </a:rPr>
              <a:t>. (2º ciclo)</a:t>
            </a:r>
            <a:endParaRPr lang="pt-BR" sz="1600" dirty="0">
              <a:latin typeface="Calibri" pitchFamily="34" charset="0"/>
            </a:endParaRPr>
          </a:p>
        </p:txBody>
      </p:sp>
      <p:sp>
        <p:nvSpPr>
          <p:cNvPr id="5" name="Text Box 12"/>
          <p:cNvSpPr txBox="1">
            <a:spLocks noChangeArrowheads="1"/>
          </p:cNvSpPr>
          <p:nvPr/>
        </p:nvSpPr>
        <p:spPr bwMode="auto">
          <a:xfrm>
            <a:off x="2639888" y="404664"/>
            <a:ext cx="6324600" cy="461665"/>
          </a:xfrm>
          <a:prstGeom prst="rect">
            <a:avLst/>
          </a:prstGeom>
          <a:noFill/>
          <a:ln w="12700" cap="sq">
            <a:noFill/>
            <a:miter lim="800000"/>
            <a:headEnd type="none" w="sm" len="sm"/>
            <a:tailEnd type="none" w="sm" len="sm"/>
          </a:ln>
          <a:effectLst/>
        </p:spPr>
        <p:txBody>
          <a:bodyPr>
            <a:spAutoFit/>
          </a:bodyPr>
          <a:lstStyle/>
          <a:p>
            <a:pPr algn="ctr">
              <a:defRPr/>
            </a:pPr>
            <a:r>
              <a:rPr lang="pt-BR" sz="2400" b="1" dirty="0">
                <a:solidFill>
                  <a:srgbClr val="003300"/>
                </a:solidFill>
                <a:effectLst>
                  <a:outerShdw blurRad="38100" dist="38100" dir="2700000" algn="tl">
                    <a:srgbClr val="000000">
                      <a:alpha val="43137"/>
                    </a:srgbClr>
                  </a:outerShdw>
                </a:effectLst>
                <a:latin typeface="Tahoma" pitchFamily="34" charset="0"/>
                <a:sym typeface="Marlett" pitchFamily="2" charset="2"/>
              </a:rPr>
              <a:t>Programa de Requalificação - Histórico</a:t>
            </a:r>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81200" y="1295400"/>
            <a:ext cx="7162800" cy="914400"/>
          </a:xfrm>
          <a:prstGeom prst="rect">
            <a:avLst/>
          </a:prstGeom>
          <a:noFill/>
          <a:ln w="9525">
            <a:noFill/>
            <a:miter lim="800000"/>
            <a:headEnd/>
            <a:tailEnd/>
          </a:ln>
        </p:spPr>
        <p:txBody>
          <a:bodyPr anchor="ctr">
            <a:spAutoFit/>
          </a:bodyPr>
          <a:lstStyle/>
          <a:p>
            <a:endParaRPr lang="pt-BR" sz="2400"/>
          </a:p>
          <a:p>
            <a:pPr>
              <a:spcBef>
                <a:spcPct val="50000"/>
              </a:spcBef>
            </a:pPr>
            <a:endParaRPr lang="pt-BR"/>
          </a:p>
        </p:txBody>
      </p:sp>
      <p:sp>
        <p:nvSpPr>
          <p:cNvPr id="14340" name="Text Box 2"/>
          <p:cNvSpPr txBox="1">
            <a:spLocks noChangeArrowheads="1"/>
          </p:cNvSpPr>
          <p:nvPr/>
        </p:nvSpPr>
        <p:spPr bwMode="auto">
          <a:xfrm>
            <a:off x="26988" y="1500188"/>
            <a:ext cx="9036050" cy="4524315"/>
          </a:xfrm>
          <a:prstGeom prst="rect">
            <a:avLst/>
          </a:prstGeom>
          <a:noFill/>
          <a:ln w="9525">
            <a:noFill/>
            <a:miter lim="800000"/>
            <a:headEnd/>
            <a:tailEnd/>
          </a:ln>
        </p:spPr>
        <p:txBody>
          <a:bodyPr>
            <a:spAutoFit/>
          </a:bodyPr>
          <a:lstStyle/>
          <a:p>
            <a:pPr marL="287338" lvl="1" indent="-285750" algn="just">
              <a:lnSpc>
                <a:spcPct val="150000"/>
              </a:lnSpc>
              <a:buClr>
                <a:srgbClr val="C00000"/>
              </a:buClr>
              <a:buFont typeface="Wingdings" pitchFamily="2" charset="2"/>
              <a:buChar char="Ø"/>
            </a:pPr>
            <a:r>
              <a:rPr lang="pt-BR" sz="1600" dirty="0" smtClean="0">
                <a:latin typeface="Calibri" pitchFamily="34" charset="0"/>
              </a:rPr>
              <a:t>Inicia-se, </a:t>
            </a:r>
            <a:r>
              <a:rPr lang="pt-BR" sz="1600" dirty="0">
                <a:latin typeface="Calibri" pitchFamily="34" charset="0"/>
              </a:rPr>
              <a:t>então, o “Programa de Requalificação” com </a:t>
            </a:r>
            <a:r>
              <a:rPr lang="pt-BR" sz="1600" b="1" dirty="0">
                <a:latin typeface="Calibri" pitchFamily="34" charset="0"/>
              </a:rPr>
              <a:t>metas a serem seguidas pelas distribuidoras</a:t>
            </a:r>
            <a:r>
              <a:rPr lang="pt-BR" sz="1600" dirty="0">
                <a:latin typeface="Calibri" pitchFamily="34" charset="0"/>
              </a:rPr>
              <a:t>, as quais deveriam, além do </a:t>
            </a:r>
            <a:r>
              <a:rPr lang="pt-BR" sz="1600" b="1" dirty="0">
                <a:latin typeface="Calibri" pitchFamily="34" charset="0"/>
              </a:rPr>
              <a:t>critério da data de </a:t>
            </a:r>
            <a:r>
              <a:rPr lang="pt-BR" sz="1600" b="1" dirty="0" smtClean="0">
                <a:latin typeface="Calibri" pitchFamily="34" charset="0"/>
              </a:rPr>
              <a:t>fabricação</a:t>
            </a:r>
            <a:r>
              <a:rPr lang="pt-BR" sz="1600" dirty="0" smtClean="0">
                <a:latin typeface="Calibri" pitchFamily="34" charset="0"/>
              </a:rPr>
              <a:t>, </a:t>
            </a:r>
            <a:r>
              <a:rPr lang="pt-BR" sz="1600" dirty="0">
                <a:latin typeface="Calibri" pitchFamily="34" charset="0"/>
              </a:rPr>
              <a:t>submeterem ao mesmo processo de requalificação todo e qualquer </a:t>
            </a:r>
            <a:r>
              <a:rPr lang="pt-BR" sz="1600" b="1" dirty="0">
                <a:latin typeface="Calibri" pitchFamily="34" charset="0"/>
              </a:rPr>
              <a:t>botijão de sua respectiva marca </a:t>
            </a:r>
            <a:r>
              <a:rPr lang="pt-BR" sz="1600" dirty="0">
                <a:latin typeface="Calibri" pitchFamily="34" charset="0"/>
              </a:rPr>
              <a:t>que não estivesse dentro das normas e padrões para serem comercializados, segundo os critérios estabelecidos na NBR 8865 e na NBR 8866, ambas da ABNT - Associação Brasileira de Normas Técnicas.</a:t>
            </a:r>
          </a:p>
          <a:p>
            <a:pPr marL="287338" lvl="1" indent="-285750" algn="just">
              <a:lnSpc>
                <a:spcPct val="150000"/>
              </a:lnSpc>
              <a:buClr>
                <a:srgbClr val="C00000"/>
              </a:buClr>
              <a:buFont typeface="Wingdings" pitchFamily="2" charset="2"/>
              <a:buChar char="Ø"/>
            </a:pPr>
            <a:endParaRPr lang="pt-BR" sz="1600" dirty="0">
              <a:latin typeface="Calibri" pitchFamily="34" charset="0"/>
            </a:endParaRPr>
          </a:p>
          <a:p>
            <a:pPr marL="287338" lvl="1" indent="-285750" algn="just">
              <a:lnSpc>
                <a:spcPct val="150000"/>
              </a:lnSpc>
              <a:buClr>
                <a:srgbClr val="C00000"/>
              </a:buClr>
              <a:buFont typeface="Wingdings" pitchFamily="2" charset="2"/>
              <a:buChar char="Ø"/>
            </a:pPr>
            <a:r>
              <a:rPr lang="pt-BR" sz="1600" dirty="0">
                <a:latin typeface="Calibri" pitchFamily="34" charset="0"/>
              </a:rPr>
              <a:t>O “Programa de Requalificação” foi integralmente recepcionado pela </a:t>
            </a:r>
            <a:r>
              <a:rPr kumimoji="1" lang="pt-BR" sz="1600" b="1" dirty="0">
                <a:solidFill>
                  <a:srgbClr val="333399"/>
                </a:solidFill>
                <a:latin typeface="Arial" pitchFamily="34" charset="0"/>
                <a:cs typeface="Arial" pitchFamily="34" charset="0"/>
              </a:rPr>
              <a:t>Resolução ANP nº 15/05</a:t>
            </a:r>
            <a:r>
              <a:rPr lang="pt-BR" sz="1600" dirty="0">
                <a:latin typeface="Calibri" pitchFamily="34" charset="0"/>
              </a:rPr>
              <a:t>, tendo apenas sido admitida a dilação do prazo para a conclusão da requalificação do estoque de 68,8 milhões de botijões P-13, que passou de 01/11/06 para </a:t>
            </a:r>
            <a:r>
              <a:rPr lang="pt-BR" sz="1600" dirty="0" smtClean="0">
                <a:latin typeface="Calibri" pitchFamily="34" charset="0"/>
              </a:rPr>
              <a:t>31/12/06 e a dilação também do prazo para a conclusão da requalificação do estoque de 12,8 milhões de botijões P-13, que passou de 01/11/11 para 31/12/11.</a:t>
            </a:r>
          </a:p>
          <a:p>
            <a:pPr marL="287338" lvl="1" indent="-285750" algn="just">
              <a:lnSpc>
                <a:spcPct val="150000"/>
              </a:lnSpc>
              <a:buClr>
                <a:srgbClr val="C00000"/>
              </a:buClr>
              <a:buFont typeface="Wingdings" pitchFamily="2" charset="2"/>
              <a:buChar char="Ø"/>
            </a:pPr>
            <a:endParaRPr lang="pt-BR" sz="1600" dirty="0" smtClean="0">
              <a:latin typeface="Calibri" pitchFamily="34" charset="0"/>
            </a:endParaRPr>
          </a:p>
        </p:txBody>
      </p:sp>
      <p:sp>
        <p:nvSpPr>
          <p:cNvPr id="5" name="Text Box 12"/>
          <p:cNvSpPr txBox="1">
            <a:spLocks noChangeArrowheads="1"/>
          </p:cNvSpPr>
          <p:nvPr/>
        </p:nvSpPr>
        <p:spPr bwMode="auto">
          <a:xfrm>
            <a:off x="2639888" y="404664"/>
            <a:ext cx="6324600" cy="461665"/>
          </a:xfrm>
          <a:prstGeom prst="rect">
            <a:avLst/>
          </a:prstGeom>
          <a:noFill/>
          <a:ln w="12700" cap="sq">
            <a:noFill/>
            <a:miter lim="800000"/>
            <a:headEnd type="none" w="sm" len="sm"/>
            <a:tailEnd type="none" w="sm" len="sm"/>
          </a:ln>
          <a:effectLst/>
        </p:spPr>
        <p:txBody>
          <a:bodyPr>
            <a:spAutoFit/>
          </a:bodyPr>
          <a:lstStyle/>
          <a:p>
            <a:pPr algn="ctr">
              <a:defRPr/>
            </a:pPr>
            <a:r>
              <a:rPr lang="pt-BR" sz="2400" b="1" dirty="0">
                <a:solidFill>
                  <a:srgbClr val="003300"/>
                </a:solidFill>
                <a:effectLst>
                  <a:outerShdw blurRad="38100" dist="38100" dir="2700000" algn="tl">
                    <a:srgbClr val="000000">
                      <a:alpha val="43137"/>
                    </a:srgbClr>
                  </a:outerShdw>
                </a:effectLst>
                <a:latin typeface="Tahoma" pitchFamily="34" charset="0"/>
                <a:sym typeface="Marlett" pitchFamily="2" charset="2"/>
              </a:rPr>
              <a:t>Programa de Requalificação - Histórico</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195736" y="2120808"/>
            <a:ext cx="5976664" cy="1323439"/>
          </a:xfrm>
          <a:prstGeom prst="rect">
            <a:avLst/>
          </a:prstGeom>
          <a:noFill/>
          <a:ln w="9525">
            <a:noFill/>
            <a:miter lim="800000"/>
            <a:headEnd/>
            <a:tailEnd/>
          </a:ln>
          <a:effectLst/>
        </p:spPr>
        <p:txBody>
          <a:bodyPr wrap="square">
            <a:spAutoFit/>
          </a:bodyPr>
          <a:lstStyle/>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r>
              <a:rPr lang="pt-BR" b="1" dirty="0">
                <a:solidFill>
                  <a:schemeClr val="tx1">
                    <a:lumMod val="65000"/>
                    <a:lumOff val="35000"/>
                  </a:schemeClr>
                </a:solidFill>
                <a:latin typeface="Arial" pitchFamily="34" charset="0"/>
                <a:cs typeface="Arial" pitchFamily="34" charset="0"/>
              </a:rPr>
              <a:t>Programa Nacional de Requalificação de Recipientes Fundamentação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Rectangle 2051"/>
          <p:cNvSpPr>
            <a:spLocks noChangeArrowheads="1"/>
          </p:cNvSpPr>
          <p:nvPr/>
        </p:nvSpPr>
        <p:spPr bwMode="auto">
          <a:xfrm>
            <a:off x="2699792" y="2132856"/>
            <a:ext cx="5328890" cy="4176464"/>
          </a:xfrm>
          <a:prstGeom prst="rect">
            <a:avLst/>
          </a:prstGeom>
          <a:noFill/>
          <a:ln w="9525">
            <a:noFill/>
            <a:miter lim="800000"/>
            <a:headEnd/>
            <a:tailEnd/>
          </a:ln>
          <a:effectLst/>
        </p:spPr>
        <p:txBody>
          <a:bodyPr/>
          <a:lstStyle/>
          <a:p>
            <a:pPr marL="342900" indent="-342900" algn="just">
              <a:lnSpc>
                <a:spcPct val="50000"/>
              </a:lnSpc>
              <a:spcBef>
                <a:spcPts val="1500"/>
              </a:spcBef>
              <a:buClr>
                <a:srgbClr val="000000"/>
              </a:buClr>
              <a:defRPr/>
            </a:pPr>
            <a:r>
              <a:rPr kumimoji="1" lang="pt-BR" sz="1800" b="1" dirty="0" smtClean="0">
                <a:solidFill>
                  <a:srgbClr val="333399"/>
                </a:solidFill>
                <a:latin typeface="Arial" pitchFamily="34" charset="0"/>
                <a:cs typeface="Arial" pitchFamily="34" charset="0"/>
              </a:rPr>
              <a:t>	Resolução nº 15 de 18.5.2005</a:t>
            </a:r>
          </a:p>
          <a:p>
            <a:pPr marL="342900" indent="-342900" algn="just">
              <a:spcBef>
                <a:spcPts val="1500"/>
              </a:spcBef>
              <a:buClr>
                <a:srgbClr val="000000"/>
              </a:buClr>
              <a:defRPr/>
            </a:pPr>
            <a:r>
              <a:rPr kumimoji="1" lang="pt-BR" sz="1800" b="1" dirty="0" smtClean="0">
                <a:solidFill>
                  <a:srgbClr val="333399"/>
                </a:solidFill>
                <a:latin typeface="Arial" pitchFamily="34" charset="0"/>
                <a:cs typeface="Arial" pitchFamily="34" charset="0"/>
              </a:rPr>
              <a:t> 		</a:t>
            </a:r>
            <a:r>
              <a:rPr kumimoji="1" lang="pt-BR" sz="1400" dirty="0" smtClean="0">
                <a:latin typeface="Arial" pitchFamily="34" charset="0"/>
                <a:cs typeface="Arial" pitchFamily="34" charset="0"/>
              </a:rPr>
              <a:t>Estabelece os requisitos necessários à autorização para o exercício da atividade de distribuição de gás liquefeito de petróleo (GLP) e a sua regulamentação.</a:t>
            </a:r>
          </a:p>
          <a:p>
            <a:pPr marL="342900" indent="-342900" algn="just">
              <a:spcBef>
                <a:spcPts val="1500"/>
              </a:spcBef>
              <a:buClr>
                <a:srgbClr val="000000"/>
              </a:buClr>
              <a:defRPr/>
            </a:pPr>
            <a:r>
              <a:rPr kumimoji="1" lang="pt-BR" sz="1400" dirty="0" smtClean="0">
                <a:latin typeface="Arial" pitchFamily="34" charset="0"/>
                <a:cs typeface="Arial" pitchFamily="34" charset="0"/>
              </a:rPr>
              <a:t>		 Art. 31. São de responsabilidade do distribuidor a inspeção visual, a requalificação, as manutenções preventiva e corretiva e a inutilização </a:t>
            </a:r>
            <a:r>
              <a:rPr kumimoji="1" lang="pt-BR" sz="1400" b="1" dirty="0" smtClean="0">
                <a:latin typeface="Arial" pitchFamily="34" charset="0"/>
                <a:cs typeface="Arial" pitchFamily="34" charset="0"/>
              </a:rPr>
              <a:t>de recipiente transportável de sua marca, ou sob sua responsabilidade</a:t>
            </a:r>
            <a:r>
              <a:rPr kumimoji="1" lang="pt-BR" sz="1400" dirty="0" smtClean="0">
                <a:latin typeface="Arial" pitchFamily="34" charset="0"/>
                <a:cs typeface="Arial" pitchFamily="34" charset="0"/>
              </a:rPr>
              <a:t>, na forma dos SS 2º e 4º do art.21 desta Resolução, de acordo com as legislações e normas vigentes.</a:t>
            </a:r>
          </a:p>
          <a:p>
            <a:pPr marL="342900" indent="-342900" algn="just" fontAlgn="auto">
              <a:spcBef>
                <a:spcPct val="20000"/>
              </a:spcBef>
              <a:spcAft>
                <a:spcPts val="0"/>
              </a:spcAft>
              <a:defRPr/>
            </a:pPr>
            <a:r>
              <a:rPr kumimoji="1" lang="pt-BR" sz="1400" dirty="0" smtClean="0">
                <a:latin typeface="Arial" pitchFamily="34" charset="0"/>
                <a:cs typeface="Arial" pitchFamily="34" charset="0"/>
              </a:rPr>
              <a:t>		Art.36. (item V) O distribuidor fica obrigado a submeter </a:t>
            </a:r>
            <a:r>
              <a:rPr kumimoji="1" lang="pt-BR" sz="1400" b="1" dirty="0" smtClean="0">
                <a:latin typeface="Arial" pitchFamily="34" charset="0"/>
                <a:cs typeface="Arial" pitchFamily="34" charset="0"/>
              </a:rPr>
              <a:t>os recipientes transportáveis de suas marcas comerciais, ou sob sua responsabilidade</a:t>
            </a:r>
            <a:r>
              <a:rPr kumimoji="1" lang="pt-BR" sz="1400" dirty="0" smtClean="0">
                <a:latin typeface="Arial" pitchFamily="34" charset="0"/>
                <a:cs typeface="Arial" pitchFamily="34" charset="0"/>
              </a:rPr>
              <a:t>, à inspeção visual, às manutenções preventiva e corretiva e à requalificação, inutilizando aqueles que não apresentarem as condições de segurança, de acordo com normas da ABNT.</a:t>
            </a:r>
          </a:p>
          <a:p>
            <a:pPr marL="342900" lvl="1" indent="-342900" algn="just" fontAlgn="auto">
              <a:spcBef>
                <a:spcPct val="20000"/>
              </a:spcBef>
              <a:spcAft>
                <a:spcPts val="0"/>
              </a:spcAft>
              <a:defRPr/>
            </a:pPr>
            <a:r>
              <a:rPr kumimoji="1" lang="pt-BR" sz="1400" dirty="0" smtClean="0">
                <a:latin typeface="Arial" pitchFamily="34" charset="0"/>
                <a:cs typeface="Arial" pitchFamily="34" charset="0"/>
              </a:rPr>
              <a:t>		</a:t>
            </a:r>
          </a:p>
          <a:p>
            <a:pPr marL="342900" indent="-342900" algn="just" fontAlgn="auto">
              <a:spcBef>
                <a:spcPct val="20000"/>
              </a:spcBef>
              <a:spcAft>
                <a:spcPts val="0"/>
              </a:spcAft>
              <a:defRPr/>
            </a:pPr>
            <a:endParaRPr kumimoji="1" lang="pt-BR" sz="1400" dirty="0" smtClean="0">
              <a:latin typeface="Arial" pitchFamily="34" charset="0"/>
              <a:cs typeface="Arial" pitchFamily="34" charset="0"/>
            </a:endParaRPr>
          </a:p>
        </p:txBody>
      </p:sp>
      <p:sp>
        <p:nvSpPr>
          <p:cNvPr id="49154" name="Text Box 2"/>
          <p:cNvSpPr txBox="1">
            <a:spLocks noChangeArrowheads="1"/>
          </p:cNvSpPr>
          <p:nvPr/>
        </p:nvSpPr>
        <p:spPr bwMode="auto">
          <a:xfrm>
            <a:off x="8959850" y="4978102"/>
            <a:ext cx="184150" cy="457200"/>
          </a:xfrm>
          <a:prstGeom prst="rect">
            <a:avLst/>
          </a:prstGeom>
          <a:noFill/>
          <a:ln w="12700" cap="sq">
            <a:noFill/>
            <a:miter lim="800000"/>
            <a:headEnd type="none" w="sm" len="sm"/>
            <a:tailEnd type="none" w="sm" len="sm"/>
          </a:ln>
        </p:spPr>
        <p:txBody>
          <a:bodyPr wrap="none">
            <a:spAutoFit/>
          </a:bodyPr>
          <a:lstStyle/>
          <a:p>
            <a:endParaRPr lang="pt-BR" sz="2400">
              <a:latin typeface="Tahoma" pitchFamily="34" charset="0"/>
            </a:endParaRPr>
          </a:p>
        </p:txBody>
      </p:sp>
      <p:pic>
        <p:nvPicPr>
          <p:cNvPr id="49160" name="Picture 8"/>
          <p:cNvPicPr>
            <a:picLocks noChangeAspect="1" noChangeArrowheads="1"/>
          </p:cNvPicPr>
          <p:nvPr/>
        </p:nvPicPr>
        <p:blipFill>
          <a:blip r:embed="rId3" cstate="print"/>
          <a:srcRect t="17071"/>
          <a:stretch>
            <a:fillRect/>
          </a:stretch>
        </p:blipFill>
        <p:spPr bwMode="auto">
          <a:xfrm>
            <a:off x="323528" y="2564904"/>
            <a:ext cx="2039937" cy="2448694"/>
          </a:xfrm>
          <a:prstGeom prst="rect">
            <a:avLst/>
          </a:prstGeom>
          <a:noFill/>
          <a:ln w="12700" cap="sq">
            <a:noFill/>
            <a:miter lim="800000"/>
            <a:headEnd type="none" w="sm" len="sm"/>
            <a:tailEnd type="none" w="sm" len="sm"/>
          </a:ln>
        </p:spPr>
      </p:pic>
      <p:sp>
        <p:nvSpPr>
          <p:cNvPr id="49162" name="Oval 11"/>
          <p:cNvSpPr>
            <a:spLocks noChangeArrowheads="1"/>
          </p:cNvSpPr>
          <p:nvPr/>
        </p:nvSpPr>
        <p:spPr bwMode="auto">
          <a:xfrm>
            <a:off x="683568" y="3356992"/>
            <a:ext cx="1368152" cy="431800"/>
          </a:xfrm>
          <a:prstGeom prst="ellipse">
            <a:avLst/>
          </a:prstGeom>
          <a:noFill/>
          <a:ln w="28575" cap="sq">
            <a:solidFill>
              <a:srgbClr val="FF0000"/>
            </a:solidFill>
            <a:round/>
            <a:headEnd type="none" w="sm" len="sm"/>
            <a:tailEnd type="none" w="sm" len="sm"/>
          </a:ln>
        </p:spPr>
        <p:txBody>
          <a:bodyPr wrap="none" anchor="ctr"/>
          <a:lstStyle/>
          <a:p>
            <a:endParaRPr lang="pt-BR"/>
          </a:p>
        </p:txBody>
      </p:sp>
      <p:sp>
        <p:nvSpPr>
          <p:cNvPr id="49164" name="Text Box 13"/>
          <p:cNvSpPr txBox="1">
            <a:spLocks noChangeArrowheads="1"/>
          </p:cNvSpPr>
          <p:nvPr/>
        </p:nvSpPr>
        <p:spPr bwMode="auto">
          <a:xfrm>
            <a:off x="179512" y="5157192"/>
            <a:ext cx="2379819" cy="1138773"/>
          </a:xfrm>
          <a:prstGeom prst="rect">
            <a:avLst/>
          </a:prstGeom>
          <a:noFill/>
          <a:ln w="12700" cap="sq">
            <a:noFill/>
            <a:miter lim="800000"/>
            <a:headEnd type="none" w="sm" len="sm"/>
            <a:tailEnd type="none" w="sm" len="sm"/>
          </a:ln>
        </p:spPr>
        <p:txBody>
          <a:bodyPr wrap="none">
            <a:spAutoFit/>
          </a:bodyPr>
          <a:lstStyle/>
          <a:p>
            <a:r>
              <a:rPr lang="pt-BR" sz="1800" b="1" dirty="0"/>
              <a:t>Marca em auto-relevo</a:t>
            </a:r>
          </a:p>
          <a:p>
            <a:r>
              <a:rPr lang="pt-BR" sz="1800" b="1" dirty="0"/>
              <a:t>no corpo do recipiente</a:t>
            </a:r>
          </a:p>
          <a:p>
            <a:pPr algn="ctr"/>
            <a:r>
              <a:rPr lang="pt-BR" sz="1600" b="1" dirty="0"/>
              <a:t>(ABNT NBR 8460)</a:t>
            </a:r>
          </a:p>
          <a:p>
            <a:endParaRPr lang="pt-BR" sz="1600" dirty="0"/>
          </a:p>
        </p:txBody>
      </p:sp>
      <p:sp>
        <p:nvSpPr>
          <p:cNvPr id="49165" name="WordArt 14"/>
          <p:cNvSpPr>
            <a:spLocks noChangeArrowheads="1" noChangeShapeType="1" noTextEdit="1"/>
          </p:cNvSpPr>
          <p:nvPr/>
        </p:nvSpPr>
        <p:spPr bwMode="auto">
          <a:xfrm>
            <a:off x="899592" y="3429000"/>
            <a:ext cx="865188" cy="288925"/>
          </a:xfrm>
          <a:prstGeom prst="rect">
            <a:avLst/>
          </a:prstGeom>
        </p:spPr>
        <p:txBody>
          <a:bodyPr wrap="none" fromWordArt="1">
            <a:prstTxWarp prst="textCanDown">
              <a:avLst>
                <a:gd name="adj" fmla="val 33333"/>
              </a:avLst>
            </a:prstTxWarp>
          </a:bodyPr>
          <a:lstStyle/>
          <a:p>
            <a:pPr algn="ctr"/>
            <a:r>
              <a:rPr lang="pt-BR" kern="10" dirty="0">
                <a:ln w="9525" cap="sq">
                  <a:solidFill>
                    <a:srgbClr val="666699"/>
                  </a:solidFill>
                  <a:round/>
                  <a:headEnd type="none" w="sm" len="sm"/>
                  <a:tailEnd type="none" w="sm" len="sm"/>
                </a:ln>
                <a:solidFill>
                  <a:srgbClr val="666699"/>
                </a:solidFill>
                <a:latin typeface="Arial"/>
                <a:cs typeface="Arial"/>
              </a:rPr>
              <a:t>marca</a:t>
            </a:r>
          </a:p>
        </p:txBody>
      </p:sp>
      <p:sp>
        <p:nvSpPr>
          <p:cNvPr id="19" name="Rectangle 2050"/>
          <p:cNvSpPr>
            <a:spLocks noGrp="1" noChangeArrowheads="1"/>
          </p:cNvSpPr>
          <p:nvPr>
            <p:ph type="title"/>
          </p:nvPr>
        </p:nvSpPr>
        <p:spPr>
          <a:xfrm>
            <a:off x="2571736" y="227415"/>
            <a:ext cx="5886464" cy="830997"/>
          </a:xfrm>
          <a:noFill/>
          <a:ln w="12699">
            <a:noFill/>
            <a:miter lim="800000"/>
            <a:headEnd type="none" w="sm" len="sm"/>
            <a:tailEnd type="none" w="sm" len="sm"/>
          </a:ln>
        </p:spPr>
        <p:txBody>
          <a:bodyPr>
            <a:spAutoFit/>
          </a:bodyPr>
          <a:lstStyle/>
          <a:p>
            <a:pPr>
              <a:defRPr/>
            </a:pPr>
            <a: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t>Regulamentação Vigente</a:t>
            </a:r>
            <a:b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br>
            <a: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t>e a identificação da Marca</a:t>
            </a:r>
          </a:p>
        </p:txBody>
      </p:sp>
      <p:sp>
        <p:nvSpPr>
          <p:cNvPr id="20" name="Retângulo 19"/>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A identificação da Marca e o Programa de Requalificação:</a:t>
            </a:r>
            <a:endParaRPr lang="pt-BR" sz="1800" dirty="0"/>
          </a:p>
        </p:txBody>
      </p:sp>
    </p:spTree>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8959850" y="4978102"/>
            <a:ext cx="184150" cy="457200"/>
          </a:xfrm>
          <a:prstGeom prst="rect">
            <a:avLst/>
          </a:prstGeom>
          <a:noFill/>
          <a:ln w="12700" cap="sq">
            <a:noFill/>
            <a:miter lim="800000"/>
            <a:headEnd type="none" w="sm" len="sm"/>
            <a:tailEnd type="none" w="sm" len="sm"/>
          </a:ln>
        </p:spPr>
        <p:txBody>
          <a:bodyPr wrap="none">
            <a:spAutoFit/>
          </a:bodyPr>
          <a:lstStyle/>
          <a:p>
            <a:endParaRPr lang="pt-BR" sz="2400">
              <a:latin typeface="Tahoma" pitchFamily="34" charset="0"/>
            </a:endParaRPr>
          </a:p>
        </p:txBody>
      </p:sp>
      <p:pic>
        <p:nvPicPr>
          <p:cNvPr id="49160" name="Picture 8"/>
          <p:cNvPicPr>
            <a:picLocks noChangeAspect="1" noChangeArrowheads="1"/>
          </p:cNvPicPr>
          <p:nvPr/>
        </p:nvPicPr>
        <p:blipFill>
          <a:blip r:embed="rId3" cstate="print"/>
          <a:srcRect t="17071"/>
          <a:stretch>
            <a:fillRect/>
          </a:stretch>
        </p:blipFill>
        <p:spPr bwMode="auto">
          <a:xfrm>
            <a:off x="323528" y="2564904"/>
            <a:ext cx="2039937" cy="2448694"/>
          </a:xfrm>
          <a:prstGeom prst="rect">
            <a:avLst/>
          </a:prstGeom>
          <a:noFill/>
          <a:ln w="12700" cap="sq">
            <a:noFill/>
            <a:miter lim="800000"/>
            <a:headEnd type="none" w="sm" len="sm"/>
            <a:tailEnd type="none" w="sm" len="sm"/>
          </a:ln>
        </p:spPr>
      </p:pic>
      <p:sp>
        <p:nvSpPr>
          <p:cNvPr id="49162" name="Oval 11"/>
          <p:cNvSpPr>
            <a:spLocks noChangeArrowheads="1"/>
          </p:cNvSpPr>
          <p:nvPr/>
        </p:nvSpPr>
        <p:spPr bwMode="auto">
          <a:xfrm>
            <a:off x="683568" y="3356992"/>
            <a:ext cx="1368152" cy="431800"/>
          </a:xfrm>
          <a:prstGeom prst="ellipse">
            <a:avLst/>
          </a:prstGeom>
          <a:noFill/>
          <a:ln w="28575" cap="sq">
            <a:solidFill>
              <a:srgbClr val="FF0000"/>
            </a:solidFill>
            <a:round/>
            <a:headEnd type="none" w="sm" len="sm"/>
            <a:tailEnd type="none" w="sm" len="sm"/>
          </a:ln>
        </p:spPr>
        <p:txBody>
          <a:bodyPr wrap="none" anchor="ctr"/>
          <a:lstStyle/>
          <a:p>
            <a:endParaRPr lang="pt-BR"/>
          </a:p>
        </p:txBody>
      </p:sp>
      <p:sp>
        <p:nvSpPr>
          <p:cNvPr id="49164" name="Text Box 13"/>
          <p:cNvSpPr txBox="1">
            <a:spLocks noChangeArrowheads="1"/>
          </p:cNvSpPr>
          <p:nvPr/>
        </p:nvSpPr>
        <p:spPr bwMode="auto">
          <a:xfrm>
            <a:off x="179512" y="5157192"/>
            <a:ext cx="2379819" cy="1138773"/>
          </a:xfrm>
          <a:prstGeom prst="rect">
            <a:avLst/>
          </a:prstGeom>
          <a:noFill/>
          <a:ln w="12700" cap="sq">
            <a:noFill/>
            <a:miter lim="800000"/>
            <a:headEnd type="none" w="sm" len="sm"/>
            <a:tailEnd type="none" w="sm" len="sm"/>
          </a:ln>
        </p:spPr>
        <p:txBody>
          <a:bodyPr wrap="none">
            <a:spAutoFit/>
          </a:bodyPr>
          <a:lstStyle/>
          <a:p>
            <a:r>
              <a:rPr lang="pt-BR" sz="1800" b="1" dirty="0"/>
              <a:t>Marca em auto-relevo</a:t>
            </a:r>
          </a:p>
          <a:p>
            <a:r>
              <a:rPr lang="pt-BR" sz="1800" b="1" dirty="0"/>
              <a:t>no corpo do recipiente</a:t>
            </a:r>
          </a:p>
          <a:p>
            <a:pPr algn="ctr"/>
            <a:r>
              <a:rPr lang="pt-BR" sz="1600" b="1" dirty="0"/>
              <a:t>(ABNT NBR 8460)</a:t>
            </a:r>
          </a:p>
          <a:p>
            <a:endParaRPr lang="pt-BR" sz="1600" dirty="0"/>
          </a:p>
        </p:txBody>
      </p:sp>
      <p:sp>
        <p:nvSpPr>
          <p:cNvPr id="49165" name="WordArt 14"/>
          <p:cNvSpPr>
            <a:spLocks noChangeArrowheads="1" noChangeShapeType="1" noTextEdit="1"/>
          </p:cNvSpPr>
          <p:nvPr/>
        </p:nvSpPr>
        <p:spPr bwMode="auto">
          <a:xfrm>
            <a:off x="899592" y="3429000"/>
            <a:ext cx="865188" cy="288925"/>
          </a:xfrm>
          <a:prstGeom prst="rect">
            <a:avLst/>
          </a:prstGeom>
        </p:spPr>
        <p:txBody>
          <a:bodyPr wrap="none" fromWordArt="1">
            <a:prstTxWarp prst="textCanDown">
              <a:avLst>
                <a:gd name="adj" fmla="val 33333"/>
              </a:avLst>
            </a:prstTxWarp>
          </a:bodyPr>
          <a:lstStyle/>
          <a:p>
            <a:pPr algn="ctr"/>
            <a:r>
              <a:rPr lang="pt-BR" kern="10" dirty="0">
                <a:ln w="9525" cap="sq">
                  <a:solidFill>
                    <a:srgbClr val="666699"/>
                  </a:solidFill>
                  <a:round/>
                  <a:headEnd type="none" w="sm" len="sm"/>
                  <a:tailEnd type="none" w="sm" len="sm"/>
                </a:ln>
                <a:solidFill>
                  <a:srgbClr val="666699"/>
                </a:solidFill>
                <a:latin typeface="Arial"/>
                <a:cs typeface="Arial"/>
              </a:rPr>
              <a:t>marca</a:t>
            </a:r>
          </a:p>
        </p:txBody>
      </p:sp>
      <p:sp>
        <p:nvSpPr>
          <p:cNvPr id="19" name="Rectangle 2050"/>
          <p:cNvSpPr>
            <a:spLocks noGrp="1" noChangeArrowheads="1"/>
          </p:cNvSpPr>
          <p:nvPr>
            <p:ph type="title"/>
          </p:nvPr>
        </p:nvSpPr>
        <p:spPr>
          <a:xfrm>
            <a:off x="2571736" y="227415"/>
            <a:ext cx="5886464" cy="830997"/>
          </a:xfrm>
          <a:noFill/>
          <a:ln w="12699">
            <a:noFill/>
            <a:miter lim="800000"/>
            <a:headEnd type="none" w="sm" len="sm"/>
            <a:tailEnd type="none" w="sm" len="sm"/>
          </a:ln>
        </p:spPr>
        <p:txBody>
          <a:bodyPr>
            <a:spAutoFit/>
          </a:bodyPr>
          <a:lstStyle/>
          <a:p>
            <a:pPr>
              <a:defRPr/>
            </a:pPr>
            <a: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t>Regulamentação Vigente</a:t>
            </a:r>
            <a:b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br>
            <a: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t>e a identificação da Marca</a:t>
            </a:r>
          </a:p>
        </p:txBody>
      </p:sp>
      <p:sp>
        <p:nvSpPr>
          <p:cNvPr id="20" name="Retângulo 19"/>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A identificação da Marca e o Programa de Requalificação:</a:t>
            </a:r>
            <a:endParaRPr lang="pt-BR" sz="1800" dirty="0"/>
          </a:p>
        </p:txBody>
      </p:sp>
      <p:sp>
        <p:nvSpPr>
          <p:cNvPr id="24" name="Rectangle 2051"/>
          <p:cNvSpPr>
            <a:spLocks noChangeArrowheads="1"/>
          </p:cNvSpPr>
          <p:nvPr/>
        </p:nvSpPr>
        <p:spPr bwMode="auto">
          <a:xfrm>
            <a:off x="3059832" y="2132856"/>
            <a:ext cx="4968552" cy="2664296"/>
          </a:xfrm>
          <a:prstGeom prst="rect">
            <a:avLst/>
          </a:prstGeom>
          <a:noFill/>
          <a:ln w="9525">
            <a:noFill/>
            <a:miter lim="800000"/>
            <a:headEnd/>
            <a:tailEnd/>
          </a:ln>
          <a:effectLst/>
        </p:spPr>
        <p:txBody>
          <a:bodyPr/>
          <a:lstStyle/>
          <a:p>
            <a:pPr marL="342900" indent="-342900" algn="just">
              <a:lnSpc>
                <a:spcPct val="50000"/>
              </a:lnSpc>
              <a:spcBef>
                <a:spcPts val="1500"/>
              </a:spcBef>
              <a:buClr>
                <a:srgbClr val="000000"/>
              </a:buClr>
              <a:defRPr/>
            </a:pPr>
            <a:r>
              <a:rPr kumimoji="1" lang="pt-BR" sz="1800" b="1" dirty="0" smtClean="0">
                <a:solidFill>
                  <a:srgbClr val="333399"/>
                </a:solidFill>
                <a:latin typeface="Arial" pitchFamily="34" charset="0"/>
                <a:cs typeface="Arial" pitchFamily="34" charset="0"/>
              </a:rPr>
              <a:t>Portaria ANP nº 242 de 18.10.2000</a:t>
            </a:r>
          </a:p>
          <a:p>
            <a:pPr marL="342900" indent="-342900" algn="just">
              <a:spcBef>
                <a:spcPts val="1500"/>
              </a:spcBef>
              <a:buClr>
                <a:srgbClr val="000000"/>
              </a:buClr>
              <a:defRPr/>
            </a:pPr>
            <a:r>
              <a:rPr kumimoji="1" lang="pt-BR" sz="1800" b="1" dirty="0" smtClean="0">
                <a:solidFill>
                  <a:srgbClr val="333399"/>
                </a:solidFill>
                <a:latin typeface="Arial" pitchFamily="34" charset="0"/>
                <a:cs typeface="Arial" pitchFamily="34" charset="0"/>
              </a:rPr>
              <a:t>	</a:t>
            </a:r>
            <a:r>
              <a:rPr lang="pt-BR" sz="1400" dirty="0" smtClean="0">
                <a:latin typeface="Arial" pitchFamily="34" charset="0"/>
                <a:cs typeface="Arial" pitchFamily="34" charset="0"/>
              </a:rPr>
              <a:t>	Regulamenta os procedimentos para a inutilização de recipientes transportáveis de gás liquefeito de petróleo – GLP com capacidade de 13 kg.</a:t>
            </a:r>
          </a:p>
          <a:p>
            <a:pPr marL="342900" indent="-342900" algn="just">
              <a:spcBef>
                <a:spcPts val="1500"/>
              </a:spcBef>
              <a:buClr>
                <a:srgbClr val="000000"/>
              </a:buClr>
              <a:defRPr/>
            </a:pPr>
            <a:r>
              <a:rPr kumimoji="1" lang="pt-BR" sz="1400" b="1" dirty="0" smtClean="0">
                <a:solidFill>
                  <a:srgbClr val="333399"/>
                </a:solidFill>
                <a:latin typeface="Arial" pitchFamily="34" charset="0"/>
                <a:cs typeface="Arial" pitchFamily="34" charset="0"/>
              </a:rPr>
              <a:t>		</a:t>
            </a:r>
            <a:r>
              <a:rPr kumimoji="1" lang="pt-BR" sz="1400" dirty="0" smtClean="0">
                <a:latin typeface="Arial" pitchFamily="34" charset="0"/>
                <a:cs typeface="Arial" pitchFamily="34" charset="0"/>
              </a:rPr>
              <a:t> Art.3. </a:t>
            </a:r>
            <a:r>
              <a:rPr lang="pt-BR" sz="1400" dirty="0" smtClean="0">
                <a:latin typeface="Arial" pitchFamily="34" charset="0"/>
                <a:cs typeface="Arial" pitchFamily="34" charset="0"/>
              </a:rPr>
              <a:t>O botijão reprovado na inspeção visual ou no processo de requalificação, bem como o </a:t>
            </a:r>
            <a:r>
              <a:rPr lang="pt-BR" sz="1400" b="1" dirty="0" smtClean="0">
                <a:latin typeface="Arial" pitchFamily="34" charset="0"/>
                <a:cs typeface="Arial" pitchFamily="34" charset="0"/>
              </a:rPr>
              <a:t>desprovido de marca ou com marca não pertencente a distribuidor de GLP registrado na ANP</a:t>
            </a:r>
            <a:r>
              <a:rPr lang="pt-BR" sz="1400" dirty="0" smtClean="0">
                <a:latin typeface="Arial" pitchFamily="34" charset="0"/>
                <a:cs typeface="Arial" pitchFamily="34" charset="0"/>
              </a:rPr>
              <a:t> deverá ser inutilizado.</a:t>
            </a:r>
          </a:p>
          <a:p>
            <a:pPr marL="342900" indent="-342900" algn="just">
              <a:spcBef>
                <a:spcPts val="1500"/>
              </a:spcBef>
              <a:buClr>
                <a:srgbClr val="000000"/>
              </a:buClr>
              <a:defRPr/>
            </a:pPr>
            <a:r>
              <a:rPr kumimoji="1" lang="pt-BR" sz="1400" dirty="0" smtClean="0">
                <a:latin typeface="Arial" pitchFamily="34" charset="0"/>
                <a:cs typeface="Arial" pitchFamily="34" charset="0"/>
              </a:rPr>
              <a:t>		</a:t>
            </a:r>
            <a:endParaRPr lang="pt-BR" sz="1400" dirty="0" smtClean="0">
              <a:latin typeface="Arial" pitchFamily="34" charset="0"/>
              <a:cs typeface="Arial" pitchFamily="34" charset="0"/>
            </a:endParaRPr>
          </a:p>
        </p:txBody>
      </p:sp>
    </p:spTree>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736725" y="2636912"/>
            <a:ext cx="184150" cy="396875"/>
          </a:xfrm>
          <a:prstGeom prst="rect">
            <a:avLst/>
          </a:prstGeom>
          <a:noFill/>
          <a:ln w="12700" cap="sq">
            <a:noFill/>
            <a:miter lim="800000"/>
            <a:headEnd type="none" w="sm" len="sm"/>
            <a:tailEnd type="none" w="sm" len="sm"/>
          </a:ln>
        </p:spPr>
        <p:txBody>
          <a:bodyPr wrap="none">
            <a:spAutoFit/>
          </a:bodyPr>
          <a:lstStyle/>
          <a:p>
            <a:endParaRPr lang="pt-BR">
              <a:latin typeface="Tahoma" pitchFamily="34" charset="0"/>
            </a:endParaRPr>
          </a:p>
        </p:txBody>
      </p:sp>
      <p:sp>
        <p:nvSpPr>
          <p:cNvPr id="105479" name="Rectangle 7"/>
          <p:cNvSpPr>
            <a:spLocks noChangeArrowheads="1"/>
          </p:cNvSpPr>
          <p:nvPr/>
        </p:nvSpPr>
        <p:spPr bwMode="auto">
          <a:xfrm>
            <a:off x="152400" y="1219200"/>
            <a:ext cx="8534400" cy="4868863"/>
          </a:xfrm>
          <a:prstGeom prst="rect">
            <a:avLst/>
          </a:prstGeom>
          <a:noFill/>
          <a:ln w="9525">
            <a:noFill/>
            <a:miter lim="800000"/>
            <a:headEnd/>
            <a:tailEnd/>
          </a:ln>
        </p:spPr>
        <p:txBody>
          <a:bodyPr/>
          <a:lstStyle/>
          <a:p>
            <a:pPr marL="742950" lvl="1" indent="-285750" algn="just">
              <a:spcBef>
                <a:spcPct val="20000"/>
              </a:spcBef>
              <a:buClr>
                <a:schemeClr val="bg2"/>
              </a:buClr>
            </a:pPr>
            <a:endParaRPr lang="en-US" sz="1800" b="1"/>
          </a:p>
          <a:p>
            <a:pPr marL="742950" lvl="1" indent="-285750" algn="just">
              <a:spcBef>
                <a:spcPct val="20000"/>
              </a:spcBef>
              <a:buClr>
                <a:schemeClr val="bg2"/>
              </a:buClr>
            </a:pPr>
            <a:endParaRPr lang="en-US" sz="1800" b="1"/>
          </a:p>
          <a:p>
            <a:pPr marL="742950" lvl="1" indent="-285750" algn="just">
              <a:spcBef>
                <a:spcPct val="20000"/>
              </a:spcBef>
              <a:buClr>
                <a:schemeClr val="bg2"/>
              </a:buClr>
              <a:buFontTx/>
              <a:buChar char="–"/>
            </a:pPr>
            <a:endParaRPr lang="en-US" sz="1800" b="1"/>
          </a:p>
        </p:txBody>
      </p:sp>
      <p:sp>
        <p:nvSpPr>
          <p:cNvPr id="48132" name="Rectangle 8"/>
          <p:cNvSpPr>
            <a:spLocks noChangeArrowheads="1"/>
          </p:cNvSpPr>
          <p:nvPr/>
        </p:nvSpPr>
        <p:spPr bwMode="auto">
          <a:xfrm>
            <a:off x="566738" y="1846272"/>
            <a:ext cx="8077200" cy="2446824"/>
          </a:xfrm>
          <a:prstGeom prst="rect">
            <a:avLst/>
          </a:prstGeom>
          <a:noFill/>
          <a:ln w="12700" cap="sq">
            <a:noFill/>
            <a:miter lim="800000"/>
            <a:headEnd type="none" w="sm" len="sm"/>
            <a:tailEnd type="none" w="sm" len="sm"/>
          </a:ln>
        </p:spPr>
        <p:txBody>
          <a:bodyPr wrap="square">
            <a:spAutoFit/>
          </a:bodyPr>
          <a:lstStyle/>
          <a:p>
            <a:pPr lvl="1" algn="just">
              <a:spcBef>
                <a:spcPct val="50000"/>
              </a:spcBef>
              <a:buClr>
                <a:schemeClr val="bg2"/>
              </a:buClr>
            </a:pPr>
            <a:r>
              <a:rPr lang="pt-BR" sz="1800" dirty="0" smtClean="0">
                <a:latin typeface="+mj-lt"/>
              </a:rPr>
              <a:t> </a:t>
            </a:r>
          </a:p>
          <a:p>
            <a:pPr lvl="1" algn="just">
              <a:spcBef>
                <a:spcPct val="50000"/>
              </a:spcBef>
              <a:buClr>
                <a:schemeClr val="bg2"/>
              </a:buClr>
            </a:pPr>
            <a:r>
              <a:rPr lang="pt-BR" sz="1800" dirty="0" smtClean="0"/>
              <a:t> </a:t>
            </a:r>
          </a:p>
          <a:p>
            <a:pPr lvl="1" algn="just">
              <a:spcBef>
                <a:spcPct val="50000"/>
              </a:spcBef>
              <a:buClr>
                <a:schemeClr val="bg2"/>
              </a:buClr>
              <a:buFontTx/>
              <a:buChar char="–"/>
            </a:pPr>
            <a:r>
              <a:rPr lang="pt-BR" sz="1800" dirty="0" smtClean="0"/>
              <a:t>Propicia a requalificação de recipientes, possibilita a inutilização dos devidos,  estimulando a compra de novos, com ganhos de qualidade para o consumidor; </a:t>
            </a:r>
          </a:p>
          <a:p>
            <a:pPr lvl="1" algn="just">
              <a:spcBef>
                <a:spcPct val="50000"/>
              </a:spcBef>
              <a:buClr>
                <a:schemeClr val="bg2"/>
              </a:buClr>
              <a:buFontTx/>
              <a:buChar char="–"/>
            </a:pPr>
            <a:r>
              <a:rPr lang="pt-BR" sz="1800" dirty="0" smtClean="0">
                <a:latin typeface="+mj-lt"/>
              </a:rPr>
              <a:t> Mecanismo de identificação do distribuidor quando de eventual ocorrência de sinistro, com vistas à determinação de responsabilidades, concorrendo para o permanente acompanhamento da atividade pelas distribuidoras.</a:t>
            </a:r>
          </a:p>
        </p:txBody>
      </p:sp>
      <p:sp>
        <p:nvSpPr>
          <p:cNvPr id="12" name="Seta para a direita 11"/>
          <p:cNvSpPr/>
          <p:nvPr/>
        </p:nvSpPr>
        <p:spPr>
          <a:xfrm>
            <a:off x="3816853" y="5303488"/>
            <a:ext cx="642942" cy="285752"/>
          </a:xfrm>
          <a:prstGeom prst="rightArrow">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4388357" y="5189130"/>
            <a:ext cx="4216091" cy="400110"/>
          </a:xfrm>
          <a:prstGeom prst="rect">
            <a:avLst/>
          </a:prstGeom>
          <a:noFill/>
        </p:spPr>
        <p:txBody>
          <a:bodyPr wrap="none" rtlCol="0">
            <a:spAutoFit/>
          </a:bodyPr>
          <a:lstStyle/>
          <a:p>
            <a:r>
              <a:rPr lang="pt-BR" sz="2000" dirty="0" smtClean="0"/>
              <a:t>    </a:t>
            </a:r>
            <a:r>
              <a:rPr lang="pt-BR" sz="2000" b="1" i="1" dirty="0" smtClean="0">
                <a:solidFill>
                  <a:srgbClr val="002060"/>
                </a:solidFill>
                <a:latin typeface="+mj-lt"/>
              </a:rPr>
              <a:t>SEGURANÇA PARA O CONSUMIDOR</a:t>
            </a:r>
            <a:endParaRPr lang="pt-BR" sz="2000" b="1" i="1" dirty="0">
              <a:solidFill>
                <a:srgbClr val="002060"/>
              </a:solidFill>
              <a:latin typeface="+mj-lt"/>
            </a:endParaRPr>
          </a:p>
        </p:txBody>
      </p:sp>
      <p:sp>
        <p:nvSpPr>
          <p:cNvPr id="14" name="Retângulo 13"/>
          <p:cNvSpPr/>
          <p:nvPr/>
        </p:nvSpPr>
        <p:spPr>
          <a:xfrm>
            <a:off x="1043608" y="4366845"/>
            <a:ext cx="7560840" cy="646331"/>
          </a:xfrm>
          <a:prstGeom prst="rect">
            <a:avLst/>
          </a:prstGeom>
        </p:spPr>
        <p:txBody>
          <a:bodyPr wrap="square">
            <a:spAutoFit/>
          </a:bodyPr>
          <a:lstStyle/>
          <a:p>
            <a:r>
              <a:rPr lang="pt-BR" sz="1800" b="1" dirty="0" smtClean="0"/>
              <a:t>Garantir a qualidade dos recipientes, através do processo de requalificação e de inutilização e a renovação do estoque de botijões.</a:t>
            </a:r>
            <a:endParaRPr lang="pt-BR" sz="1800" b="1" dirty="0"/>
          </a:p>
        </p:txBody>
      </p:sp>
      <p:sp>
        <p:nvSpPr>
          <p:cNvPr id="16" name="Seta para a direita 15"/>
          <p:cNvSpPr/>
          <p:nvPr/>
        </p:nvSpPr>
        <p:spPr>
          <a:xfrm>
            <a:off x="1115616" y="2207144"/>
            <a:ext cx="642942" cy="285752"/>
          </a:xfrm>
          <a:prstGeom prst="rightArrow">
            <a:avLst/>
          </a:prstGeom>
          <a:solidFill>
            <a:srgbClr val="00206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1687120" y="2132856"/>
            <a:ext cx="4420954" cy="400110"/>
          </a:xfrm>
          <a:prstGeom prst="rect">
            <a:avLst/>
          </a:prstGeom>
          <a:noFill/>
        </p:spPr>
        <p:txBody>
          <a:bodyPr wrap="none" rtlCol="0">
            <a:spAutoFit/>
          </a:bodyPr>
          <a:lstStyle/>
          <a:p>
            <a:r>
              <a:rPr lang="pt-BR" sz="2000" dirty="0" smtClean="0"/>
              <a:t>    </a:t>
            </a:r>
            <a:r>
              <a:rPr lang="pt-BR" sz="2000" b="1" i="1" dirty="0" smtClean="0">
                <a:solidFill>
                  <a:srgbClr val="002060"/>
                </a:solidFill>
                <a:latin typeface="+mj-lt"/>
              </a:rPr>
              <a:t>ATRIBUIÇÃO DE RESPONSABILIDADES</a:t>
            </a:r>
            <a:endParaRPr lang="pt-BR" sz="2000" b="1" i="1" dirty="0">
              <a:solidFill>
                <a:srgbClr val="002060"/>
              </a:solidFill>
              <a:latin typeface="+mj-lt"/>
            </a:endParaRPr>
          </a:p>
        </p:txBody>
      </p:sp>
      <p:sp>
        <p:nvSpPr>
          <p:cNvPr id="11" name="Retângulo 10"/>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A identificação da Marca e o Programa de Requalificação:</a:t>
            </a:r>
            <a:endParaRPr lang="pt-BR" sz="1800" dirty="0"/>
          </a:p>
        </p:txBody>
      </p:sp>
      <p:sp>
        <p:nvSpPr>
          <p:cNvPr id="19" name="Rectangle 2050"/>
          <p:cNvSpPr>
            <a:spLocks noGrp="1" noChangeArrowheads="1"/>
          </p:cNvSpPr>
          <p:nvPr>
            <p:ph type="title"/>
          </p:nvPr>
        </p:nvSpPr>
        <p:spPr>
          <a:xfrm>
            <a:off x="2571736" y="227415"/>
            <a:ext cx="5886464" cy="830997"/>
          </a:xfrm>
          <a:noFill/>
          <a:ln w="12699">
            <a:noFill/>
            <a:miter lim="800000"/>
            <a:headEnd type="none" w="sm" len="sm"/>
            <a:tailEnd type="none" w="sm" len="sm"/>
          </a:ln>
        </p:spPr>
        <p:txBody>
          <a:bodyPr>
            <a:spAutoFit/>
          </a:bodyPr>
          <a:lstStyle/>
          <a:p>
            <a:pPr>
              <a:defRPr/>
            </a:pPr>
            <a: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t>Regulamentação Vigente</a:t>
            </a:r>
            <a:b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br>
            <a:r>
              <a:rPr lang="pt-BR" sz="2400" b="1" dirty="0">
                <a:solidFill>
                  <a:srgbClr val="003300"/>
                </a:solidFill>
                <a:effectLst>
                  <a:outerShdw blurRad="38100" dist="38100" dir="2700000" algn="tl">
                    <a:srgbClr val="000000">
                      <a:alpha val="43137"/>
                    </a:srgbClr>
                  </a:outerShdw>
                </a:effectLst>
                <a:latin typeface="Tahoma" pitchFamily="34" charset="0"/>
                <a:ea typeface="+mn-ea"/>
                <a:cs typeface="+mn-cs"/>
                <a:sym typeface="Marlett" pitchFamily="2" charset="2"/>
              </a:rPr>
              <a:t>e a identificação da Marca</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105479"/>
                                        </p:tgtEl>
                                        <p:attrNameLst>
                                          <p:attrName>style.visibility</p:attrName>
                                        </p:attrNameLst>
                                      </p:cBhvr>
                                      <p:to>
                                        <p:strVal val="visible"/>
                                      </p:to>
                                    </p:set>
                                    <p:anim calcmode="lin" valueType="num">
                                      <p:cBhvr additive="base">
                                        <p:cTn id="7" dur="500" fill="hold"/>
                                        <p:tgtEl>
                                          <p:spTgt spid="105479"/>
                                        </p:tgtEl>
                                        <p:attrNameLst>
                                          <p:attrName>ppt_x</p:attrName>
                                        </p:attrNameLst>
                                      </p:cBhvr>
                                      <p:tavLst>
                                        <p:tav tm="0">
                                          <p:val>
                                            <p:strVal val="0-#ppt_w/2"/>
                                          </p:val>
                                        </p:tav>
                                        <p:tav tm="100000">
                                          <p:val>
                                            <p:strVal val="#ppt_x"/>
                                          </p:val>
                                        </p:tav>
                                      </p:tavLst>
                                    </p:anim>
                                    <p:anim calcmode="lin" valueType="num">
                                      <p:cBhvr additive="base">
                                        <p:cTn id="8" dur="500" fill="hold"/>
                                        <p:tgtEl>
                                          <p:spTgt spid="1054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5"/>
          <p:cNvSpPr txBox="1">
            <a:spLocks/>
          </p:cNvSpPr>
          <p:nvPr/>
        </p:nvSpPr>
        <p:spPr>
          <a:xfrm>
            <a:off x="251520" y="2060848"/>
            <a:ext cx="8517632" cy="2664296"/>
          </a:xfrm>
          <a:prstGeom prst="rect">
            <a:avLst/>
          </a:prstGeom>
        </p:spPr>
        <p:txBody>
          <a:bodyPr vert="horz" lIns="91440" tIns="45720" rIns="91440" bIns="45720" rtlCol="0">
            <a:noAutofit/>
          </a:bodyPr>
          <a:lstStyle/>
          <a:p>
            <a:pPr marL="342900" indent="-342900" algn="just" fontAlgn="auto">
              <a:spcBef>
                <a:spcPct val="20000"/>
              </a:spcBef>
              <a:spcAft>
                <a:spcPts val="0"/>
              </a:spcAft>
              <a:defRPr/>
            </a:pPr>
            <a:r>
              <a:rPr kumimoji="1" lang="pt-BR" sz="1800" b="1" dirty="0" smtClean="0">
                <a:solidFill>
                  <a:srgbClr val="333399"/>
                </a:solidFill>
                <a:latin typeface="Arial" pitchFamily="34" charset="0"/>
                <a:cs typeface="Arial" pitchFamily="34" charset="0"/>
              </a:rPr>
              <a:t>Resolução ANP nº 15 de 18.5.2005 </a:t>
            </a:r>
          </a:p>
          <a:p>
            <a:endParaRPr lang="pt-BR" sz="1600" b="1" dirty="0" smtClean="0">
              <a:latin typeface="+mn-lt"/>
              <a:cs typeface="Arial" pitchFamily="34" charset="0"/>
            </a:endParaRPr>
          </a:p>
          <a:p>
            <a:r>
              <a:rPr lang="pt-BR" sz="1600" b="1" dirty="0" smtClean="0">
                <a:latin typeface="+mn-lt"/>
                <a:cs typeface="Arial" pitchFamily="34" charset="0"/>
              </a:rPr>
              <a:t>Art. 31.</a:t>
            </a:r>
            <a:r>
              <a:rPr lang="pt-BR" sz="1600" dirty="0" smtClean="0">
                <a:latin typeface="+mn-lt"/>
                <a:cs typeface="Arial" pitchFamily="34" charset="0"/>
              </a:rPr>
              <a:t> [...] </a:t>
            </a:r>
          </a:p>
          <a:p>
            <a:r>
              <a:rPr lang="pt-BR" sz="1600" b="1" dirty="0" smtClean="0">
                <a:latin typeface="+mn-lt"/>
                <a:cs typeface="Arial" pitchFamily="34" charset="0"/>
              </a:rPr>
              <a:t>§ 1º Especificamente para os recipientes transportáveis com capacidade de 13 quilogramas de GLP - botijão P13</a:t>
            </a:r>
            <a:r>
              <a:rPr lang="pt-BR" sz="1600" dirty="0" smtClean="0"/>
              <a:t>, o distribuidor deverá submeter [...], ao processo de requalificação, </a:t>
            </a:r>
            <a:r>
              <a:rPr lang="pt-BR" sz="1600" b="1" dirty="0" smtClean="0">
                <a:latin typeface="+mn-lt"/>
                <a:cs typeface="Arial" pitchFamily="34" charset="0"/>
              </a:rPr>
              <a:t>observadas as metas anuais e cronogramas</a:t>
            </a:r>
            <a:r>
              <a:rPr lang="pt-BR" sz="1600" dirty="0" smtClean="0"/>
              <a:t> acordados em Termos de Compromisso Individual, discriminados no Anexo II desta Resolução.</a:t>
            </a:r>
          </a:p>
          <a:p>
            <a:pPr marL="342900" lvl="0" indent="-342900" algn="just" fontAlgn="auto">
              <a:spcBef>
                <a:spcPct val="20000"/>
              </a:spcBef>
              <a:spcAft>
                <a:spcPts val="0"/>
              </a:spcAft>
              <a:defRPr/>
            </a:pPr>
            <a:endParaRPr lang="pt-BR" sz="1600" b="1" dirty="0" smtClean="0">
              <a:latin typeface="+mn-lt"/>
              <a:cs typeface="Arial" pitchFamily="34" charset="0"/>
            </a:endParaRPr>
          </a:p>
          <a:p>
            <a:pPr marL="342900" lvl="0" indent="-342900" algn="just" fontAlgn="auto">
              <a:spcBef>
                <a:spcPct val="20000"/>
              </a:spcBef>
              <a:spcAft>
                <a:spcPts val="0"/>
              </a:spcAft>
              <a:defRPr/>
            </a:pPr>
            <a:r>
              <a:rPr lang="pt-BR" sz="1600" b="1" dirty="0" smtClean="0">
                <a:latin typeface="+mn-lt"/>
                <a:cs typeface="Arial" pitchFamily="34" charset="0"/>
              </a:rPr>
              <a:t>Art.33.</a:t>
            </a:r>
            <a:r>
              <a:rPr lang="pt-BR" sz="1600" dirty="0" smtClean="0">
                <a:latin typeface="+mn-lt"/>
                <a:cs typeface="Arial" pitchFamily="34" charset="0"/>
              </a:rPr>
              <a:t> </a:t>
            </a:r>
            <a:r>
              <a:rPr lang="pt-BR" sz="1600" b="1" dirty="0" smtClean="0">
                <a:latin typeface="+mn-lt"/>
                <a:cs typeface="Arial" pitchFamily="34" charset="0"/>
              </a:rPr>
              <a:t>Ficam estabelecidos os seguintes prazos para a requalificação de botijões P-13:</a:t>
            </a:r>
          </a:p>
          <a:p>
            <a:pPr marL="342900" lvl="0" indent="-342900" algn="just">
              <a:spcBef>
                <a:spcPct val="20000"/>
              </a:spcBef>
              <a:defRPr/>
            </a:pPr>
            <a:r>
              <a:rPr lang="pt-BR" sz="1600" dirty="0" smtClean="0">
                <a:latin typeface="+mn-lt"/>
                <a:cs typeface="Arial" pitchFamily="34" charset="0"/>
              </a:rPr>
              <a:t>	I – até 31 de dezembro de 2006, para conclusão do processo de requalificação do estoque de 68.826.641 botijões em circulação no mercado, fabricados até 1991, inclusive; e </a:t>
            </a:r>
          </a:p>
          <a:p>
            <a:pPr marL="342900" lvl="0" indent="-342900" algn="just" fontAlgn="auto">
              <a:spcBef>
                <a:spcPct val="20000"/>
              </a:spcBef>
              <a:spcAft>
                <a:spcPts val="0"/>
              </a:spcAft>
              <a:defRPr/>
            </a:pPr>
            <a:r>
              <a:rPr lang="pt-BR" sz="1600" dirty="0" smtClean="0">
                <a:latin typeface="+mn-lt"/>
                <a:cs typeface="Arial" pitchFamily="34" charset="0"/>
              </a:rPr>
              <a:t>	II – até 31 de dezembro de 2011, para conclusão do processo de requalificação do estoque de 12.801.160 botijões em circulação no mercado, fabricados entre 1992 e 1996, inclusive.</a:t>
            </a:r>
            <a:endParaRPr lang="pt-BR" sz="1600" b="1" dirty="0" smtClean="0">
              <a:latin typeface="+mn-lt"/>
              <a:cs typeface="Arial" pitchFamily="34" charset="0"/>
            </a:endParaRPr>
          </a:p>
          <a:p>
            <a:pPr marL="342900" lvl="0" indent="-342900">
              <a:spcBef>
                <a:spcPct val="20000"/>
              </a:spcBef>
            </a:pPr>
            <a:endParaRPr lang="pt-BR" sz="1600" b="1" dirty="0" smtClean="0">
              <a:latin typeface="+mn-lt"/>
              <a:cs typeface="Arial" pitchFamily="34" charset="0"/>
            </a:endParaRPr>
          </a:p>
        </p:txBody>
      </p:sp>
      <p:sp>
        <p:nvSpPr>
          <p:cNvPr id="5" name="Text Box 3"/>
          <p:cNvSpPr txBox="1">
            <a:spLocks noChangeArrowheads="1"/>
          </p:cNvSpPr>
          <p:nvPr/>
        </p:nvSpPr>
        <p:spPr bwMode="auto">
          <a:xfrm>
            <a:off x="2051050" y="492125"/>
            <a:ext cx="6781800" cy="387798"/>
          </a:xfrm>
          <a:prstGeom prst="rect">
            <a:avLst/>
          </a:prstGeom>
          <a:noFill/>
          <a:ln w="12700" cap="sq">
            <a:noFill/>
            <a:miter lim="800000"/>
            <a:headEnd/>
            <a:tailEnd/>
          </a:ln>
          <a:effectLst/>
        </p:spPr>
        <p:txBody>
          <a:bodyPr>
            <a:spAutoFit/>
          </a:bodyPr>
          <a:lstStyle/>
          <a:p>
            <a:pPr algn="ctr">
              <a:lnSpc>
                <a:spcPct val="80000"/>
              </a:lnSpc>
              <a:spcBef>
                <a:spcPct val="0"/>
              </a:spcBef>
              <a:defRPr/>
            </a:pPr>
            <a:r>
              <a:rPr lang="en-US" sz="2400" b="1" dirty="0">
                <a:solidFill>
                  <a:srgbClr val="003300"/>
                </a:solidFill>
                <a:effectLst>
                  <a:outerShdw blurRad="38100" dist="38100" dir="2700000" algn="tl">
                    <a:srgbClr val="000000">
                      <a:alpha val="43137"/>
                    </a:srgbClr>
                  </a:outerShdw>
                </a:effectLst>
                <a:latin typeface="Tahoma" pitchFamily="34" charset="0"/>
                <a:sym typeface="Marlett" pitchFamily="2" charset="2"/>
              </a:rPr>
              <a:t>Metas e Prazos de Requalificação</a:t>
            </a:r>
          </a:p>
        </p:txBody>
      </p:sp>
      <p:sp>
        <p:nvSpPr>
          <p:cNvPr id="6" name="Retângulo 5"/>
          <p:cNvSpPr/>
          <p:nvPr/>
        </p:nvSpPr>
        <p:spPr>
          <a:xfrm>
            <a:off x="251520" y="1547500"/>
            <a:ext cx="8496944" cy="369332"/>
          </a:xfrm>
          <a:prstGeom prst="rect">
            <a:avLst/>
          </a:prstGeom>
        </p:spPr>
        <p:txBody>
          <a:bodyPr wrap="square">
            <a:spAutoFit/>
          </a:bodyPr>
          <a:lstStyle/>
          <a:p>
            <a:r>
              <a:rPr lang="pt-BR" sz="1800" b="1" dirty="0" smtClean="0">
                <a:solidFill>
                  <a:srgbClr val="003300"/>
                </a:solidFill>
                <a:effectLst>
                  <a:outerShdw blurRad="38100" dist="38100" dir="2700000" algn="tl">
                    <a:srgbClr val="C0C0C0"/>
                  </a:outerShdw>
                </a:effectLst>
                <a:latin typeface="Tahoma" pitchFamily="34" charset="0"/>
              </a:rPr>
              <a:t>Determinação das Metas e cronogramas:</a:t>
            </a:r>
            <a:endParaRPr lang="pt-BR"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81200" y="1295400"/>
            <a:ext cx="7162800" cy="914400"/>
          </a:xfrm>
          <a:prstGeom prst="rect">
            <a:avLst/>
          </a:prstGeom>
          <a:noFill/>
          <a:ln w="9525">
            <a:noFill/>
            <a:miter lim="800000"/>
            <a:headEnd/>
            <a:tailEnd/>
          </a:ln>
        </p:spPr>
        <p:txBody>
          <a:bodyPr anchor="ctr">
            <a:spAutoFit/>
          </a:bodyPr>
          <a:lstStyle/>
          <a:p>
            <a:endParaRPr lang="pt-BR" sz="2400"/>
          </a:p>
          <a:p>
            <a:pPr>
              <a:spcBef>
                <a:spcPct val="50000"/>
              </a:spcBef>
            </a:pPr>
            <a:endParaRPr lang="pt-BR"/>
          </a:p>
        </p:txBody>
      </p:sp>
      <p:sp>
        <p:nvSpPr>
          <p:cNvPr id="6" name="Espaço Reservado para Conteúdo 5"/>
          <p:cNvSpPr txBox="1">
            <a:spLocks/>
          </p:cNvSpPr>
          <p:nvPr/>
        </p:nvSpPr>
        <p:spPr>
          <a:xfrm>
            <a:off x="251520" y="3284984"/>
            <a:ext cx="8517632" cy="1728192"/>
          </a:xfrm>
          <a:prstGeom prst="rect">
            <a:avLst/>
          </a:prstGeom>
        </p:spPr>
        <p:txBody>
          <a:bodyPr vert="horz" lIns="91440" tIns="45720" rIns="91440" bIns="45720" rtlCol="0">
            <a:noAutofit/>
          </a:bodyPr>
          <a:lstStyle/>
          <a:p>
            <a:r>
              <a:rPr lang="pt-BR" sz="1600" b="1" dirty="0" smtClean="0">
                <a:latin typeface="+mn-lt"/>
                <a:cs typeface="Arial" pitchFamily="34" charset="0"/>
              </a:rPr>
              <a:t>4 Requisitos</a:t>
            </a:r>
          </a:p>
          <a:p>
            <a:r>
              <a:rPr lang="pt-BR" sz="1600" b="1" dirty="0" smtClean="0">
                <a:latin typeface="+mn-lt"/>
                <a:cs typeface="Arial" pitchFamily="34" charset="0"/>
              </a:rPr>
              <a:t>[...]</a:t>
            </a:r>
          </a:p>
          <a:p>
            <a:r>
              <a:rPr lang="pt-BR" sz="1600" b="1" dirty="0" smtClean="0">
                <a:latin typeface="+mn-lt"/>
                <a:cs typeface="Arial" pitchFamily="34" charset="0"/>
              </a:rPr>
              <a:t>4.1.2 A primeira requalificação de um recipiente deve ser feita até 15 anos após sua fabricação.</a:t>
            </a:r>
            <a:endParaRPr lang="pt-BR" sz="1600" dirty="0" smtClean="0">
              <a:latin typeface="+mn-lt"/>
              <a:cs typeface="Arial" pitchFamily="34" charset="0"/>
            </a:endParaRPr>
          </a:p>
          <a:p>
            <a:endParaRPr lang="pt-BR" sz="1600" dirty="0" smtClean="0">
              <a:latin typeface="+mn-lt"/>
              <a:cs typeface="Arial" pitchFamily="34" charset="0"/>
            </a:endParaRPr>
          </a:p>
          <a:p>
            <a:pPr marL="342900" lvl="0" indent="-342900" algn="just" fontAlgn="auto">
              <a:spcBef>
                <a:spcPct val="20000"/>
              </a:spcBef>
              <a:spcAft>
                <a:spcPts val="0"/>
              </a:spcAft>
              <a:defRPr/>
            </a:pPr>
            <a:r>
              <a:rPr lang="pt-BR" sz="1600" b="1" dirty="0" smtClean="0">
                <a:latin typeface="+mn-lt"/>
                <a:cs typeface="Arial" pitchFamily="34" charset="0"/>
              </a:rPr>
              <a:t>4.1.3 A requalificação tem validade de 10 anos, devendo, após este período, o recipiente ser novamente requalificado.</a:t>
            </a:r>
          </a:p>
          <a:p>
            <a:pPr marL="342900" lvl="0" indent="-342900" algn="just" fontAlgn="auto">
              <a:spcBef>
                <a:spcPct val="20000"/>
              </a:spcBef>
              <a:spcAft>
                <a:spcPts val="0"/>
              </a:spcAft>
              <a:defRPr/>
            </a:pPr>
            <a:r>
              <a:rPr lang="pt-BR" sz="1600" b="1" dirty="0" smtClean="0">
                <a:latin typeface="+mn-lt"/>
                <a:cs typeface="Arial" pitchFamily="34" charset="0"/>
              </a:rPr>
              <a:t>4.1.4 Um recipiente deve ser requalificado antes do intervalo estabelecido, se não for aprovado na seleção visual conforme a NBR 8866 e se não for possível fazer a sua manutenção.</a:t>
            </a:r>
          </a:p>
        </p:txBody>
      </p:sp>
      <p:sp>
        <p:nvSpPr>
          <p:cNvPr id="7" name="CaixaDeTexto 6"/>
          <p:cNvSpPr txBox="1"/>
          <p:nvPr/>
        </p:nvSpPr>
        <p:spPr>
          <a:xfrm>
            <a:off x="251520" y="2036689"/>
            <a:ext cx="7344816" cy="960263"/>
          </a:xfrm>
          <a:prstGeom prst="rect">
            <a:avLst/>
          </a:prstGeom>
          <a:noFill/>
        </p:spPr>
        <p:txBody>
          <a:bodyPr wrap="square" rtlCol="0">
            <a:spAutoFit/>
          </a:bodyPr>
          <a:lstStyle/>
          <a:p>
            <a:pPr marL="342900" indent="-342900" fontAlgn="auto">
              <a:spcBef>
                <a:spcPct val="20000"/>
              </a:spcBef>
              <a:spcAft>
                <a:spcPts val="0"/>
              </a:spcAft>
              <a:defRPr/>
            </a:pPr>
            <a:r>
              <a:rPr kumimoji="1" lang="pt-BR" sz="1800" b="1" dirty="0" smtClean="0">
                <a:solidFill>
                  <a:srgbClr val="333399"/>
                </a:solidFill>
                <a:latin typeface="Arial" pitchFamily="34" charset="0"/>
                <a:cs typeface="Arial" pitchFamily="34" charset="0"/>
              </a:rPr>
              <a:t>Norma Técnica ABNT NBR 8865</a:t>
            </a:r>
          </a:p>
          <a:p>
            <a:pPr marL="342900" indent="-342900" fontAlgn="auto">
              <a:spcBef>
                <a:spcPct val="20000"/>
              </a:spcBef>
              <a:spcAft>
                <a:spcPts val="0"/>
              </a:spcAft>
              <a:defRPr/>
            </a:pPr>
            <a:r>
              <a:rPr kumimoji="1" lang="pt-BR" sz="1600" b="1" dirty="0" smtClean="0">
                <a:solidFill>
                  <a:srgbClr val="333399"/>
                </a:solidFill>
                <a:latin typeface="Arial" pitchFamily="34" charset="0"/>
                <a:cs typeface="Arial" pitchFamily="34" charset="0"/>
              </a:rPr>
              <a:t>Recipientes transportáveis de aço para gás liquefeito de petróleo (GLP)</a:t>
            </a:r>
          </a:p>
          <a:p>
            <a:pPr marL="342900" indent="-342900" fontAlgn="auto">
              <a:spcBef>
                <a:spcPct val="20000"/>
              </a:spcBef>
              <a:spcAft>
                <a:spcPts val="0"/>
              </a:spcAft>
              <a:defRPr/>
            </a:pPr>
            <a:r>
              <a:rPr kumimoji="1" lang="pt-BR" sz="1600" b="1" dirty="0" smtClean="0">
                <a:solidFill>
                  <a:srgbClr val="333399"/>
                </a:solidFill>
                <a:latin typeface="Arial" pitchFamily="34" charset="0"/>
                <a:cs typeface="Arial" pitchFamily="34" charset="0"/>
              </a:rPr>
              <a:t>Procedimento para requalificação</a:t>
            </a:r>
            <a:endParaRPr lang="pt-BR" sz="1600" dirty="0"/>
          </a:p>
        </p:txBody>
      </p:sp>
      <p:sp>
        <p:nvSpPr>
          <p:cNvPr id="8" name="Retângulo 7"/>
          <p:cNvSpPr/>
          <p:nvPr/>
        </p:nvSpPr>
        <p:spPr>
          <a:xfrm>
            <a:off x="251520" y="1547500"/>
            <a:ext cx="8496944" cy="369332"/>
          </a:xfrm>
          <a:prstGeom prst="rect">
            <a:avLst/>
          </a:prstGeom>
        </p:spPr>
        <p:txBody>
          <a:bodyPr wrap="square">
            <a:spAutoFit/>
          </a:bodyPr>
          <a:lstStyle/>
          <a:p>
            <a:r>
              <a:rPr lang="pt-BR" sz="1800" b="1" dirty="0" smtClean="0">
                <a:solidFill>
                  <a:srgbClr val="003300"/>
                </a:solidFill>
                <a:effectLst>
                  <a:outerShdw blurRad="38100" dist="38100" dir="2700000" algn="tl">
                    <a:srgbClr val="C0C0C0"/>
                  </a:outerShdw>
                </a:effectLst>
                <a:latin typeface="Tahoma" pitchFamily="34" charset="0"/>
              </a:rPr>
              <a:t>Determinação das Metas e cronogramas:</a:t>
            </a:r>
            <a:endParaRPr lang="pt-BR" sz="1800" dirty="0"/>
          </a:p>
        </p:txBody>
      </p:sp>
      <p:sp>
        <p:nvSpPr>
          <p:cNvPr id="9" name="Text Box 3"/>
          <p:cNvSpPr txBox="1">
            <a:spLocks noChangeArrowheads="1"/>
          </p:cNvSpPr>
          <p:nvPr/>
        </p:nvSpPr>
        <p:spPr bwMode="auto">
          <a:xfrm>
            <a:off x="2051050" y="492125"/>
            <a:ext cx="6781800" cy="387798"/>
          </a:xfrm>
          <a:prstGeom prst="rect">
            <a:avLst/>
          </a:prstGeom>
          <a:noFill/>
          <a:ln w="12700" cap="sq">
            <a:noFill/>
            <a:miter lim="800000"/>
            <a:headEnd/>
            <a:tailEnd/>
          </a:ln>
          <a:effectLst/>
        </p:spPr>
        <p:txBody>
          <a:bodyPr>
            <a:spAutoFit/>
          </a:bodyPr>
          <a:lstStyle/>
          <a:p>
            <a:pPr algn="ctr">
              <a:lnSpc>
                <a:spcPct val="80000"/>
              </a:lnSpc>
              <a:spcBef>
                <a:spcPct val="0"/>
              </a:spcBef>
              <a:defRPr/>
            </a:pPr>
            <a:r>
              <a:rPr lang="en-US" sz="2400" b="1" dirty="0">
                <a:solidFill>
                  <a:srgbClr val="003300"/>
                </a:solidFill>
                <a:effectLst>
                  <a:outerShdw blurRad="38100" dist="38100" dir="2700000" algn="tl">
                    <a:srgbClr val="000000">
                      <a:alpha val="43137"/>
                    </a:srgbClr>
                  </a:outerShdw>
                </a:effectLst>
                <a:latin typeface="Tahoma" pitchFamily="34" charset="0"/>
                <a:sym typeface="Marlett" pitchFamily="2" charset="2"/>
              </a:rPr>
              <a:t>Metas e Prazos de Requalificação</a:t>
            </a:r>
          </a:p>
        </p:txBody>
      </p:sp>
    </p:spTree>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tângulo 5"/>
          <p:cNvSpPr/>
          <p:nvPr/>
        </p:nvSpPr>
        <p:spPr>
          <a:xfrm>
            <a:off x="251520" y="1547500"/>
            <a:ext cx="8496944" cy="369332"/>
          </a:xfrm>
          <a:prstGeom prst="rect">
            <a:avLst/>
          </a:prstGeom>
        </p:spPr>
        <p:txBody>
          <a:bodyPr wrap="square">
            <a:spAutoFit/>
          </a:bodyPr>
          <a:lstStyle/>
          <a:p>
            <a:r>
              <a:rPr lang="pt-BR" sz="1800" b="1" dirty="0" smtClean="0">
                <a:solidFill>
                  <a:srgbClr val="003300"/>
                </a:solidFill>
                <a:effectLst>
                  <a:outerShdw blurRad="38100" dist="38100" dir="2700000" algn="tl">
                    <a:srgbClr val="C0C0C0"/>
                  </a:outerShdw>
                </a:effectLst>
                <a:latin typeface="Tahoma" pitchFamily="34" charset="0"/>
              </a:rPr>
              <a:t>Determinação das Metas e cronogramas:</a:t>
            </a:r>
            <a:endParaRPr lang="pt-BR" sz="1800" dirty="0"/>
          </a:p>
        </p:txBody>
      </p:sp>
      <p:sp>
        <p:nvSpPr>
          <p:cNvPr id="7" name="Retângulo 6"/>
          <p:cNvSpPr/>
          <p:nvPr/>
        </p:nvSpPr>
        <p:spPr>
          <a:xfrm>
            <a:off x="323528" y="2060848"/>
            <a:ext cx="7992888" cy="369332"/>
          </a:xfrm>
          <a:prstGeom prst="rect">
            <a:avLst/>
          </a:prstGeom>
        </p:spPr>
        <p:txBody>
          <a:bodyPr wrap="square">
            <a:spAutoFit/>
          </a:bodyPr>
          <a:lstStyle/>
          <a:p>
            <a:pPr marL="342900" indent="-342900" fontAlgn="auto">
              <a:spcBef>
                <a:spcPct val="20000"/>
              </a:spcBef>
              <a:spcAft>
                <a:spcPts val="0"/>
              </a:spcAft>
              <a:defRPr/>
            </a:pPr>
            <a:r>
              <a:rPr kumimoji="1" lang="pt-BR" sz="1800" b="1" u="sng" dirty="0" smtClean="0">
                <a:solidFill>
                  <a:srgbClr val="333399"/>
                </a:solidFill>
                <a:latin typeface="Arial" pitchFamily="34" charset="0"/>
                <a:cs typeface="Arial" pitchFamily="34" charset="0"/>
              </a:rPr>
              <a:t>Resolução ANP nº 15 de 18.5.2005 - ANEXO II – 1º Ciclo</a:t>
            </a:r>
          </a:p>
        </p:txBody>
      </p:sp>
      <p:pic>
        <p:nvPicPr>
          <p:cNvPr id="152579" name="Picture 3"/>
          <p:cNvPicPr>
            <a:picLocks noChangeAspect="1" noChangeArrowheads="1"/>
          </p:cNvPicPr>
          <p:nvPr/>
        </p:nvPicPr>
        <p:blipFill>
          <a:blip r:embed="rId4" cstate="print"/>
          <a:srcRect/>
          <a:stretch>
            <a:fillRect/>
          </a:stretch>
        </p:blipFill>
        <p:spPr bwMode="auto">
          <a:xfrm>
            <a:off x="323528" y="2636912"/>
            <a:ext cx="8496944" cy="784026"/>
          </a:xfrm>
          <a:prstGeom prst="rect">
            <a:avLst/>
          </a:prstGeom>
          <a:noFill/>
          <a:ln w="9525">
            <a:noFill/>
            <a:miter lim="800000"/>
            <a:headEnd/>
            <a:tailEnd/>
          </a:ln>
          <a:effectLst/>
        </p:spPr>
      </p:pic>
      <p:sp>
        <p:nvSpPr>
          <p:cNvPr id="13" name="Retângulo 12"/>
          <p:cNvSpPr/>
          <p:nvPr/>
        </p:nvSpPr>
        <p:spPr>
          <a:xfrm>
            <a:off x="683568" y="3645024"/>
            <a:ext cx="7992888" cy="369332"/>
          </a:xfrm>
          <a:prstGeom prst="rect">
            <a:avLst/>
          </a:prstGeom>
        </p:spPr>
        <p:txBody>
          <a:bodyPr wrap="square">
            <a:spAutoFit/>
          </a:bodyPr>
          <a:lstStyle/>
          <a:p>
            <a:pPr marL="342900" indent="-342900" algn="ctr" fontAlgn="auto">
              <a:spcBef>
                <a:spcPct val="20000"/>
              </a:spcBef>
              <a:spcAft>
                <a:spcPts val="0"/>
              </a:spcAft>
              <a:defRPr/>
            </a:pPr>
            <a:r>
              <a:rPr kumimoji="1" lang="pt-BR" sz="1800" b="1" u="sng" dirty="0" smtClean="0">
                <a:solidFill>
                  <a:srgbClr val="333399"/>
                </a:solidFill>
                <a:latin typeface="Arial" pitchFamily="34" charset="0"/>
                <a:cs typeface="Arial" pitchFamily="34" charset="0"/>
              </a:rPr>
              <a:t>Meta Orientativa – 2º Ciclo</a:t>
            </a:r>
          </a:p>
        </p:txBody>
      </p:sp>
      <p:pic>
        <p:nvPicPr>
          <p:cNvPr id="152581" name="Picture 5"/>
          <p:cNvPicPr>
            <a:picLocks noChangeAspect="1" noChangeArrowheads="1"/>
          </p:cNvPicPr>
          <p:nvPr/>
        </p:nvPicPr>
        <p:blipFill>
          <a:blip r:embed="rId5" cstate="print"/>
          <a:srcRect/>
          <a:stretch>
            <a:fillRect/>
          </a:stretch>
        </p:blipFill>
        <p:spPr bwMode="auto">
          <a:xfrm>
            <a:off x="3203848" y="4221088"/>
            <a:ext cx="5616624" cy="1368152"/>
          </a:xfrm>
          <a:prstGeom prst="rect">
            <a:avLst/>
          </a:prstGeom>
          <a:noFill/>
          <a:ln w="9525">
            <a:noFill/>
            <a:miter lim="800000"/>
            <a:headEnd/>
            <a:tailEnd/>
          </a:ln>
          <a:effectLst/>
        </p:spPr>
      </p:pic>
      <p:graphicFrame>
        <p:nvGraphicFramePr>
          <p:cNvPr id="152582" name="Object 1026"/>
          <p:cNvGraphicFramePr>
            <a:graphicFrameLocks noChangeAspect="1"/>
          </p:cNvGraphicFramePr>
          <p:nvPr/>
        </p:nvGraphicFramePr>
        <p:xfrm>
          <a:off x="755056" y="3645024"/>
          <a:ext cx="1800720" cy="2592288"/>
        </p:xfrm>
        <a:graphic>
          <a:graphicData uri="http://schemas.openxmlformats.org/presentationml/2006/ole">
            <p:oleObj spid="_x0000_s1026" name="Foto do Photo Editor" r:id="rId6" imgW="800212" imgH="1152381" progId="">
              <p:embed/>
            </p:oleObj>
          </a:graphicData>
        </a:graphic>
      </p:graphicFrame>
      <p:sp>
        <p:nvSpPr>
          <p:cNvPr id="9" name="Text Box 3"/>
          <p:cNvSpPr txBox="1">
            <a:spLocks noChangeArrowheads="1"/>
          </p:cNvSpPr>
          <p:nvPr/>
        </p:nvSpPr>
        <p:spPr bwMode="auto">
          <a:xfrm>
            <a:off x="2051050" y="492125"/>
            <a:ext cx="6781800" cy="387798"/>
          </a:xfrm>
          <a:prstGeom prst="rect">
            <a:avLst/>
          </a:prstGeom>
          <a:noFill/>
          <a:ln w="12700" cap="sq">
            <a:noFill/>
            <a:miter lim="800000"/>
            <a:headEnd/>
            <a:tailEnd/>
          </a:ln>
          <a:effectLst/>
        </p:spPr>
        <p:txBody>
          <a:bodyPr>
            <a:spAutoFit/>
          </a:bodyPr>
          <a:lstStyle/>
          <a:p>
            <a:pPr algn="ctr">
              <a:lnSpc>
                <a:spcPct val="80000"/>
              </a:lnSpc>
              <a:spcBef>
                <a:spcPct val="0"/>
              </a:spcBef>
              <a:defRPr/>
            </a:pPr>
            <a:r>
              <a:rPr lang="en-US" sz="2400" b="1" dirty="0">
                <a:solidFill>
                  <a:srgbClr val="003300"/>
                </a:solidFill>
                <a:effectLst>
                  <a:outerShdw blurRad="38100" dist="38100" dir="2700000" algn="tl">
                    <a:srgbClr val="000000">
                      <a:alpha val="43137"/>
                    </a:srgbClr>
                  </a:outerShdw>
                </a:effectLst>
                <a:latin typeface="Tahoma" pitchFamily="34" charset="0"/>
                <a:sym typeface="Marlett" pitchFamily="2" charset="2"/>
              </a:rPr>
              <a:t>Metas e Prazos de Requalificação</a:t>
            </a:r>
          </a:p>
        </p:txBody>
      </p:sp>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555776" y="1688366"/>
            <a:ext cx="4824536" cy="3649717"/>
          </a:xfrm>
          <a:prstGeom prst="rect">
            <a:avLst/>
          </a:prstGeom>
          <a:noFill/>
          <a:ln w="9525">
            <a:noFill/>
            <a:miter lim="800000"/>
            <a:headEnd/>
            <a:tailEnd/>
          </a:ln>
          <a:effectLst/>
        </p:spPr>
        <p:txBody>
          <a:bodyPr wrap="square">
            <a:spAutoFit/>
          </a:bodyPr>
          <a:lstStyle/>
          <a:p>
            <a:pPr marL="0" lvl="1" algn="just">
              <a:spcBef>
                <a:spcPts val="600"/>
              </a:spcBef>
              <a:defRPr/>
            </a:pPr>
            <a:r>
              <a:rPr lang="pt-BR" sz="1800" b="1" dirty="0" smtClean="0">
                <a:solidFill>
                  <a:schemeClr val="tx1">
                    <a:lumMod val="65000"/>
                    <a:lumOff val="35000"/>
                  </a:schemeClr>
                </a:solidFill>
                <a:latin typeface="Arial" pitchFamily="34" charset="0"/>
                <a:cs typeface="Arial" pitchFamily="34" charset="0"/>
              </a:rPr>
              <a:t>Os 14 anos de marco regulatório na requalificação de cilindros transportáveis</a:t>
            </a:r>
            <a:endParaRPr lang="pt-BR" sz="18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endParaRPr>
          </a:p>
          <a:p>
            <a:pPr algn="just">
              <a:spcBef>
                <a:spcPts val="1080"/>
              </a:spcBef>
              <a:defRPr/>
            </a:pPr>
            <a:r>
              <a:rPr lang="pt-BR" sz="18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SUMÁRIO</a:t>
            </a: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endParaRPr>
          </a:p>
          <a:p>
            <a:pPr algn="just">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endParaRP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Fundamentos Legais</a:t>
            </a: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Mercado Brasileiro de GLP</a:t>
            </a: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Programa Nacional de Requalificação de Recipientes </a:t>
            </a: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	– Histórico</a:t>
            </a: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	– Fundamentação</a:t>
            </a: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	– Logística</a:t>
            </a:r>
          </a:p>
          <a:p>
            <a:pPr algn="just">
              <a:spcBef>
                <a:spcPct val="50000"/>
              </a:spcBef>
              <a:defRPr/>
            </a:pPr>
            <a:r>
              <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Arial" pitchFamily="34" charset="0"/>
                <a:cs typeface="Arial" pitchFamily="34" charset="0"/>
              </a:rPr>
              <a:t>	 – Resultados e Conclusões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195736" y="2120808"/>
            <a:ext cx="5976664" cy="1323439"/>
          </a:xfrm>
          <a:prstGeom prst="rect">
            <a:avLst/>
          </a:prstGeom>
          <a:noFill/>
          <a:ln w="9525">
            <a:noFill/>
            <a:miter lim="800000"/>
            <a:headEnd/>
            <a:tailEnd/>
          </a:ln>
          <a:effectLst/>
        </p:spPr>
        <p:txBody>
          <a:bodyPr wrap="square">
            <a:spAutoFit/>
          </a:bodyPr>
          <a:lstStyle/>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r>
              <a:rPr lang="pt-BR" b="1" dirty="0">
                <a:solidFill>
                  <a:schemeClr val="tx1">
                    <a:lumMod val="65000"/>
                    <a:lumOff val="35000"/>
                  </a:schemeClr>
                </a:solidFill>
                <a:latin typeface="Arial" pitchFamily="34" charset="0"/>
                <a:cs typeface="Arial" pitchFamily="34" charset="0"/>
              </a:rPr>
              <a:t>Programa Nacional de Requalificação de Recipientes Logística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15816" y="188640"/>
            <a:ext cx="5848350" cy="866456"/>
          </a:xfrm>
          <a:prstGeom prst="rect">
            <a:avLst/>
          </a:prstGeom>
          <a:noFill/>
          <a:ln w="12699">
            <a:noFill/>
            <a:miter lim="800000"/>
            <a:headEnd type="none" w="sm" len="sm"/>
            <a:tailEnd type="none" w="sm" len="sm"/>
          </a:ln>
          <a:effectLst/>
        </p:spPr>
        <p:txBody>
          <a:bodyPr>
            <a:spAutoFit/>
          </a:bodyPr>
          <a:lstStyle/>
          <a:p>
            <a:pPr algn="ctr">
              <a:lnSpc>
                <a:spcPct val="110000"/>
              </a:lnSpc>
              <a:defRPr/>
            </a:pPr>
            <a:r>
              <a:rPr lang="pt-BR" sz="2400" b="1" dirty="0">
                <a:solidFill>
                  <a:srgbClr val="003300"/>
                </a:solidFill>
                <a:effectLst>
                  <a:outerShdw blurRad="38100" dist="38100" dir="2700000" algn="tl">
                    <a:srgbClr val="C0C0C0"/>
                  </a:outerShdw>
                </a:effectLst>
                <a:latin typeface="Tahoma" pitchFamily="34" charset="0"/>
              </a:rPr>
              <a:t>Logística </a:t>
            </a:r>
            <a:r>
              <a:rPr lang="pt-BR" sz="2400" b="1" dirty="0" smtClean="0">
                <a:solidFill>
                  <a:srgbClr val="003300"/>
                </a:solidFill>
                <a:effectLst>
                  <a:outerShdw blurRad="38100" dist="38100" dir="2700000" algn="tl">
                    <a:srgbClr val="C0C0C0"/>
                  </a:outerShdw>
                </a:effectLst>
                <a:latin typeface="Tahoma" pitchFamily="34" charset="0"/>
              </a:rPr>
              <a:t>de Circulação dos Recipientes de </a:t>
            </a:r>
            <a:r>
              <a:rPr lang="pt-BR" sz="2400" b="1" dirty="0">
                <a:solidFill>
                  <a:srgbClr val="003300"/>
                </a:solidFill>
                <a:effectLst>
                  <a:outerShdw blurRad="38100" dist="38100" dir="2700000" algn="tl">
                    <a:srgbClr val="C0C0C0"/>
                  </a:outerShdw>
                </a:effectLst>
                <a:latin typeface="Tahoma" pitchFamily="34" charset="0"/>
              </a:rPr>
              <a:t>GLP</a:t>
            </a:r>
          </a:p>
        </p:txBody>
      </p:sp>
      <p:pic>
        <p:nvPicPr>
          <p:cNvPr id="164865" name="Picture 1"/>
          <p:cNvPicPr>
            <a:picLocks noChangeAspect="1" noChangeArrowheads="1"/>
          </p:cNvPicPr>
          <p:nvPr/>
        </p:nvPicPr>
        <p:blipFill>
          <a:blip r:embed="rId2" cstate="print"/>
          <a:srcRect/>
          <a:stretch>
            <a:fillRect/>
          </a:stretch>
        </p:blipFill>
        <p:spPr bwMode="auto">
          <a:xfrm>
            <a:off x="467544" y="1628800"/>
            <a:ext cx="8247063" cy="4800600"/>
          </a:xfrm>
          <a:prstGeom prst="rect">
            <a:avLst/>
          </a:prstGeom>
          <a:noFill/>
          <a:ln w="9525">
            <a:noFill/>
            <a:miter lim="800000"/>
            <a:headEnd/>
            <a:tailEnd/>
          </a:ln>
        </p:spPr>
      </p:pic>
      <p:sp>
        <p:nvSpPr>
          <p:cNvPr id="5" name="Retângulo 4"/>
          <p:cNvSpPr/>
          <p:nvPr/>
        </p:nvSpPr>
        <p:spPr>
          <a:xfrm>
            <a:off x="4716016" y="5517232"/>
            <a:ext cx="3672408" cy="58477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just">
              <a:spcBef>
                <a:spcPts val="0"/>
              </a:spcBef>
            </a:pPr>
            <a:r>
              <a:rPr lang="pt-BR" sz="1600" dirty="0" smtClean="0"/>
              <a:t>Revenda  Transportáveis de GLP até 90 kg</a:t>
            </a:r>
          </a:p>
          <a:p>
            <a:pPr algn="just">
              <a:spcBef>
                <a:spcPts val="0"/>
              </a:spcBef>
            </a:pPr>
            <a:r>
              <a:rPr lang="pt-BR" sz="1600" dirty="0" smtClean="0"/>
              <a:t>(Portaria ANP nº 297/2003).</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Text Box 5"/>
          <p:cNvSpPr txBox="1">
            <a:spLocks noChangeArrowheads="1"/>
          </p:cNvSpPr>
          <p:nvPr/>
        </p:nvSpPr>
        <p:spPr bwMode="auto">
          <a:xfrm>
            <a:off x="3622104" y="404664"/>
            <a:ext cx="4334840" cy="461665"/>
          </a:xfrm>
          <a:prstGeom prst="rect">
            <a:avLst/>
          </a:prstGeom>
          <a:noFill/>
          <a:ln w="12700" cap="sq">
            <a:noFill/>
            <a:miter lim="800000"/>
            <a:headEnd type="none" w="sm" len="sm"/>
            <a:tailEnd type="none" w="sm" len="sm"/>
          </a:ln>
          <a:effectLst/>
        </p:spPr>
        <p:txBody>
          <a:bodyPr wrap="none">
            <a:spAutoFit/>
          </a:bodyPr>
          <a:lstStyle/>
          <a:p>
            <a:pPr algn="ctr">
              <a:defRPr/>
            </a:pPr>
            <a:r>
              <a:rPr lang="pt-BR" sz="2400" b="1" dirty="0" smtClean="0">
                <a:solidFill>
                  <a:srgbClr val="003300"/>
                </a:solidFill>
                <a:effectLst>
                  <a:outerShdw blurRad="38100" dist="38100" dir="2700000" algn="tl">
                    <a:srgbClr val="C0C0C0"/>
                  </a:outerShdw>
                </a:effectLst>
                <a:latin typeface="Tahoma" pitchFamily="34" charset="0"/>
              </a:rPr>
              <a:t>Fabricantes de Recipientes</a:t>
            </a:r>
            <a:endParaRPr lang="pt-BR" sz="2400" b="1" dirty="0">
              <a:solidFill>
                <a:srgbClr val="003300"/>
              </a:solidFill>
              <a:effectLst>
                <a:outerShdw blurRad="38100" dist="38100" dir="2700000" algn="tl">
                  <a:srgbClr val="C0C0C0"/>
                </a:outerShdw>
              </a:effectLst>
              <a:latin typeface="Tahoma" pitchFamily="34" charset="0"/>
            </a:endParaRPr>
          </a:p>
        </p:txBody>
      </p:sp>
      <p:sp>
        <p:nvSpPr>
          <p:cNvPr id="14341" name="CaixaDeTexto 21"/>
          <p:cNvSpPr txBox="1">
            <a:spLocks noChangeArrowheads="1"/>
          </p:cNvSpPr>
          <p:nvPr/>
        </p:nvSpPr>
        <p:spPr bwMode="auto">
          <a:xfrm>
            <a:off x="6012160" y="2132856"/>
            <a:ext cx="2736304" cy="4031873"/>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a:solidFill>
                  <a:srgbClr val="FF0000"/>
                </a:solidFill>
                <a:effectLst>
                  <a:outerShdw blurRad="38100" dist="38100" dir="2700000" algn="tl">
                    <a:srgbClr val="000000">
                      <a:alpha val="43137"/>
                    </a:srgbClr>
                  </a:outerShdw>
                </a:effectLst>
              </a:rPr>
              <a:t>Em </a:t>
            </a:r>
            <a:r>
              <a:rPr lang="pt-BR" sz="1600" dirty="0" smtClean="0">
                <a:solidFill>
                  <a:srgbClr val="FF0000"/>
                </a:solidFill>
                <a:effectLst>
                  <a:outerShdw blurRad="38100" dist="38100" dir="2700000" algn="tl">
                    <a:srgbClr val="000000">
                      <a:alpha val="43137"/>
                    </a:srgbClr>
                  </a:outerShdw>
                </a:effectLst>
              </a:rPr>
              <a:t> 2011, até agosto,</a:t>
            </a:r>
          </a:p>
          <a:p>
            <a:pPr algn="ctr"/>
            <a:r>
              <a:rPr lang="pt-BR" sz="1600" dirty="0" smtClean="0">
                <a:solidFill>
                  <a:srgbClr val="FF0000"/>
                </a:solidFill>
                <a:effectLst>
                  <a:outerShdw blurRad="38100" dist="38100" dir="2700000" algn="tl">
                    <a:srgbClr val="000000">
                      <a:alpha val="43137"/>
                    </a:srgbClr>
                  </a:outerShdw>
                </a:effectLst>
              </a:rPr>
              <a:t> foram  fabricados e inseridos 1.771.487 recipientes  P13 novos no mercado.</a:t>
            </a:r>
          </a:p>
          <a:p>
            <a:pPr algn="ctr"/>
            <a:endParaRPr lang="pt-BR" sz="1600" dirty="0" smtClean="0">
              <a:solidFill>
                <a:srgbClr val="FF0000"/>
              </a:solidFill>
              <a:effectLst>
                <a:outerShdw blurRad="38100" dist="38100" dir="2700000" algn="tl">
                  <a:srgbClr val="000000">
                    <a:alpha val="43137"/>
                  </a:srgbClr>
                </a:outerShdw>
              </a:effectLst>
            </a:endParaRPr>
          </a:p>
          <a:p>
            <a:pPr algn="ctr"/>
            <a:r>
              <a:rPr lang="pt-BR" sz="1600" dirty="0" smtClean="0">
                <a:solidFill>
                  <a:srgbClr val="FF0000"/>
                </a:solidFill>
                <a:effectLst>
                  <a:outerShdw blurRad="38100" dist="38100" dir="2700000" algn="tl">
                    <a:srgbClr val="000000">
                      <a:alpha val="43137"/>
                    </a:srgbClr>
                  </a:outerShdw>
                </a:effectLst>
              </a:rPr>
              <a:t>De  1996 até  2006 </a:t>
            </a:r>
          </a:p>
          <a:p>
            <a:pPr algn="ctr"/>
            <a:r>
              <a:rPr lang="pt-BR" sz="1600" dirty="0" smtClean="0">
                <a:solidFill>
                  <a:srgbClr val="FF0000"/>
                </a:solidFill>
                <a:effectLst>
                  <a:outerShdw blurRad="38100" dist="38100" dir="2700000" algn="tl">
                    <a:srgbClr val="000000">
                      <a:alpha val="43137"/>
                    </a:srgbClr>
                  </a:outerShdw>
                </a:effectLst>
              </a:rPr>
              <a:t>- 1º ciclo do Programa -   foram  29.062.989.</a:t>
            </a:r>
          </a:p>
          <a:p>
            <a:pPr algn="ctr"/>
            <a:endParaRPr lang="pt-BR" sz="1600" dirty="0" smtClean="0">
              <a:solidFill>
                <a:srgbClr val="FF0000"/>
              </a:solidFill>
              <a:effectLst>
                <a:outerShdw blurRad="38100" dist="38100" dir="2700000" algn="tl">
                  <a:srgbClr val="000000">
                    <a:alpha val="43137"/>
                  </a:srgbClr>
                </a:outerShdw>
              </a:effectLst>
            </a:endParaRPr>
          </a:p>
          <a:p>
            <a:pPr algn="ctr"/>
            <a:r>
              <a:rPr lang="pt-BR" sz="1600" dirty="0" smtClean="0">
                <a:solidFill>
                  <a:srgbClr val="FF0000"/>
                </a:solidFill>
                <a:effectLst>
                  <a:outerShdw blurRad="38100" dist="38100" dir="2700000" algn="tl">
                    <a:srgbClr val="000000">
                      <a:alpha val="43137"/>
                    </a:srgbClr>
                  </a:outerShdw>
                </a:effectLst>
              </a:rPr>
              <a:t>De 2007 até agosto de 2011, no 2º ciclo, vigente, foram11.616.104.</a:t>
            </a:r>
          </a:p>
          <a:p>
            <a:pPr algn="ctr"/>
            <a:endParaRPr lang="pt-BR" sz="1600" dirty="0" smtClean="0">
              <a:solidFill>
                <a:srgbClr val="FF0000"/>
              </a:solidFill>
              <a:effectLst>
                <a:outerShdw blurRad="38100" dist="38100" dir="2700000" algn="tl">
                  <a:srgbClr val="000000">
                    <a:alpha val="43137"/>
                  </a:srgbClr>
                </a:outerShdw>
              </a:effectLst>
            </a:endParaRPr>
          </a:p>
          <a:p>
            <a:pPr algn="ctr"/>
            <a:r>
              <a:rPr lang="pt-BR" sz="1600" dirty="0" smtClean="0">
                <a:solidFill>
                  <a:srgbClr val="FF0000"/>
                </a:solidFill>
                <a:effectLst>
                  <a:outerShdw blurRad="38100" dist="38100" dir="2700000" algn="tl">
                    <a:srgbClr val="000000">
                      <a:alpha val="43137"/>
                    </a:srgbClr>
                  </a:outerShdw>
                </a:effectLst>
              </a:rPr>
              <a:t>Mais de 40,5 mi de recipientes P13 novos no período total do Programa.</a:t>
            </a:r>
            <a:endParaRPr lang="pt-BR" sz="1600" dirty="0">
              <a:solidFill>
                <a:srgbClr val="FF0000"/>
              </a:solidFill>
              <a:effectLst>
                <a:outerShdw blurRad="38100" dist="38100" dir="2700000" algn="tl">
                  <a:srgbClr val="000000">
                    <a:alpha val="43137"/>
                  </a:srgbClr>
                </a:outerShdw>
              </a:effectLst>
            </a:endParaRPr>
          </a:p>
        </p:txBody>
      </p:sp>
      <p:pic>
        <p:nvPicPr>
          <p:cNvPr id="98308" name="Picture 4"/>
          <p:cNvPicPr>
            <a:picLocks noChangeAspect="1" noChangeArrowheads="1"/>
          </p:cNvPicPr>
          <p:nvPr/>
        </p:nvPicPr>
        <p:blipFill>
          <a:blip r:embed="rId3" cstate="print"/>
          <a:srcRect/>
          <a:stretch>
            <a:fillRect/>
          </a:stretch>
        </p:blipFill>
        <p:spPr bwMode="auto">
          <a:xfrm>
            <a:off x="683568" y="1484784"/>
            <a:ext cx="5184576" cy="51396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9" name="Text Box 5"/>
          <p:cNvSpPr txBox="1">
            <a:spLocks noChangeArrowheads="1"/>
          </p:cNvSpPr>
          <p:nvPr/>
        </p:nvSpPr>
        <p:spPr bwMode="auto">
          <a:xfrm>
            <a:off x="3421666" y="404664"/>
            <a:ext cx="4567276" cy="461665"/>
          </a:xfrm>
          <a:prstGeom prst="rect">
            <a:avLst/>
          </a:prstGeom>
          <a:noFill/>
          <a:ln w="12700" cap="sq">
            <a:noFill/>
            <a:miter lim="800000"/>
            <a:headEnd type="none" w="sm" len="sm"/>
            <a:tailEnd type="none" w="sm" len="sm"/>
          </a:ln>
          <a:effectLst/>
        </p:spPr>
        <p:txBody>
          <a:bodyPr wrap="none">
            <a:spAutoFit/>
          </a:bodyPr>
          <a:lstStyle/>
          <a:p>
            <a:pPr algn="ctr">
              <a:defRPr/>
            </a:pPr>
            <a:r>
              <a:rPr lang="pt-BR" sz="2400" b="1" dirty="0">
                <a:solidFill>
                  <a:srgbClr val="003300"/>
                </a:solidFill>
                <a:effectLst>
                  <a:outerShdw blurRad="38100" dist="38100" dir="2700000" algn="tl">
                    <a:srgbClr val="C0C0C0"/>
                  </a:outerShdw>
                </a:effectLst>
                <a:latin typeface="Tahoma" pitchFamily="34" charset="0"/>
              </a:rPr>
              <a:t>Centros </a:t>
            </a:r>
            <a:r>
              <a:rPr lang="pt-BR" sz="2400" b="1" dirty="0" smtClean="0">
                <a:solidFill>
                  <a:srgbClr val="003300"/>
                </a:solidFill>
                <a:effectLst>
                  <a:outerShdw blurRad="38100" dist="38100" dir="2700000" algn="tl">
                    <a:srgbClr val="C0C0C0"/>
                  </a:outerShdw>
                </a:effectLst>
                <a:latin typeface="Tahoma" pitchFamily="34" charset="0"/>
              </a:rPr>
              <a:t>e Bases de Destroca</a:t>
            </a:r>
            <a:endParaRPr lang="pt-BR" sz="2400" b="1" dirty="0">
              <a:solidFill>
                <a:srgbClr val="003300"/>
              </a:solidFill>
              <a:effectLst>
                <a:outerShdw blurRad="38100" dist="38100" dir="2700000" algn="tl">
                  <a:srgbClr val="C0C0C0"/>
                </a:outerShdw>
              </a:effectLst>
              <a:latin typeface="Tahoma" pitchFamily="34" charset="0"/>
            </a:endParaRPr>
          </a:p>
        </p:txBody>
      </p:sp>
      <p:grpSp>
        <p:nvGrpSpPr>
          <p:cNvPr id="2" name="Group 280"/>
          <p:cNvGrpSpPr>
            <a:grpSpLocks/>
          </p:cNvGrpSpPr>
          <p:nvPr/>
        </p:nvGrpSpPr>
        <p:grpSpPr bwMode="auto">
          <a:xfrm>
            <a:off x="762000" y="1556792"/>
            <a:ext cx="8382000" cy="4759871"/>
            <a:chOff x="192" y="925"/>
            <a:chExt cx="4972" cy="2862"/>
          </a:xfrm>
        </p:grpSpPr>
        <p:pic>
          <p:nvPicPr>
            <p:cNvPr id="14342" name="Picture 281"/>
            <p:cNvPicPr>
              <a:picLocks noChangeAspect="1" noChangeArrowheads="1"/>
            </p:cNvPicPr>
            <p:nvPr/>
          </p:nvPicPr>
          <p:blipFill>
            <a:blip r:embed="rId4" cstate="print"/>
            <a:srcRect/>
            <a:stretch>
              <a:fillRect/>
            </a:stretch>
          </p:blipFill>
          <p:spPr bwMode="auto">
            <a:xfrm>
              <a:off x="192" y="1104"/>
              <a:ext cx="2640" cy="2618"/>
            </a:xfrm>
            <a:prstGeom prst="rect">
              <a:avLst/>
            </a:prstGeom>
            <a:solidFill>
              <a:schemeClr val="accent1"/>
            </a:solidFill>
            <a:ln w="12700" cap="sq">
              <a:noFill/>
              <a:miter lim="800000"/>
              <a:headEnd type="none" w="sm" len="sm"/>
              <a:tailEnd type="none" w="sm" len="sm"/>
            </a:ln>
          </p:spPr>
        </p:pic>
        <p:sp>
          <p:nvSpPr>
            <p:cNvPr id="14343" name="Text Box 282"/>
            <p:cNvSpPr txBox="1">
              <a:spLocks noChangeArrowheads="1"/>
            </p:cNvSpPr>
            <p:nvPr/>
          </p:nvSpPr>
          <p:spPr bwMode="auto">
            <a:xfrm>
              <a:off x="1912" y="2921"/>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FF0000"/>
                  </a:solidFill>
                </a:rPr>
                <a:t>6</a:t>
              </a:r>
            </a:p>
          </p:txBody>
        </p:sp>
        <p:graphicFrame>
          <p:nvGraphicFramePr>
            <p:cNvPr id="14338" name="Object 283"/>
            <p:cNvGraphicFramePr>
              <a:graphicFrameLocks noChangeAspect="1"/>
            </p:cNvGraphicFramePr>
            <p:nvPr/>
          </p:nvGraphicFramePr>
          <p:xfrm>
            <a:off x="3363" y="925"/>
            <a:ext cx="1801" cy="2862"/>
          </p:xfrm>
          <a:graphic>
            <a:graphicData uri="http://schemas.openxmlformats.org/presentationml/2006/ole">
              <p:oleObj spid="_x0000_s2050" name="Worksheet" r:id="rId5" imgW="3533672" imgH="4629231" progId="Excel.Sheet.8">
                <p:embed/>
              </p:oleObj>
            </a:graphicData>
          </a:graphic>
        </p:graphicFrame>
        <p:sp>
          <p:nvSpPr>
            <p:cNvPr id="14344" name="Text Box 284"/>
            <p:cNvSpPr txBox="1">
              <a:spLocks noChangeArrowheads="1"/>
            </p:cNvSpPr>
            <p:nvPr/>
          </p:nvSpPr>
          <p:spPr bwMode="auto">
            <a:xfrm>
              <a:off x="1728" y="2832"/>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a:solidFill>
                    <a:srgbClr val="FF0000"/>
                  </a:solidFill>
                </a:rPr>
                <a:t>2</a:t>
              </a:r>
            </a:p>
          </p:txBody>
        </p:sp>
        <p:sp>
          <p:nvSpPr>
            <p:cNvPr id="14345" name="Text Box 285"/>
            <p:cNvSpPr txBox="1">
              <a:spLocks noChangeArrowheads="1"/>
            </p:cNvSpPr>
            <p:nvPr/>
          </p:nvSpPr>
          <p:spPr bwMode="auto">
            <a:xfrm>
              <a:off x="1824" y="2880"/>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a:solidFill>
                    <a:srgbClr val="FF0000"/>
                  </a:solidFill>
                </a:rPr>
                <a:t>3</a:t>
              </a:r>
            </a:p>
          </p:txBody>
        </p:sp>
        <p:sp>
          <p:nvSpPr>
            <p:cNvPr id="14346" name="Text Box 286"/>
            <p:cNvSpPr txBox="1">
              <a:spLocks noChangeArrowheads="1"/>
            </p:cNvSpPr>
            <p:nvPr/>
          </p:nvSpPr>
          <p:spPr bwMode="auto">
            <a:xfrm>
              <a:off x="2016" y="2688"/>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a:solidFill>
                    <a:srgbClr val="FF0000"/>
                  </a:solidFill>
                </a:rPr>
                <a:t>4</a:t>
              </a:r>
            </a:p>
          </p:txBody>
        </p:sp>
        <p:sp>
          <p:nvSpPr>
            <p:cNvPr id="14347" name="Text Box 287"/>
            <p:cNvSpPr txBox="1">
              <a:spLocks noChangeArrowheads="1"/>
            </p:cNvSpPr>
            <p:nvPr/>
          </p:nvSpPr>
          <p:spPr bwMode="auto">
            <a:xfrm>
              <a:off x="1730" y="2467"/>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FF0000"/>
                  </a:solidFill>
                </a:rPr>
                <a:t>7</a:t>
              </a:r>
            </a:p>
          </p:txBody>
        </p:sp>
        <p:sp>
          <p:nvSpPr>
            <p:cNvPr id="14348" name="Text Box 288"/>
            <p:cNvSpPr txBox="1">
              <a:spLocks noChangeArrowheads="1"/>
            </p:cNvSpPr>
            <p:nvPr/>
          </p:nvSpPr>
          <p:spPr bwMode="auto">
            <a:xfrm>
              <a:off x="2208" y="2880"/>
              <a:ext cx="240"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a:solidFill>
                    <a:srgbClr val="FF0000"/>
                  </a:solidFill>
                </a:rPr>
                <a:t>5</a:t>
              </a:r>
            </a:p>
          </p:txBody>
        </p:sp>
        <p:sp>
          <p:nvSpPr>
            <p:cNvPr id="14349" name="Text Box 289"/>
            <p:cNvSpPr txBox="1">
              <a:spLocks noChangeArrowheads="1"/>
            </p:cNvSpPr>
            <p:nvPr/>
          </p:nvSpPr>
          <p:spPr bwMode="auto">
            <a:xfrm>
              <a:off x="1776" y="2376"/>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FF0000"/>
                  </a:solidFill>
                </a:rPr>
                <a:t>9</a:t>
              </a:r>
            </a:p>
          </p:txBody>
        </p:sp>
        <p:sp>
          <p:nvSpPr>
            <p:cNvPr id="14350" name="Text Box 290"/>
            <p:cNvSpPr txBox="1">
              <a:spLocks noChangeArrowheads="1"/>
            </p:cNvSpPr>
            <p:nvPr/>
          </p:nvSpPr>
          <p:spPr bwMode="auto">
            <a:xfrm>
              <a:off x="1503" y="3374"/>
              <a:ext cx="240"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FF0000"/>
                  </a:solidFill>
                </a:rPr>
                <a:t>8</a:t>
              </a:r>
            </a:p>
          </p:txBody>
        </p:sp>
        <p:sp>
          <p:nvSpPr>
            <p:cNvPr id="14352" name="Text Box 292"/>
            <p:cNvSpPr txBox="1">
              <a:spLocks noChangeArrowheads="1"/>
            </p:cNvSpPr>
            <p:nvPr/>
          </p:nvSpPr>
          <p:spPr bwMode="auto">
            <a:xfrm>
              <a:off x="1584" y="3024"/>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a:solidFill>
                    <a:srgbClr val="FF0000"/>
                  </a:solidFill>
                </a:rPr>
                <a:t>1</a:t>
              </a:r>
            </a:p>
          </p:txBody>
        </p:sp>
        <p:sp>
          <p:nvSpPr>
            <p:cNvPr id="14353" name="Text Box 293"/>
            <p:cNvSpPr txBox="1">
              <a:spLocks noChangeArrowheads="1"/>
            </p:cNvSpPr>
            <p:nvPr/>
          </p:nvSpPr>
          <p:spPr bwMode="auto">
            <a:xfrm>
              <a:off x="1872" y="2688"/>
              <a:ext cx="202" cy="135"/>
            </a:xfrm>
            <a:prstGeom prst="rect">
              <a:avLst/>
            </a:prstGeom>
            <a:noFill/>
            <a:ln w="12700" cap="sq">
              <a:noFill/>
              <a:miter lim="800000"/>
              <a:headEnd type="none" w="sm" len="sm"/>
              <a:tailEnd type="none" w="sm" len="sm"/>
            </a:ln>
          </p:spPr>
          <p:txBody>
            <a:bodyPr>
              <a:spAutoFit/>
            </a:bodyPr>
            <a:lstStyle/>
            <a:p>
              <a:pPr>
                <a:spcBef>
                  <a:spcPct val="50000"/>
                </a:spcBef>
              </a:pPr>
              <a:r>
                <a:rPr lang="pt-BR" sz="800">
                  <a:solidFill>
                    <a:srgbClr val="0000CC"/>
                  </a:solidFill>
                </a:rPr>
                <a:t>1</a:t>
              </a:r>
            </a:p>
          </p:txBody>
        </p:sp>
        <p:sp>
          <p:nvSpPr>
            <p:cNvPr id="14354" name="Text Box 294"/>
            <p:cNvSpPr txBox="1">
              <a:spLocks noChangeArrowheads="1"/>
            </p:cNvSpPr>
            <p:nvPr/>
          </p:nvSpPr>
          <p:spPr bwMode="auto">
            <a:xfrm>
              <a:off x="2544" y="1968"/>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a:solidFill>
                    <a:srgbClr val="0000CC"/>
                  </a:solidFill>
                </a:rPr>
                <a:t>3</a:t>
              </a:r>
            </a:p>
          </p:txBody>
        </p:sp>
        <p:sp>
          <p:nvSpPr>
            <p:cNvPr id="14355" name="Text Box 295"/>
            <p:cNvSpPr txBox="1">
              <a:spLocks noChangeArrowheads="1"/>
            </p:cNvSpPr>
            <p:nvPr/>
          </p:nvSpPr>
          <p:spPr bwMode="auto">
            <a:xfrm>
              <a:off x="2160" y="2256"/>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0000CC"/>
                  </a:solidFill>
                </a:rPr>
                <a:t>2</a:t>
              </a:r>
            </a:p>
          </p:txBody>
        </p:sp>
        <p:sp>
          <p:nvSpPr>
            <p:cNvPr id="14356" name="Text Box 296"/>
            <p:cNvSpPr txBox="1">
              <a:spLocks noChangeArrowheads="1"/>
            </p:cNvSpPr>
            <p:nvPr/>
          </p:nvSpPr>
          <p:spPr bwMode="auto">
            <a:xfrm>
              <a:off x="2400" y="1728"/>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0000CC"/>
                  </a:solidFill>
                </a:rPr>
                <a:t>4</a:t>
              </a:r>
            </a:p>
          </p:txBody>
        </p:sp>
        <p:sp>
          <p:nvSpPr>
            <p:cNvPr id="14357" name="Text Box 297"/>
            <p:cNvSpPr txBox="1">
              <a:spLocks noChangeArrowheads="1"/>
            </p:cNvSpPr>
            <p:nvPr/>
          </p:nvSpPr>
          <p:spPr bwMode="auto">
            <a:xfrm>
              <a:off x="1824" y="1584"/>
              <a:ext cx="240"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0000CC"/>
                  </a:solidFill>
                </a:rPr>
                <a:t>5</a:t>
              </a:r>
            </a:p>
          </p:txBody>
        </p:sp>
        <p:sp>
          <p:nvSpPr>
            <p:cNvPr id="14358" name="Text Box 298"/>
            <p:cNvSpPr txBox="1">
              <a:spLocks noChangeArrowheads="1"/>
            </p:cNvSpPr>
            <p:nvPr/>
          </p:nvSpPr>
          <p:spPr bwMode="auto">
            <a:xfrm>
              <a:off x="1344" y="2736"/>
              <a:ext cx="202" cy="173"/>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0000CC"/>
                  </a:solidFill>
                </a:rPr>
                <a:t>6</a:t>
              </a:r>
            </a:p>
          </p:txBody>
        </p:sp>
      </p:grpSp>
      <p:sp>
        <p:nvSpPr>
          <p:cNvPr id="14341" name="CaixaDeTexto 21"/>
          <p:cNvSpPr txBox="1">
            <a:spLocks noChangeArrowheads="1"/>
          </p:cNvSpPr>
          <p:nvPr/>
        </p:nvSpPr>
        <p:spPr bwMode="auto">
          <a:xfrm>
            <a:off x="4067944" y="1628800"/>
            <a:ext cx="2016224" cy="830997"/>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Em 2011, até julho, foram </a:t>
            </a:r>
            <a:r>
              <a:rPr lang="pt-BR" sz="1600" dirty="0">
                <a:solidFill>
                  <a:srgbClr val="FF0000"/>
                </a:solidFill>
                <a:effectLst>
                  <a:outerShdw blurRad="38100" dist="38100" dir="2700000" algn="tl">
                    <a:srgbClr val="000000">
                      <a:alpha val="43137"/>
                    </a:srgbClr>
                  </a:outerShdw>
                </a:effectLst>
              </a:rPr>
              <a:t>destrocados </a:t>
            </a:r>
            <a:r>
              <a:rPr lang="pt-BR" sz="1600" dirty="0" smtClean="0">
                <a:solidFill>
                  <a:srgbClr val="FF0000"/>
                </a:solidFill>
                <a:effectLst>
                  <a:outerShdw blurRad="38100" dist="38100" dir="2700000" algn="tl">
                    <a:srgbClr val="000000">
                      <a:alpha val="43137"/>
                    </a:srgbClr>
                  </a:outerShdw>
                </a:effectLst>
              </a:rPr>
              <a:t>59.318.800 botijões.</a:t>
            </a:r>
            <a:endParaRPr lang="pt-BR" sz="1600" dirty="0">
              <a:solidFill>
                <a:srgbClr val="FF0000"/>
              </a:solidFill>
              <a:effectLst>
                <a:outerShdw blurRad="38100" dist="38100" dir="2700000" algn="tl">
                  <a:srgbClr val="000000">
                    <a:alpha val="43137"/>
                  </a:srgbClr>
                </a:outerShdw>
              </a:effectLst>
            </a:endParaRPr>
          </a:p>
        </p:txBody>
      </p:sp>
      <p:sp>
        <p:nvSpPr>
          <p:cNvPr id="23" name="Text Box 298"/>
          <p:cNvSpPr txBox="1">
            <a:spLocks noChangeArrowheads="1"/>
          </p:cNvSpPr>
          <p:nvPr/>
        </p:nvSpPr>
        <p:spPr bwMode="auto">
          <a:xfrm>
            <a:off x="4355976" y="4509120"/>
            <a:ext cx="320675" cy="274638"/>
          </a:xfrm>
          <a:prstGeom prst="rect">
            <a:avLst/>
          </a:prstGeom>
          <a:noFill/>
          <a:ln w="12700" cap="sq">
            <a:noFill/>
            <a:miter lim="800000"/>
            <a:headEnd type="none" w="sm" len="sm"/>
            <a:tailEnd type="none" w="sm" len="sm"/>
          </a:ln>
        </p:spPr>
        <p:txBody>
          <a:bodyPr>
            <a:spAutoFit/>
          </a:bodyPr>
          <a:lstStyle/>
          <a:p>
            <a:pPr>
              <a:spcBef>
                <a:spcPct val="50000"/>
              </a:spcBef>
            </a:pPr>
            <a:r>
              <a:rPr lang="pt-BR" sz="1200" dirty="0">
                <a:solidFill>
                  <a:srgbClr val="0000CC"/>
                </a:solidFill>
              </a:rPr>
              <a:t>7</a:t>
            </a:r>
          </a:p>
        </p:txBody>
      </p:sp>
      <p:sp>
        <p:nvSpPr>
          <p:cNvPr id="24" name="CaixaDeTexto 21"/>
          <p:cNvSpPr txBox="1">
            <a:spLocks noChangeArrowheads="1"/>
          </p:cNvSpPr>
          <p:nvPr/>
        </p:nvSpPr>
        <p:spPr bwMode="auto">
          <a:xfrm>
            <a:off x="323528" y="4005064"/>
            <a:ext cx="1656184" cy="2062103"/>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De  1996 até  2006 </a:t>
            </a:r>
          </a:p>
          <a:p>
            <a:pPr algn="ctr">
              <a:buFontTx/>
              <a:buChar char="-"/>
            </a:pPr>
            <a:r>
              <a:rPr lang="pt-BR" sz="1600" dirty="0" smtClean="0">
                <a:solidFill>
                  <a:srgbClr val="FF0000"/>
                </a:solidFill>
                <a:effectLst>
                  <a:outerShdw blurRad="38100" dist="38100" dir="2700000" algn="tl">
                    <a:srgbClr val="000000">
                      <a:alpha val="43137"/>
                    </a:srgbClr>
                  </a:outerShdw>
                </a:effectLst>
              </a:rPr>
              <a:t>1º ciclo do Programa -   foram contabilizadas  932.060.314 destrocas.</a:t>
            </a:r>
          </a:p>
        </p:txBody>
      </p:sp>
      <p:sp>
        <p:nvSpPr>
          <p:cNvPr id="25" name="CaixaDeTexto 21"/>
          <p:cNvSpPr txBox="1">
            <a:spLocks noChangeArrowheads="1"/>
          </p:cNvSpPr>
          <p:nvPr/>
        </p:nvSpPr>
        <p:spPr bwMode="auto">
          <a:xfrm>
            <a:off x="323528" y="6237312"/>
            <a:ext cx="8640960" cy="338554"/>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No total, foram registradas mais de 1,3 bi de destrocas de recipientes P13 no período total.</a:t>
            </a:r>
            <a:endParaRPr lang="pt-BR" sz="1600" dirty="0">
              <a:solidFill>
                <a:srgbClr val="FF0000"/>
              </a:solidFill>
              <a:effectLst>
                <a:outerShdw blurRad="38100" dist="38100" dir="2700000" algn="tl">
                  <a:srgbClr val="000000">
                    <a:alpha val="43137"/>
                  </a:srgbClr>
                </a:outerShdw>
              </a:effectLst>
            </a:endParaRPr>
          </a:p>
        </p:txBody>
      </p:sp>
      <p:sp>
        <p:nvSpPr>
          <p:cNvPr id="26" name="CaixaDeTexto 21"/>
          <p:cNvSpPr txBox="1">
            <a:spLocks noChangeArrowheads="1"/>
          </p:cNvSpPr>
          <p:nvPr/>
        </p:nvSpPr>
        <p:spPr bwMode="auto">
          <a:xfrm>
            <a:off x="4572000" y="4769857"/>
            <a:ext cx="1584176" cy="1323439"/>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De 2007 até agosto de 2011, no 2º ciclo, vigente, foram 450.249.346.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695566" y="428604"/>
            <a:ext cx="4243469" cy="461665"/>
          </a:xfrm>
          <a:prstGeom prst="rect">
            <a:avLst/>
          </a:prstGeom>
          <a:noFill/>
          <a:ln w="12700" cap="sq">
            <a:noFill/>
            <a:miter lim="800000"/>
            <a:headEnd type="none" w="sm" len="sm"/>
            <a:tailEnd type="none" w="sm" len="sm"/>
          </a:ln>
          <a:effectLst/>
        </p:spPr>
        <p:txBody>
          <a:bodyPr wrap="none">
            <a:spAutoFit/>
          </a:bodyPr>
          <a:lstStyle/>
          <a:p>
            <a:pPr algn="ctr">
              <a:defRPr/>
            </a:pPr>
            <a:r>
              <a:rPr lang="pt-BR" sz="2400" b="1" dirty="0">
                <a:solidFill>
                  <a:srgbClr val="003300"/>
                </a:solidFill>
                <a:effectLst>
                  <a:outerShdw blurRad="38100" dist="38100" dir="2700000" algn="tl">
                    <a:srgbClr val="C0C0C0"/>
                  </a:outerShdw>
                </a:effectLst>
                <a:latin typeface="Tahoma" pitchFamily="34" charset="0"/>
              </a:rPr>
              <a:t>Oficinas de Requalificação</a:t>
            </a:r>
          </a:p>
        </p:txBody>
      </p:sp>
      <p:graphicFrame>
        <p:nvGraphicFramePr>
          <p:cNvPr id="9218" name="Object 55"/>
          <p:cNvGraphicFramePr>
            <a:graphicFrameLocks noChangeAspect="1"/>
          </p:cNvGraphicFramePr>
          <p:nvPr/>
        </p:nvGraphicFramePr>
        <p:xfrm>
          <a:off x="5852988" y="1844824"/>
          <a:ext cx="3111500" cy="4320480"/>
        </p:xfrm>
        <a:graphic>
          <a:graphicData uri="http://schemas.openxmlformats.org/presentationml/2006/ole">
            <p:oleObj spid="_x0000_s3074" name="Worksheet" r:id="rId3" imgW="3705221" imgH="4752872" progId="Excel.Sheet.8">
              <p:embed/>
            </p:oleObj>
          </a:graphicData>
        </a:graphic>
      </p:graphicFrame>
      <p:pic>
        <p:nvPicPr>
          <p:cNvPr id="97283" name="Picture 3"/>
          <p:cNvPicPr>
            <a:picLocks noChangeAspect="1" noChangeArrowheads="1"/>
          </p:cNvPicPr>
          <p:nvPr/>
        </p:nvPicPr>
        <p:blipFill>
          <a:blip r:embed="rId4" cstate="print"/>
          <a:srcRect/>
          <a:stretch>
            <a:fillRect/>
          </a:stretch>
        </p:blipFill>
        <p:spPr bwMode="auto">
          <a:xfrm>
            <a:off x="126107" y="1909911"/>
            <a:ext cx="4733925" cy="4543425"/>
          </a:xfrm>
          <a:prstGeom prst="rect">
            <a:avLst/>
          </a:prstGeom>
          <a:noFill/>
          <a:ln w="9525">
            <a:noFill/>
            <a:miter lim="800000"/>
            <a:headEnd/>
            <a:tailEnd/>
          </a:ln>
        </p:spPr>
      </p:pic>
      <p:sp>
        <p:nvSpPr>
          <p:cNvPr id="31" name="CaixaDeTexto 21"/>
          <p:cNvSpPr txBox="1">
            <a:spLocks noChangeArrowheads="1"/>
          </p:cNvSpPr>
          <p:nvPr/>
        </p:nvSpPr>
        <p:spPr bwMode="auto">
          <a:xfrm>
            <a:off x="179512" y="4365104"/>
            <a:ext cx="1656184" cy="1692771"/>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500" dirty="0" smtClean="0">
                <a:solidFill>
                  <a:srgbClr val="FF0000"/>
                </a:solidFill>
                <a:effectLst>
                  <a:outerShdw blurRad="38100" dist="38100" dir="2700000" algn="tl">
                    <a:srgbClr val="000000">
                      <a:alpha val="43137"/>
                    </a:srgbClr>
                  </a:outerShdw>
                </a:effectLst>
              </a:rPr>
              <a:t>De  1996 até 2006</a:t>
            </a:r>
          </a:p>
          <a:p>
            <a:pPr algn="ctr"/>
            <a:r>
              <a:rPr lang="pt-BR" sz="1400" dirty="0" smtClean="0">
                <a:solidFill>
                  <a:srgbClr val="FF0000"/>
                </a:solidFill>
                <a:effectLst>
                  <a:outerShdw blurRad="38100" dist="38100" dir="2700000" algn="tl">
                    <a:srgbClr val="000000">
                      <a:alpha val="43137"/>
                    </a:srgbClr>
                  </a:outerShdw>
                </a:effectLst>
              </a:rPr>
              <a:t>(1º ciclo do Programa)</a:t>
            </a:r>
          </a:p>
          <a:p>
            <a:pPr algn="ctr"/>
            <a:r>
              <a:rPr lang="pt-BR" sz="1400" dirty="0" smtClean="0">
                <a:solidFill>
                  <a:srgbClr val="FF0000"/>
                </a:solidFill>
                <a:effectLst>
                  <a:outerShdw blurRad="38100" dist="38100" dir="2700000" algn="tl">
                    <a:srgbClr val="000000">
                      <a:alpha val="43137"/>
                    </a:srgbClr>
                  </a:outerShdw>
                </a:effectLst>
              </a:rPr>
              <a:t>  </a:t>
            </a:r>
            <a:r>
              <a:rPr lang="pt-BR" sz="1500" dirty="0" smtClean="0">
                <a:solidFill>
                  <a:srgbClr val="FF0000"/>
                </a:solidFill>
                <a:effectLst>
                  <a:outerShdw blurRad="38100" dist="38100" dir="2700000" algn="tl">
                    <a:srgbClr val="000000">
                      <a:alpha val="43137"/>
                    </a:srgbClr>
                  </a:outerShdw>
                </a:effectLst>
              </a:rPr>
              <a:t>foram registradas  57.318.763 requalificações de P13</a:t>
            </a:r>
          </a:p>
        </p:txBody>
      </p:sp>
      <p:sp>
        <p:nvSpPr>
          <p:cNvPr id="32" name="CaixaDeTexto 21"/>
          <p:cNvSpPr txBox="1">
            <a:spLocks noChangeArrowheads="1"/>
          </p:cNvSpPr>
          <p:nvPr/>
        </p:nvSpPr>
        <p:spPr bwMode="auto">
          <a:xfrm>
            <a:off x="251520" y="1556792"/>
            <a:ext cx="8568952" cy="338554"/>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Em 2011, até agosto, foram contabilizadas 7.177.521 requalificações de botijões P13.</a:t>
            </a:r>
            <a:endParaRPr lang="pt-BR" sz="1600" dirty="0">
              <a:solidFill>
                <a:srgbClr val="FF0000"/>
              </a:solidFill>
              <a:effectLst>
                <a:outerShdw blurRad="38100" dist="38100" dir="2700000" algn="tl">
                  <a:srgbClr val="000000">
                    <a:alpha val="43137"/>
                  </a:srgbClr>
                </a:outerShdw>
              </a:effectLst>
            </a:endParaRPr>
          </a:p>
        </p:txBody>
      </p:sp>
      <p:sp>
        <p:nvSpPr>
          <p:cNvPr id="33" name="CaixaDeTexto 21"/>
          <p:cNvSpPr txBox="1">
            <a:spLocks noChangeArrowheads="1"/>
          </p:cNvSpPr>
          <p:nvPr/>
        </p:nvSpPr>
        <p:spPr bwMode="auto">
          <a:xfrm>
            <a:off x="4211960" y="4615968"/>
            <a:ext cx="1512168" cy="1477328"/>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De 2007 até agosto de 2011</a:t>
            </a:r>
          </a:p>
          <a:p>
            <a:pPr algn="ctr"/>
            <a:r>
              <a:rPr lang="pt-BR" sz="1300" dirty="0" smtClean="0">
                <a:solidFill>
                  <a:srgbClr val="FF0000"/>
                </a:solidFill>
                <a:effectLst>
                  <a:outerShdw blurRad="38100" dist="38100" dir="2700000" algn="tl">
                    <a:srgbClr val="000000">
                      <a:alpha val="43137"/>
                    </a:srgbClr>
                  </a:outerShdw>
                </a:effectLst>
              </a:rPr>
              <a:t>( 2º ciclo, em vigência) </a:t>
            </a:r>
          </a:p>
          <a:p>
            <a:pPr algn="ctr"/>
            <a:r>
              <a:rPr lang="pt-BR" sz="1600" dirty="0" smtClean="0">
                <a:solidFill>
                  <a:srgbClr val="FF0000"/>
                </a:solidFill>
                <a:effectLst>
                  <a:outerShdw blurRad="38100" dist="38100" dir="2700000" algn="tl">
                    <a:srgbClr val="000000">
                      <a:alpha val="43137"/>
                    </a:srgbClr>
                  </a:outerShdw>
                </a:effectLst>
              </a:rPr>
              <a:t>foram 44.871.325</a:t>
            </a:r>
          </a:p>
        </p:txBody>
      </p:sp>
      <p:sp>
        <p:nvSpPr>
          <p:cNvPr id="34" name="CaixaDeTexto 21"/>
          <p:cNvSpPr txBox="1">
            <a:spLocks noChangeArrowheads="1"/>
          </p:cNvSpPr>
          <p:nvPr/>
        </p:nvSpPr>
        <p:spPr bwMode="auto">
          <a:xfrm>
            <a:off x="179512" y="6237312"/>
            <a:ext cx="8640960" cy="338554"/>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No total, foram registradas mais de 102 mi de requalificações de recipientes P13 no período total.</a:t>
            </a:r>
            <a:endParaRPr lang="pt-BR" sz="1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771800" y="260648"/>
            <a:ext cx="5472029" cy="830997"/>
          </a:xfrm>
          <a:prstGeom prst="rect">
            <a:avLst/>
          </a:prstGeom>
          <a:noFill/>
          <a:ln w="12700" cap="sq">
            <a:noFill/>
            <a:miter lim="800000"/>
            <a:headEnd type="none" w="sm" len="sm"/>
            <a:tailEnd type="none" w="sm" len="sm"/>
          </a:ln>
          <a:effectLst/>
        </p:spPr>
        <p:txBody>
          <a:bodyPr wrap="square">
            <a:spAutoFit/>
          </a:bodyPr>
          <a:lstStyle/>
          <a:p>
            <a:pPr algn="ctr">
              <a:defRPr/>
            </a:pPr>
            <a:r>
              <a:rPr lang="pt-BR" sz="2400" b="1" dirty="0" smtClean="0">
                <a:solidFill>
                  <a:srgbClr val="003300"/>
                </a:solidFill>
                <a:effectLst>
                  <a:outerShdw blurRad="38100" dist="38100" dir="2700000" algn="tl">
                    <a:srgbClr val="C0C0C0"/>
                  </a:outerShdw>
                </a:effectLst>
                <a:latin typeface="Tahoma" pitchFamily="34" charset="0"/>
              </a:rPr>
              <a:t>Agentes Responsáveis por Inutilização de Botijões</a:t>
            </a:r>
          </a:p>
        </p:txBody>
      </p:sp>
      <p:graphicFrame>
        <p:nvGraphicFramePr>
          <p:cNvPr id="9218" name="Object 55"/>
          <p:cNvGraphicFramePr>
            <a:graphicFrameLocks noChangeAspect="1"/>
          </p:cNvGraphicFramePr>
          <p:nvPr/>
        </p:nvGraphicFramePr>
        <p:xfrm>
          <a:off x="5508625" y="2291357"/>
          <a:ext cx="3455988" cy="4017963"/>
        </p:xfrm>
        <a:graphic>
          <a:graphicData uri="http://schemas.openxmlformats.org/presentationml/2006/ole">
            <p:oleObj spid="_x0000_s4098" name="Worksheet" r:id="rId4" imgW="3743374" imgH="4752872" progId="Excel.Sheet.8">
              <p:embed/>
            </p:oleObj>
          </a:graphicData>
        </a:graphic>
      </p:graphicFrame>
      <p:pic>
        <p:nvPicPr>
          <p:cNvPr id="99331" name="Picture 3"/>
          <p:cNvPicPr>
            <a:picLocks noChangeAspect="1" noChangeArrowheads="1"/>
          </p:cNvPicPr>
          <p:nvPr/>
        </p:nvPicPr>
        <p:blipFill>
          <a:blip r:embed="rId5" cstate="print"/>
          <a:srcRect/>
          <a:stretch>
            <a:fillRect/>
          </a:stretch>
        </p:blipFill>
        <p:spPr bwMode="auto">
          <a:xfrm>
            <a:off x="179512" y="1909911"/>
            <a:ext cx="4733925" cy="4543425"/>
          </a:xfrm>
          <a:prstGeom prst="rect">
            <a:avLst/>
          </a:prstGeom>
          <a:noFill/>
          <a:ln w="9525">
            <a:noFill/>
            <a:miter lim="800000"/>
            <a:headEnd/>
            <a:tailEnd/>
          </a:ln>
        </p:spPr>
      </p:pic>
      <p:sp>
        <p:nvSpPr>
          <p:cNvPr id="32" name="CaixaDeTexto 21"/>
          <p:cNvSpPr txBox="1">
            <a:spLocks noChangeArrowheads="1"/>
          </p:cNvSpPr>
          <p:nvPr/>
        </p:nvSpPr>
        <p:spPr bwMode="auto">
          <a:xfrm>
            <a:off x="179512" y="4646746"/>
            <a:ext cx="1728192" cy="1446550"/>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500" dirty="0" smtClean="0">
                <a:solidFill>
                  <a:srgbClr val="FF0000"/>
                </a:solidFill>
                <a:effectLst>
                  <a:outerShdw blurRad="38100" dist="38100" dir="2700000" algn="tl">
                    <a:srgbClr val="000000">
                      <a:alpha val="43137"/>
                    </a:srgbClr>
                  </a:outerShdw>
                </a:effectLst>
              </a:rPr>
              <a:t>De  1996 até 2006</a:t>
            </a:r>
          </a:p>
          <a:p>
            <a:pPr algn="ctr"/>
            <a:r>
              <a:rPr lang="pt-BR" sz="1400" dirty="0" smtClean="0">
                <a:solidFill>
                  <a:srgbClr val="FF0000"/>
                </a:solidFill>
                <a:effectLst>
                  <a:outerShdw blurRad="38100" dist="38100" dir="2700000" algn="tl">
                    <a:srgbClr val="000000">
                      <a:alpha val="43137"/>
                    </a:srgbClr>
                  </a:outerShdw>
                </a:effectLst>
              </a:rPr>
              <a:t>(1º ciclo do Programa)</a:t>
            </a:r>
          </a:p>
          <a:p>
            <a:pPr algn="ctr"/>
            <a:r>
              <a:rPr lang="pt-BR" sz="1400" dirty="0" smtClean="0">
                <a:solidFill>
                  <a:srgbClr val="FF0000"/>
                </a:solidFill>
                <a:effectLst>
                  <a:outerShdw blurRad="38100" dist="38100" dir="2700000" algn="tl">
                    <a:srgbClr val="000000">
                      <a:alpha val="43137"/>
                    </a:srgbClr>
                  </a:outerShdw>
                </a:effectLst>
              </a:rPr>
              <a:t>  </a:t>
            </a:r>
            <a:r>
              <a:rPr lang="pt-BR" sz="1500" dirty="0" smtClean="0">
                <a:solidFill>
                  <a:srgbClr val="FF0000"/>
                </a:solidFill>
                <a:effectLst>
                  <a:outerShdw blurRad="38100" dist="38100" dir="2700000" algn="tl">
                    <a:srgbClr val="000000">
                      <a:alpha val="43137"/>
                    </a:srgbClr>
                  </a:outerShdw>
                </a:effectLst>
              </a:rPr>
              <a:t>foram registradas  11.278.861 inutilizações de P13</a:t>
            </a:r>
          </a:p>
        </p:txBody>
      </p:sp>
      <p:sp>
        <p:nvSpPr>
          <p:cNvPr id="33" name="CaixaDeTexto 21"/>
          <p:cNvSpPr txBox="1">
            <a:spLocks noChangeArrowheads="1"/>
          </p:cNvSpPr>
          <p:nvPr/>
        </p:nvSpPr>
        <p:spPr bwMode="auto">
          <a:xfrm>
            <a:off x="251520" y="1556792"/>
            <a:ext cx="8568952" cy="338554"/>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Em 2011, até agosto, foram contabilizadas 826.227 inutilizações de botijões P13.</a:t>
            </a:r>
            <a:endParaRPr lang="pt-BR" sz="1600" dirty="0">
              <a:solidFill>
                <a:srgbClr val="FF0000"/>
              </a:solidFill>
              <a:effectLst>
                <a:outerShdw blurRad="38100" dist="38100" dir="2700000" algn="tl">
                  <a:srgbClr val="000000">
                    <a:alpha val="43137"/>
                  </a:srgbClr>
                </a:outerShdw>
              </a:effectLst>
            </a:endParaRPr>
          </a:p>
        </p:txBody>
      </p:sp>
      <p:sp>
        <p:nvSpPr>
          <p:cNvPr id="34" name="CaixaDeTexto 21"/>
          <p:cNvSpPr txBox="1">
            <a:spLocks noChangeArrowheads="1"/>
          </p:cNvSpPr>
          <p:nvPr/>
        </p:nvSpPr>
        <p:spPr bwMode="auto">
          <a:xfrm>
            <a:off x="3635896" y="5085184"/>
            <a:ext cx="1728192" cy="1031051"/>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De 2007 até agosto de 2011</a:t>
            </a:r>
          </a:p>
          <a:p>
            <a:pPr algn="ctr"/>
            <a:r>
              <a:rPr lang="pt-BR" sz="1300" dirty="0" smtClean="0">
                <a:solidFill>
                  <a:srgbClr val="FF0000"/>
                </a:solidFill>
                <a:effectLst>
                  <a:outerShdw blurRad="38100" dist="38100" dir="2700000" algn="tl">
                    <a:srgbClr val="000000">
                      <a:alpha val="43137"/>
                    </a:srgbClr>
                  </a:outerShdw>
                </a:effectLst>
              </a:rPr>
              <a:t>( 2º ciclo, em vigência) </a:t>
            </a:r>
            <a:r>
              <a:rPr lang="pt-BR" sz="1600" dirty="0" smtClean="0">
                <a:solidFill>
                  <a:srgbClr val="FF0000"/>
                </a:solidFill>
                <a:effectLst>
                  <a:outerShdw blurRad="38100" dist="38100" dir="2700000" algn="tl">
                    <a:srgbClr val="000000">
                      <a:alpha val="43137"/>
                    </a:srgbClr>
                  </a:outerShdw>
                </a:effectLst>
              </a:rPr>
              <a:t>foram 6.890.492</a:t>
            </a:r>
          </a:p>
        </p:txBody>
      </p:sp>
      <p:sp>
        <p:nvSpPr>
          <p:cNvPr id="35" name="CaixaDeTexto 21"/>
          <p:cNvSpPr txBox="1">
            <a:spLocks noChangeArrowheads="1"/>
          </p:cNvSpPr>
          <p:nvPr/>
        </p:nvSpPr>
        <p:spPr bwMode="auto">
          <a:xfrm>
            <a:off x="179512" y="6237312"/>
            <a:ext cx="8640960" cy="338554"/>
          </a:xfrm>
          <a:prstGeom prst="rect">
            <a:avLst/>
          </a:prstGeom>
          <a:solidFill>
            <a:schemeClr val="bg1">
              <a:lumMod val="85000"/>
            </a:schemeClr>
          </a:solidFill>
          <a:ln w="9525">
            <a:solidFill>
              <a:schemeClr val="tx1"/>
            </a:solidFill>
            <a:miter lim="800000"/>
            <a:headEnd/>
            <a:tailEnd/>
          </a:ln>
          <a:effectLst>
            <a:outerShdw blurRad="50800" dist="50800" dir="5400000" algn="ctr" rotWithShape="0">
              <a:srgbClr val="000000">
                <a:alpha val="86000"/>
              </a:srgbClr>
            </a:outerShdw>
          </a:effectLst>
          <a:scene3d>
            <a:camera prst="orthographicFront"/>
            <a:lightRig rig="threePt" dir="t"/>
          </a:scene3d>
          <a:sp3d>
            <a:bevelT/>
          </a:sp3d>
        </p:spPr>
        <p:txBody>
          <a:bodyPr wrap="square">
            <a:spAutoFit/>
          </a:bodyPr>
          <a:lstStyle/>
          <a:p>
            <a:pPr algn="ctr"/>
            <a:r>
              <a:rPr lang="pt-BR" sz="1600" dirty="0" smtClean="0">
                <a:solidFill>
                  <a:srgbClr val="FF0000"/>
                </a:solidFill>
                <a:effectLst>
                  <a:outerShdw blurRad="38100" dist="38100" dir="2700000" algn="tl">
                    <a:srgbClr val="000000">
                      <a:alpha val="43137"/>
                    </a:srgbClr>
                  </a:outerShdw>
                </a:effectLst>
              </a:rPr>
              <a:t>No total, foi contabilizado mais de 18 mi de recipientes P13 inutilizados no período total do Programa.</a:t>
            </a:r>
            <a:endParaRPr lang="pt-BR" sz="1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p:cNvPicPr>
            <a:picLocks noChangeAspect="1" noChangeArrowheads="1"/>
          </p:cNvPicPr>
          <p:nvPr/>
        </p:nvPicPr>
        <p:blipFill>
          <a:blip r:embed="rId4" cstate="print"/>
          <a:srcRect/>
          <a:stretch>
            <a:fillRect/>
          </a:stretch>
        </p:blipFill>
        <p:spPr bwMode="auto">
          <a:xfrm>
            <a:off x="4572000" y="1556792"/>
            <a:ext cx="4320480" cy="2515741"/>
          </a:xfrm>
          <a:prstGeom prst="rect">
            <a:avLst/>
          </a:prstGeom>
          <a:noFill/>
          <a:ln w="9525">
            <a:noFill/>
            <a:miter lim="800000"/>
            <a:headEnd/>
            <a:tailEnd/>
          </a:ln>
        </p:spPr>
      </p:pic>
      <p:sp>
        <p:nvSpPr>
          <p:cNvPr id="176168" name="Text Box 40"/>
          <p:cNvSpPr txBox="1">
            <a:spLocks noChangeArrowheads="1"/>
          </p:cNvSpPr>
          <p:nvPr/>
        </p:nvSpPr>
        <p:spPr bwMode="auto">
          <a:xfrm>
            <a:off x="2516832" y="332656"/>
            <a:ext cx="5943600" cy="732508"/>
          </a:xfrm>
          <a:prstGeom prst="rect">
            <a:avLst/>
          </a:prstGeom>
          <a:noFill/>
          <a:ln w="12700" cap="sq">
            <a:noFill/>
            <a:miter lim="800000"/>
            <a:headEnd/>
            <a:tailEnd/>
          </a:ln>
          <a:effectLst/>
        </p:spPr>
        <p:txBody>
          <a:bodyPr>
            <a:spAutoFit/>
          </a:bodyPr>
          <a:lstStyle/>
          <a:p>
            <a:pPr algn="ctr">
              <a:lnSpc>
                <a:spcPct val="80000"/>
              </a:lnSpc>
              <a:spcBef>
                <a:spcPct val="50000"/>
              </a:spcBef>
              <a:defRPr/>
            </a:pPr>
            <a:r>
              <a:rPr kumimoji="0" lang="en-US" sz="2800" b="1" dirty="0">
                <a:effectLst>
                  <a:outerShdw blurRad="38100" dist="38100" dir="2700000" algn="tl">
                    <a:srgbClr val="C0C0C0"/>
                  </a:outerShdw>
                </a:effectLst>
              </a:rPr>
              <a:t>    </a:t>
            </a:r>
            <a:r>
              <a:rPr lang="en-US" sz="2400" b="1" dirty="0">
                <a:solidFill>
                  <a:srgbClr val="003300"/>
                </a:solidFill>
                <a:effectLst>
                  <a:outerShdw blurRad="38100" dist="38100" dir="2700000" algn="tl">
                    <a:srgbClr val="C0C0C0"/>
                  </a:outerShdw>
                </a:effectLst>
                <a:latin typeface="Tahoma" pitchFamily="34" charset="0"/>
              </a:rPr>
              <a:t>Composição </a:t>
            </a:r>
            <a:r>
              <a:rPr lang="en-US" sz="2400" b="1" dirty="0" smtClean="0">
                <a:solidFill>
                  <a:srgbClr val="003300"/>
                </a:solidFill>
                <a:effectLst>
                  <a:outerShdw blurRad="38100" dist="38100" dir="2700000" algn="tl">
                    <a:srgbClr val="C0C0C0"/>
                  </a:outerShdw>
                </a:effectLst>
                <a:latin typeface="Tahoma" pitchFamily="34" charset="0"/>
              </a:rPr>
              <a:t>do Universo de Botijões P13</a:t>
            </a:r>
            <a:endParaRPr lang="en-US" sz="2400" b="1" dirty="0">
              <a:solidFill>
                <a:srgbClr val="003300"/>
              </a:solidFill>
              <a:effectLst>
                <a:outerShdw blurRad="38100" dist="38100" dir="2700000" algn="tl">
                  <a:srgbClr val="C0C0C0"/>
                </a:outerShdw>
              </a:effectLst>
              <a:latin typeface="Tahoma" pitchFamily="34" charset="0"/>
            </a:endParaRPr>
          </a:p>
        </p:txBody>
      </p:sp>
      <p:graphicFrame>
        <p:nvGraphicFramePr>
          <p:cNvPr id="20" name="Object 4"/>
          <p:cNvGraphicFramePr>
            <a:graphicFrameLocks noChangeAspect="1"/>
          </p:cNvGraphicFramePr>
          <p:nvPr/>
        </p:nvGraphicFramePr>
        <p:xfrm>
          <a:off x="3651250" y="-3643313"/>
          <a:ext cx="6019800" cy="40624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áfico 14"/>
          <p:cNvGraphicFramePr/>
          <p:nvPr/>
        </p:nvGraphicFramePr>
        <p:xfrm>
          <a:off x="4716016" y="3717032"/>
          <a:ext cx="4427984"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17" name="CaixaDeTexto 16"/>
          <p:cNvSpPr txBox="1"/>
          <p:nvPr/>
        </p:nvSpPr>
        <p:spPr>
          <a:xfrm>
            <a:off x="2699792" y="6407750"/>
            <a:ext cx="6336704" cy="261610"/>
          </a:xfrm>
          <a:prstGeom prst="rect">
            <a:avLst/>
          </a:prstGeom>
          <a:noFill/>
        </p:spPr>
        <p:txBody>
          <a:bodyPr wrap="square" rtlCol="0">
            <a:spAutoFit/>
          </a:bodyPr>
          <a:lstStyle/>
          <a:p>
            <a:pPr algn="r"/>
            <a:r>
              <a:rPr lang="pt-BR" sz="1100" dirty="0" smtClean="0"/>
              <a:t>* Dados Consolidados com base no Programa de Requalificação até agosto/11</a:t>
            </a:r>
            <a:endParaRPr lang="pt-BR" sz="1100" dirty="0"/>
          </a:p>
        </p:txBody>
      </p:sp>
      <p:graphicFrame>
        <p:nvGraphicFramePr>
          <p:cNvPr id="109571" name="Object 13"/>
          <p:cNvGraphicFramePr>
            <a:graphicFrameLocks noChangeAspect="1"/>
          </p:cNvGraphicFramePr>
          <p:nvPr/>
        </p:nvGraphicFramePr>
        <p:xfrm>
          <a:off x="323528" y="1628800"/>
          <a:ext cx="4176464" cy="2016224"/>
        </p:xfrm>
        <a:graphic>
          <a:graphicData uri="http://schemas.openxmlformats.org/presentationml/2006/ole">
            <p:oleObj spid="_x0000_s5122" name="Foto do Photo Editor" r:id="rId7" imgW="2390476" imgH="1800476" progId="">
              <p:embed/>
            </p:oleObj>
          </a:graphicData>
        </a:graphic>
      </p:graphicFrame>
      <p:sp>
        <p:nvSpPr>
          <p:cNvPr id="12" name="Oval 4"/>
          <p:cNvSpPr>
            <a:spLocks noChangeArrowheads="1"/>
          </p:cNvSpPr>
          <p:nvPr/>
        </p:nvSpPr>
        <p:spPr bwMode="auto">
          <a:xfrm>
            <a:off x="1259632" y="1988840"/>
            <a:ext cx="2667000" cy="1066800"/>
          </a:xfrm>
          <a:prstGeom prst="ellipse">
            <a:avLst/>
          </a:prstGeom>
          <a:solidFill>
            <a:srgbClr val="DDDDDD"/>
          </a:solidFill>
          <a:ln w="12700">
            <a:solidFill>
              <a:srgbClr val="000080"/>
            </a:solidFill>
            <a:round/>
            <a:headEnd/>
            <a:tailEnd/>
          </a:ln>
          <a:effectLst>
            <a:outerShdw dist="35921" dir="2700000" algn="ctr" rotWithShape="0">
              <a:schemeClr val="tx2"/>
            </a:outerShdw>
          </a:effectLst>
        </p:spPr>
        <p:txBody>
          <a:bodyPr lIns="36000" rIns="0" anchor="ctr"/>
          <a:lstStyle/>
          <a:p>
            <a:pPr marL="184150" indent="-184150" algn="ctr">
              <a:lnSpc>
                <a:spcPct val="55000"/>
              </a:lnSpc>
              <a:spcBef>
                <a:spcPct val="50000"/>
              </a:spcBef>
              <a:defRPr/>
            </a:pPr>
            <a:r>
              <a:rPr lang="pt-BR" sz="1800" b="1" dirty="0" smtClean="0">
                <a:solidFill>
                  <a:srgbClr val="000000"/>
                </a:solidFill>
                <a:latin typeface="Arial Narrow" pitchFamily="34" charset="0"/>
              </a:rPr>
              <a:t>Universo Atual</a:t>
            </a:r>
            <a:endParaRPr lang="pt-BR" sz="1800" b="1" dirty="0">
              <a:solidFill>
                <a:srgbClr val="000000"/>
              </a:solidFill>
              <a:latin typeface="Arial Narrow" pitchFamily="34" charset="0"/>
            </a:endParaRPr>
          </a:p>
          <a:p>
            <a:pPr marL="184150" indent="-184150" algn="ctr">
              <a:lnSpc>
                <a:spcPct val="55000"/>
              </a:lnSpc>
              <a:spcBef>
                <a:spcPct val="50000"/>
              </a:spcBef>
              <a:defRPr/>
            </a:pPr>
            <a:r>
              <a:rPr lang="pt-BR" sz="1800" b="1" dirty="0" smtClean="0">
                <a:solidFill>
                  <a:srgbClr val="000000"/>
                </a:solidFill>
                <a:latin typeface="Arial Narrow" pitchFamily="34" charset="0"/>
              </a:rPr>
              <a:t>104.137.569</a:t>
            </a:r>
            <a:endParaRPr lang="pt-BR" sz="1800" b="1" dirty="0">
              <a:solidFill>
                <a:srgbClr val="000000"/>
              </a:solidFill>
              <a:latin typeface="Arial Narrow" pitchFamily="34" charset="0"/>
            </a:endParaRPr>
          </a:p>
        </p:txBody>
      </p:sp>
      <p:graphicFrame>
        <p:nvGraphicFramePr>
          <p:cNvPr id="18" name="Gráfico 17"/>
          <p:cNvGraphicFramePr/>
          <p:nvPr/>
        </p:nvGraphicFramePr>
        <p:xfrm>
          <a:off x="251520" y="3645024"/>
          <a:ext cx="4752528" cy="2952328"/>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2">
        <p:bldAsOne/>
      </p:bldGraphic>
      <p:bldGraphic spid="1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914400" y="1295400"/>
            <a:ext cx="7162800" cy="914400"/>
          </a:xfrm>
          <a:prstGeom prst="rect">
            <a:avLst/>
          </a:prstGeom>
          <a:noFill/>
          <a:ln w="9525">
            <a:noFill/>
            <a:miter lim="800000"/>
            <a:headEnd/>
            <a:tailEnd/>
          </a:ln>
        </p:spPr>
        <p:txBody>
          <a:bodyPr anchor="ctr">
            <a:spAutoFit/>
          </a:bodyPr>
          <a:lstStyle/>
          <a:p>
            <a:endParaRPr lang="pt-BR"/>
          </a:p>
          <a:p>
            <a:pPr>
              <a:spcBef>
                <a:spcPct val="50000"/>
              </a:spcBef>
            </a:pPr>
            <a:endParaRPr lang="pt-BR"/>
          </a:p>
        </p:txBody>
      </p:sp>
      <p:pic>
        <p:nvPicPr>
          <p:cNvPr id="8196" name="Picture 3" descr="C:\ANP\Diversos nao interessantes\FOTO4.jpg"/>
          <p:cNvPicPr>
            <a:picLocks noChangeAspect="1" noChangeArrowheads="1"/>
          </p:cNvPicPr>
          <p:nvPr/>
        </p:nvPicPr>
        <p:blipFill>
          <a:blip r:embed="rId4" cstate="print"/>
          <a:srcRect/>
          <a:stretch>
            <a:fillRect/>
          </a:stretch>
        </p:blipFill>
        <p:spPr bwMode="auto">
          <a:xfrm>
            <a:off x="6516216" y="2132856"/>
            <a:ext cx="1703060" cy="1296144"/>
          </a:xfrm>
          <a:prstGeom prst="rect">
            <a:avLst/>
          </a:prstGeom>
          <a:noFill/>
          <a:ln w="9525">
            <a:noFill/>
            <a:miter lim="800000"/>
            <a:headEnd/>
            <a:tailEnd/>
          </a:ln>
        </p:spPr>
      </p:pic>
      <p:pic>
        <p:nvPicPr>
          <p:cNvPr id="8197" name="Picture 4" descr="C:\ANP\Diversos nao interessantes\FOTO8.jpg"/>
          <p:cNvPicPr>
            <a:picLocks noChangeAspect="1" noChangeArrowheads="1"/>
          </p:cNvPicPr>
          <p:nvPr/>
        </p:nvPicPr>
        <p:blipFill>
          <a:blip r:embed="rId5" cstate="print"/>
          <a:srcRect/>
          <a:stretch>
            <a:fillRect/>
          </a:stretch>
        </p:blipFill>
        <p:spPr bwMode="auto">
          <a:xfrm>
            <a:off x="4932040" y="3933056"/>
            <a:ext cx="1696508" cy="1368152"/>
          </a:xfrm>
          <a:prstGeom prst="rect">
            <a:avLst/>
          </a:prstGeom>
          <a:noFill/>
          <a:ln w="9525">
            <a:noFill/>
            <a:miter lim="800000"/>
            <a:headEnd/>
            <a:tailEnd/>
          </a:ln>
        </p:spPr>
      </p:pic>
      <p:pic>
        <p:nvPicPr>
          <p:cNvPr id="8198" name="Picture 5" descr="C:\ANP\Diversos nao interessantes\FOTO7.jpg"/>
          <p:cNvPicPr>
            <a:picLocks noChangeAspect="1" noChangeArrowheads="1"/>
          </p:cNvPicPr>
          <p:nvPr/>
        </p:nvPicPr>
        <p:blipFill>
          <a:blip r:embed="rId6" cstate="print"/>
          <a:srcRect/>
          <a:stretch>
            <a:fillRect/>
          </a:stretch>
        </p:blipFill>
        <p:spPr bwMode="auto">
          <a:xfrm>
            <a:off x="2699792" y="3933056"/>
            <a:ext cx="1728192" cy="1316396"/>
          </a:xfrm>
          <a:prstGeom prst="rect">
            <a:avLst/>
          </a:prstGeom>
          <a:noFill/>
          <a:ln w="9525">
            <a:noFill/>
            <a:miter lim="800000"/>
            <a:headEnd/>
            <a:tailEnd/>
          </a:ln>
        </p:spPr>
      </p:pic>
      <p:pic>
        <p:nvPicPr>
          <p:cNvPr id="8199" name="Picture 6" descr="C:\ANP\Diversos nao interessantes\FOTO3.jpg"/>
          <p:cNvPicPr>
            <a:picLocks noChangeAspect="1" noChangeArrowheads="1"/>
          </p:cNvPicPr>
          <p:nvPr/>
        </p:nvPicPr>
        <p:blipFill>
          <a:blip r:embed="rId7" cstate="print"/>
          <a:srcRect/>
          <a:stretch>
            <a:fillRect/>
          </a:stretch>
        </p:blipFill>
        <p:spPr bwMode="auto">
          <a:xfrm>
            <a:off x="4499992" y="2132856"/>
            <a:ext cx="1771039" cy="1296144"/>
          </a:xfrm>
          <a:prstGeom prst="rect">
            <a:avLst/>
          </a:prstGeom>
          <a:noFill/>
          <a:ln w="9525">
            <a:noFill/>
            <a:miter lim="800000"/>
            <a:headEnd/>
            <a:tailEnd/>
          </a:ln>
        </p:spPr>
      </p:pic>
      <p:pic>
        <p:nvPicPr>
          <p:cNvPr id="8200" name="Picture 7" descr="C:\ANP\Diversos nao interessantes\FOTO2.jpg"/>
          <p:cNvPicPr>
            <a:picLocks noChangeAspect="1" noChangeArrowheads="1"/>
          </p:cNvPicPr>
          <p:nvPr/>
        </p:nvPicPr>
        <p:blipFill>
          <a:blip r:embed="rId8" cstate="print"/>
          <a:srcRect/>
          <a:stretch>
            <a:fillRect/>
          </a:stretch>
        </p:blipFill>
        <p:spPr bwMode="auto">
          <a:xfrm>
            <a:off x="2555776" y="2132856"/>
            <a:ext cx="1704252" cy="1283915"/>
          </a:xfrm>
          <a:prstGeom prst="rect">
            <a:avLst/>
          </a:prstGeom>
          <a:noFill/>
          <a:ln w="9525">
            <a:noFill/>
            <a:miter lim="800000"/>
            <a:headEnd/>
            <a:tailEnd/>
          </a:ln>
        </p:spPr>
      </p:pic>
      <p:pic>
        <p:nvPicPr>
          <p:cNvPr id="8201" name="Picture 8" descr="C:\ANP\Diversos nao interessantes\FOTO5.jpg"/>
          <p:cNvPicPr>
            <a:picLocks noChangeAspect="1" noChangeArrowheads="1"/>
          </p:cNvPicPr>
          <p:nvPr/>
        </p:nvPicPr>
        <p:blipFill>
          <a:blip r:embed="rId9" cstate="print"/>
          <a:srcRect/>
          <a:stretch>
            <a:fillRect/>
          </a:stretch>
        </p:blipFill>
        <p:spPr bwMode="auto">
          <a:xfrm>
            <a:off x="539552" y="3861048"/>
            <a:ext cx="1737454" cy="1368152"/>
          </a:xfrm>
          <a:prstGeom prst="rect">
            <a:avLst/>
          </a:prstGeom>
          <a:noFill/>
          <a:ln w="9525">
            <a:noFill/>
            <a:miter lim="800000"/>
            <a:headEnd/>
            <a:tailEnd/>
          </a:ln>
        </p:spPr>
      </p:pic>
      <p:sp>
        <p:nvSpPr>
          <p:cNvPr id="8202" name="Text Box 9"/>
          <p:cNvSpPr txBox="1">
            <a:spLocks noChangeArrowheads="1"/>
          </p:cNvSpPr>
          <p:nvPr/>
        </p:nvSpPr>
        <p:spPr bwMode="auto">
          <a:xfrm>
            <a:off x="2818676" y="3429000"/>
            <a:ext cx="1179938" cy="338554"/>
          </a:xfrm>
          <a:prstGeom prst="rect">
            <a:avLst/>
          </a:prstGeom>
          <a:noFill/>
          <a:ln w="9525">
            <a:noFill/>
            <a:miter lim="800000"/>
            <a:headEnd/>
            <a:tailEnd/>
          </a:ln>
        </p:spPr>
        <p:txBody>
          <a:bodyPr wrap="none">
            <a:spAutoFit/>
          </a:bodyPr>
          <a:lstStyle/>
          <a:p>
            <a:pPr algn="ctr"/>
            <a:r>
              <a:rPr lang="en-US" sz="1600" b="1" dirty="0">
                <a:solidFill>
                  <a:srgbClr val="006600"/>
                </a:solidFill>
                <a:latin typeface="+mn-lt"/>
              </a:rPr>
              <a:t>Decapagem</a:t>
            </a:r>
            <a:endParaRPr lang="en-US" b="1" dirty="0">
              <a:solidFill>
                <a:srgbClr val="000099"/>
              </a:solidFill>
              <a:latin typeface="+mn-lt"/>
            </a:endParaRPr>
          </a:p>
        </p:txBody>
      </p:sp>
      <p:sp>
        <p:nvSpPr>
          <p:cNvPr id="8203" name="Text Box 10"/>
          <p:cNvSpPr txBox="1">
            <a:spLocks noChangeArrowheads="1"/>
          </p:cNvSpPr>
          <p:nvPr/>
        </p:nvSpPr>
        <p:spPr bwMode="auto">
          <a:xfrm>
            <a:off x="6516216" y="3429000"/>
            <a:ext cx="1695464" cy="338554"/>
          </a:xfrm>
          <a:prstGeom prst="rect">
            <a:avLst/>
          </a:prstGeom>
          <a:noFill/>
          <a:ln w="9525">
            <a:noFill/>
            <a:miter lim="800000"/>
            <a:headEnd/>
            <a:tailEnd/>
          </a:ln>
        </p:spPr>
        <p:txBody>
          <a:bodyPr wrap="none">
            <a:spAutoFit/>
          </a:bodyPr>
          <a:lstStyle/>
          <a:p>
            <a:pPr algn="ctr"/>
            <a:r>
              <a:rPr lang="en-US" sz="1600" b="1" dirty="0" err="1">
                <a:solidFill>
                  <a:srgbClr val="006600"/>
                </a:solidFill>
                <a:latin typeface="+mn-lt"/>
              </a:rPr>
              <a:t>Teste</a:t>
            </a:r>
            <a:r>
              <a:rPr lang="en-US" sz="1600" b="1" dirty="0">
                <a:solidFill>
                  <a:srgbClr val="006600"/>
                </a:solidFill>
                <a:latin typeface="+mn-lt"/>
              </a:rPr>
              <a:t> Hidrostátic</a:t>
            </a:r>
            <a:r>
              <a:rPr lang="en-US" sz="1600" b="1" dirty="0">
                <a:solidFill>
                  <a:srgbClr val="006600"/>
                </a:solidFill>
              </a:rPr>
              <a:t>o</a:t>
            </a:r>
            <a:endParaRPr lang="en-US" b="1" dirty="0">
              <a:solidFill>
                <a:srgbClr val="000099"/>
              </a:solidFill>
            </a:endParaRPr>
          </a:p>
        </p:txBody>
      </p:sp>
      <p:sp>
        <p:nvSpPr>
          <p:cNvPr id="8204" name="Text Box 11"/>
          <p:cNvSpPr txBox="1">
            <a:spLocks noChangeArrowheads="1"/>
          </p:cNvSpPr>
          <p:nvPr/>
        </p:nvSpPr>
        <p:spPr bwMode="auto">
          <a:xfrm>
            <a:off x="4393324" y="3429000"/>
            <a:ext cx="1906868" cy="338554"/>
          </a:xfrm>
          <a:prstGeom prst="rect">
            <a:avLst/>
          </a:prstGeom>
          <a:noFill/>
          <a:ln w="9525">
            <a:noFill/>
            <a:miter lim="800000"/>
            <a:headEnd/>
            <a:tailEnd/>
          </a:ln>
        </p:spPr>
        <p:txBody>
          <a:bodyPr wrap="none">
            <a:spAutoFit/>
          </a:bodyPr>
          <a:lstStyle/>
          <a:p>
            <a:pPr algn="ctr"/>
            <a:r>
              <a:rPr lang="en-US" sz="1600" b="1" dirty="0" smtClean="0">
                <a:solidFill>
                  <a:srgbClr val="006600"/>
                </a:solidFill>
                <a:latin typeface="+mn-lt"/>
              </a:rPr>
              <a:t>Troca de </a:t>
            </a:r>
            <a:r>
              <a:rPr lang="en-US" sz="1600" b="1" dirty="0">
                <a:solidFill>
                  <a:srgbClr val="006600"/>
                </a:solidFill>
                <a:latin typeface="+mn-lt"/>
              </a:rPr>
              <a:t>Alça e Base</a:t>
            </a:r>
            <a:endParaRPr lang="en-US" b="1" dirty="0">
              <a:solidFill>
                <a:srgbClr val="000099"/>
              </a:solidFill>
              <a:latin typeface="+mn-lt"/>
            </a:endParaRPr>
          </a:p>
        </p:txBody>
      </p:sp>
      <p:sp>
        <p:nvSpPr>
          <p:cNvPr id="8205" name="Text Box 12"/>
          <p:cNvSpPr txBox="1">
            <a:spLocks noChangeArrowheads="1"/>
          </p:cNvSpPr>
          <p:nvPr/>
        </p:nvSpPr>
        <p:spPr bwMode="auto">
          <a:xfrm>
            <a:off x="971600" y="5229200"/>
            <a:ext cx="803425" cy="338554"/>
          </a:xfrm>
          <a:prstGeom prst="rect">
            <a:avLst/>
          </a:prstGeom>
          <a:noFill/>
          <a:ln w="9525">
            <a:noFill/>
            <a:miter lim="800000"/>
            <a:headEnd/>
            <a:tailEnd/>
          </a:ln>
        </p:spPr>
        <p:txBody>
          <a:bodyPr wrap="square">
            <a:spAutoFit/>
          </a:bodyPr>
          <a:lstStyle/>
          <a:p>
            <a:pPr algn="ctr"/>
            <a:r>
              <a:rPr lang="en-US" sz="1600" b="1" dirty="0">
                <a:solidFill>
                  <a:srgbClr val="006600"/>
                </a:solidFill>
                <a:latin typeface="+mn-lt"/>
              </a:rPr>
              <a:t>Pintura</a:t>
            </a:r>
            <a:endParaRPr lang="en-US" b="1" dirty="0">
              <a:solidFill>
                <a:srgbClr val="000099"/>
              </a:solidFill>
              <a:latin typeface="+mn-lt"/>
            </a:endParaRPr>
          </a:p>
        </p:txBody>
      </p:sp>
      <p:sp>
        <p:nvSpPr>
          <p:cNvPr id="8206" name="Text Box 13"/>
          <p:cNvSpPr txBox="1">
            <a:spLocks noChangeArrowheads="1"/>
          </p:cNvSpPr>
          <p:nvPr/>
        </p:nvSpPr>
        <p:spPr bwMode="auto">
          <a:xfrm>
            <a:off x="2411760" y="5229200"/>
            <a:ext cx="2286000" cy="338554"/>
          </a:xfrm>
          <a:prstGeom prst="rect">
            <a:avLst/>
          </a:prstGeom>
          <a:noFill/>
          <a:ln w="9525">
            <a:noFill/>
            <a:miter lim="800000"/>
            <a:headEnd/>
            <a:tailEnd/>
          </a:ln>
        </p:spPr>
        <p:txBody>
          <a:bodyPr>
            <a:spAutoFit/>
          </a:bodyPr>
          <a:lstStyle/>
          <a:p>
            <a:pPr algn="ctr"/>
            <a:r>
              <a:rPr lang="en-US" sz="1600" b="1" dirty="0">
                <a:solidFill>
                  <a:srgbClr val="006600"/>
                </a:solidFill>
                <a:latin typeface="+mn-lt"/>
              </a:rPr>
              <a:t>Nova Tara e </a:t>
            </a:r>
            <a:r>
              <a:rPr lang="en-US" sz="1600" b="1" dirty="0">
                <a:solidFill>
                  <a:srgbClr val="FF0000"/>
                </a:solidFill>
                <a:latin typeface="+mn-lt"/>
              </a:rPr>
              <a:t> </a:t>
            </a:r>
            <a:r>
              <a:rPr lang="en-US" sz="1600" b="1" dirty="0">
                <a:solidFill>
                  <a:srgbClr val="006600"/>
                </a:solidFill>
                <a:latin typeface="+mn-lt"/>
              </a:rPr>
              <a:t>Medalhão</a:t>
            </a:r>
          </a:p>
        </p:txBody>
      </p:sp>
      <p:sp>
        <p:nvSpPr>
          <p:cNvPr id="8207" name="Text Box 14"/>
          <p:cNvSpPr txBox="1">
            <a:spLocks noChangeArrowheads="1"/>
          </p:cNvSpPr>
          <p:nvPr/>
        </p:nvSpPr>
        <p:spPr bwMode="auto">
          <a:xfrm>
            <a:off x="5220072" y="5229200"/>
            <a:ext cx="1049069" cy="338554"/>
          </a:xfrm>
          <a:prstGeom prst="rect">
            <a:avLst/>
          </a:prstGeom>
          <a:noFill/>
          <a:ln w="9525">
            <a:noFill/>
            <a:miter lim="800000"/>
            <a:headEnd/>
            <a:tailEnd/>
          </a:ln>
        </p:spPr>
        <p:txBody>
          <a:bodyPr wrap="none">
            <a:spAutoFit/>
          </a:bodyPr>
          <a:lstStyle/>
          <a:p>
            <a:pPr algn="ctr"/>
            <a:r>
              <a:rPr lang="en-US" sz="1600" b="1" dirty="0">
                <a:solidFill>
                  <a:srgbClr val="006600"/>
                </a:solidFill>
                <a:latin typeface="+mn-lt"/>
              </a:rPr>
              <a:t>Expedição</a:t>
            </a:r>
            <a:endParaRPr lang="en-US" b="1" dirty="0">
              <a:solidFill>
                <a:srgbClr val="000099"/>
              </a:solidFill>
              <a:latin typeface="+mn-lt"/>
            </a:endParaRPr>
          </a:p>
        </p:txBody>
      </p:sp>
      <p:sp>
        <p:nvSpPr>
          <p:cNvPr id="28" name="Text Box 15"/>
          <p:cNvSpPr txBox="1">
            <a:spLocks noChangeArrowheads="1"/>
          </p:cNvSpPr>
          <p:nvPr/>
        </p:nvSpPr>
        <p:spPr bwMode="auto">
          <a:xfrm>
            <a:off x="3347864" y="476672"/>
            <a:ext cx="4379724" cy="387798"/>
          </a:xfrm>
          <a:prstGeom prst="rect">
            <a:avLst/>
          </a:prstGeom>
          <a:noFill/>
          <a:ln w="12700" cap="sq">
            <a:noFill/>
            <a:miter lim="800000"/>
            <a:headEnd type="none" w="sm" len="sm"/>
            <a:tailEnd type="none" w="sm" len="sm"/>
          </a:ln>
          <a:effectLst/>
        </p:spPr>
        <p:txBody>
          <a:bodyPr wrap="none">
            <a:spAutoFit/>
          </a:bodyPr>
          <a:lstStyle/>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rPr>
              <a:t>Processo de Requalificação</a:t>
            </a:r>
          </a:p>
        </p:txBody>
      </p:sp>
      <p:graphicFrame>
        <p:nvGraphicFramePr>
          <p:cNvPr id="8194" name="Object 16"/>
          <p:cNvGraphicFramePr>
            <a:graphicFrameLocks noChangeAspect="1"/>
          </p:cNvGraphicFramePr>
          <p:nvPr/>
        </p:nvGraphicFramePr>
        <p:xfrm>
          <a:off x="7452320" y="4005064"/>
          <a:ext cx="1326877" cy="1296143"/>
        </p:xfrm>
        <a:graphic>
          <a:graphicData uri="http://schemas.openxmlformats.org/presentationml/2006/ole">
            <p:oleObj spid="_x0000_s6146" name="Imagem de bitmap" r:id="rId10" imgW="2542857" imgH="2486372" progId="PBrush">
              <p:embed/>
            </p:oleObj>
          </a:graphicData>
        </a:graphic>
      </p:graphicFrame>
      <p:sp>
        <p:nvSpPr>
          <p:cNvPr id="8209" name="Text Box 13"/>
          <p:cNvSpPr txBox="1">
            <a:spLocks noChangeArrowheads="1"/>
          </p:cNvSpPr>
          <p:nvPr/>
        </p:nvSpPr>
        <p:spPr bwMode="auto">
          <a:xfrm>
            <a:off x="7162800" y="5229200"/>
            <a:ext cx="1981200" cy="336550"/>
          </a:xfrm>
          <a:prstGeom prst="rect">
            <a:avLst/>
          </a:prstGeom>
          <a:noFill/>
          <a:ln w="9525">
            <a:noFill/>
            <a:miter lim="800000"/>
            <a:headEnd/>
            <a:tailEnd/>
          </a:ln>
        </p:spPr>
        <p:txBody>
          <a:bodyPr>
            <a:spAutoFit/>
          </a:bodyPr>
          <a:lstStyle/>
          <a:p>
            <a:pPr algn="ctr"/>
            <a:r>
              <a:rPr lang="en-US" sz="1600" b="1" dirty="0">
                <a:solidFill>
                  <a:srgbClr val="006600"/>
                </a:solidFill>
                <a:latin typeface="+mn-lt"/>
              </a:rPr>
              <a:t>Medalhão</a:t>
            </a:r>
          </a:p>
        </p:txBody>
      </p:sp>
      <p:sp>
        <p:nvSpPr>
          <p:cNvPr id="19" name="Título 1"/>
          <p:cNvSpPr txBox="1">
            <a:spLocks/>
          </p:cNvSpPr>
          <p:nvPr/>
        </p:nvSpPr>
        <p:spPr>
          <a:xfrm>
            <a:off x="395536" y="1484784"/>
            <a:ext cx="8435280" cy="576064"/>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pt-BR" b="0" i="0" u="none" strike="noStrike" kern="0" cap="none" spc="0" normalizeH="0" baseline="0" noProof="0" dirty="0" smtClean="0">
                <a:ln>
                  <a:noFill/>
                </a:ln>
                <a:solidFill>
                  <a:srgbClr val="004F8A"/>
                </a:solidFill>
                <a:effectLst/>
                <a:uLnTx/>
                <a:uFillTx/>
                <a:latin typeface="+mj-lt"/>
                <a:ea typeface="+mj-ea"/>
                <a:cs typeface="+mj-cs"/>
              </a:rPr>
              <a:t>Segregação dos botijões que estejam em desacordo com as Normas (Fabricação, requalificação e estado de conservação)</a:t>
            </a:r>
            <a:endParaRPr kumimoji="0" lang="pt-BR" b="0" i="0" u="none" strike="noStrike" kern="0" cap="none" spc="0" normalizeH="0" baseline="0" noProof="0" dirty="0">
              <a:ln>
                <a:noFill/>
              </a:ln>
              <a:solidFill>
                <a:srgbClr val="004F8A"/>
              </a:solidFill>
              <a:effectLst/>
              <a:uLnTx/>
              <a:uFillTx/>
              <a:latin typeface="+mj-lt"/>
              <a:ea typeface="+mj-ea"/>
              <a:cs typeface="+mj-cs"/>
            </a:endParaRPr>
          </a:p>
        </p:txBody>
      </p:sp>
      <p:pic>
        <p:nvPicPr>
          <p:cNvPr id="20" name="Picture 1" descr="G:\Produtos\GLP\2011\Apresentações\APRESENTAÇÃO_REQUALIFICAÇÃO\Arquivos_CD's\Apresentação NGB 1-63 ANP\Fotos\Fotos ANP-Nacional Gás\DSC02910.JPG"/>
          <p:cNvPicPr>
            <a:picLocks noChangeAspect="1" noChangeArrowheads="1"/>
          </p:cNvPicPr>
          <p:nvPr/>
        </p:nvPicPr>
        <p:blipFill>
          <a:blip r:embed="rId11" cstate="print"/>
          <a:srcRect r="53705"/>
          <a:stretch>
            <a:fillRect/>
          </a:stretch>
        </p:blipFill>
        <p:spPr bwMode="auto">
          <a:xfrm>
            <a:off x="611560" y="2132856"/>
            <a:ext cx="1598407" cy="1296144"/>
          </a:xfrm>
          <a:prstGeom prst="rect">
            <a:avLst/>
          </a:prstGeom>
          <a:noFill/>
        </p:spPr>
      </p:pic>
      <p:sp>
        <p:nvSpPr>
          <p:cNvPr id="22" name="Retângulo 21"/>
          <p:cNvSpPr/>
          <p:nvPr/>
        </p:nvSpPr>
        <p:spPr>
          <a:xfrm>
            <a:off x="0" y="5589240"/>
            <a:ext cx="9144000" cy="1077218"/>
          </a:xfrm>
          <a:prstGeom prst="rect">
            <a:avLst/>
          </a:prstGeom>
        </p:spPr>
        <p:txBody>
          <a:bodyPr wrap="square">
            <a:spAutoFit/>
          </a:bodyPr>
          <a:lstStyle/>
          <a:p>
            <a:pPr marL="342900" indent="-342900" algn="just">
              <a:buFont typeface="+mj-lt"/>
              <a:buAutoNum type="alphaLcParenR"/>
            </a:pPr>
            <a:r>
              <a:rPr lang="pt-BR" sz="1600" dirty="0" smtClean="0"/>
              <a:t>Observância das datas informadas - de fabricação, no corpo do recipiente, e de requalificação,  na plaqueta de requalificação - para verificar o prazo de validade de uso do recipiente;</a:t>
            </a:r>
          </a:p>
          <a:p>
            <a:pPr marL="342900" indent="-342900" algn="just">
              <a:buFont typeface="+mj-lt"/>
              <a:buAutoNum type="alphaLcParenR"/>
            </a:pPr>
            <a:r>
              <a:rPr lang="pt-BR" sz="1600" dirty="0" smtClean="0"/>
              <a:t>Verificação das condições de uso do recipiente, segundo o estabelecido nas Normas ABNT – NBR 8865 e NBR 8866;</a:t>
            </a:r>
            <a:endParaRPr lang="pt-BR" sz="1800" dirty="0" smtClean="0"/>
          </a:p>
        </p:txBody>
      </p:sp>
      <p:sp>
        <p:nvSpPr>
          <p:cNvPr id="23" name="Text Box 9"/>
          <p:cNvSpPr txBox="1">
            <a:spLocks noChangeArrowheads="1"/>
          </p:cNvSpPr>
          <p:nvPr/>
        </p:nvSpPr>
        <p:spPr bwMode="auto">
          <a:xfrm>
            <a:off x="843035" y="3429000"/>
            <a:ext cx="1149033" cy="338554"/>
          </a:xfrm>
          <a:prstGeom prst="rect">
            <a:avLst/>
          </a:prstGeom>
          <a:noFill/>
          <a:ln w="9525">
            <a:noFill/>
            <a:miter lim="800000"/>
            <a:headEnd/>
            <a:tailEnd/>
          </a:ln>
        </p:spPr>
        <p:txBody>
          <a:bodyPr wrap="none">
            <a:spAutoFit/>
          </a:bodyPr>
          <a:lstStyle/>
          <a:p>
            <a:pPr algn="ctr"/>
            <a:r>
              <a:rPr lang="en-US" sz="1600" b="1" dirty="0" smtClean="0">
                <a:solidFill>
                  <a:srgbClr val="006600"/>
                </a:solidFill>
                <a:latin typeface="+mn-lt"/>
              </a:rPr>
              <a:t>Segregação</a:t>
            </a:r>
            <a:endParaRPr lang="en-US" b="1" dirty="0">
              <a:solidFill>
                <a:srgbClr val="000099"/>
              </a:solidFill>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6"/>
          <p:cNvGraphicFramePr>
            <a:graphicFrameLocks noChangeAspect="1"/>
          </p:cNvGraphicFramePr>
          <p:nvPr/>
        </p:nvGraphicFramePr>
        <p:xfrm>
          <a:off x="323528" y="1628800"/>
          <a:ext cx="4752528" cy="2466776"/>
        </p:xfrm>
        <a:graphic>
          <a:graphicData uri="http://schemas.openxmlformats.org/presentationml/2006/ole">
            <p:oleObj spid="_x0000_s7170" name="Foto do Photo Editor" r:id="rId4" imgW="3666667" imgH="2429214" progId="">
              <p:embed/>
            </p:oleObj>
          </a:graphicData>
        </a:graphic>
      </p:graphicFrame>
      <p:sp>
        <p:nvSpPr>
          <p:cNvPr id="14" name="Retângulo 13"/>
          <p:cNvSpPr/>
          <p:nvPr/>
        </p:nvSpPr>
        <p:spPr>
          <a:xfrm>
            <a:off x="323528" y="1686867"/>
            <a:ext cx="4680520" cy="2462213"/>
          </a:xfrm>
          <a:prstGeom prst="rect">
            <a:avLst/>
          </a:prstGeom>
        </p:spPr>
        <p:txBody>
          <a:bodyPr wrap="square">
            <a:spAutoFit/>
          </a:bodyPr>
          <a:lstStyle/>
          <a:p>
            <a:pPr marR="6350" algn="just">
              <a:spcAft>
                <a:spcPts val="0"/>
              </a:spcAft>
            </a:pPr>
            <a:r>
              <a:rPr lang="pt-BR" sz="1400" b="1" dirty="0" smtClean="0">
                <a:solidFill>
                  <a:schemeClr val="bg1"/>
                </a:solidFill>
                <a:effectLst>
                  <a:outerShdw blurRad="38100" dist="38100" dir="2700000" algn="tl">
                    <a:srgbClr val="000000">
                      <a:alpha val="43137"/>
                    </a:srgbClr>
                  </a:outerShdw>
                </a:effectLst>
                <a:latin typeface="Times New Roman"/>
                <a:ea typeface="Times New Roman"/>
                <a:cs typeface="Times New Roman"/>
              </a:rPr>
              <a:t>	Art. 4. A inutilização do botijão é de responsabilidade do distribuidor de GLP ou da oficina de requalificação que identificar o não atendimento à Norma Técnica NBR n° 8865 ou n° 8866, devendo ser realizada em suas respectivas instalações, quando estiverem cadastrados na ANP como Agente Responsável pela Inutilização de Botijão.</a:t>
            </a:r>
          </a:p>
          <a:p>
            <a:pPr marR="6350" algn="just">
              <a:spcAft>
                <a:spcPts val="0"/>
              </a:spcAft>
            </a:pPr>
            <a:endParaRPr lang="pt-BR" sz="1400" b="1" dirty="0" smtClean="0">
              <a:solidFill>
                <a:schemeClr val="bg1"/>
              </a:solidFill>
              <a:effectLst>
                <a:outerShdw blurRad="38100" dist="38100" dir="2700000" algn="tl">
                  <a:srgbClr val="000000">
                    <a:alpha val="43137"/>
                  </a:srgbClr>
                </a:outerShdw>
              </a:effectLst>
              <a:latin typeface="Arial"/>
              <a:ea typeface="Times New Roman"/>
              <a:cs typeface="Times New Roman"/>
            </a:endParaRPr>
          </a:p>
          <a:p>
            <a:pPr marR="6350" algn="just">
              <a:spcAft>
                <a:spcPts val="0"/>
              </a:spcAft>
            </a:pPr>
            <a:r>
              <a:rPr lang="pt-BR" sz="1400" b="1" dirty="0" smtClean="0">
                <a:solidFill>
                  <a:schemeClr val="bg1"/>
                </a:solidFill>
                <a:effectLst>
                  <a:outerShdw blurRad="38100" dist="38100" dir="2700000" algn="tl">
                    <a:srgbClr val="000000">
                      <a:alpha val="43137"/>
                    </a:srgbClr>
                  </a:outerShdw>
                </a:effectLst>
                <a:latin typeface="Times New Roman"/>
                <a:ea typeface="Times New Roman"/>
                <a:cs typeface="Times New Roman"/>
              </a:rPr>
              <a:t>	§ 3º O botijão deverá ser despressurizado, desgaseificado, e lavado internamente antes de ser inutilizado.</a:t>
            </a:r>
            <a:endParaRPr lang="pt-BR" sz="1400" b="1" dirty="0" smtClean="0">
              <a:solidFill>
                <a:schemeClr val="bg1"/>
              </a:solidFill>
              <a:effectLst>
                <a:outerShdw blurRad="38100" dist="38100" dir="2700000" algn="tl">
                  <a:srgbClr val="000000">
                    <a:alpha val="43137"/>
                  </a:srgbClr>
                </a:outerShdw>
              </a:effectLst>
              <a:latin typeface="Arial"/>
              <a:ea typeface="Times New Roman"/>
              <a:cs typeface="Times New Roman"/>
            </a:endParaRPr>
          </a:p>
        </p:txBody>
      </p:sp>
      <p:sp>
        <p:nvSpPr>
          <p:cNvPr id="10245" name="Text Box 3"/>
          <p:cNvSpPr txBox="1">
            <a:spLocks noChangeArrowheads="1"/>
          </p:cNvSpPr>
          <p:nvPr/>
        </p:nvSpPr>
        <p:spPr bwMode="auto">
          <a:xfrm>
            <a:off x="6996113" y="6309320"/>
            <a:ext cx="689228" cy="307777"/>
          </a:xfrm>
          <a:prstGeom prst="rect">
            <a:avLst/>
          </a:prstGeom>
          <a:noFill/>
          <a:ln w="9525">
            <a:noFill/>
            <a:miter lim="800000"/>
            <a:headEnd/>
            <a:tailEnd/>
          </a:ln>
        </p:spPr>
        <p:txBody>
          <a:bodyPr wrap="none">
            <a:spAutoFit/>
          </a:bodyPr>
          <a:lstStyle/>
          <a:p>
            <a:pPr algn="ctr"/>
            <a:r>
              <a:rPr lang="pt-BR" sz="1400" b="1" dirty="0">
                <a:latin typeface="+mj-lt"/>
              </a:rPr>
              <a:t>Prensa</a:t>
            </a:r>
            <a:endParaRPr lang="pt-BR" b="1" dirty="0">
              <a:latin typeface="+mj-lt"/>
            </a:endParaRPr>
          </a:p>
        </p:txBody>
      </p:sp>
      <p:sp>
        <p:nvSpPr>
          <p:cNvPr id="10246" name="Text Box 4"/>
          <p:cNvSpPr txBox="1">
            <a:spLocks noChangeArrowheads="1"/>
          </p:cNvSpPr>
          <p:nvPr/>
        </p:nvSpPr>
        <p:spPr bwMode="auto">
          <a:xfrm>
            <a:off x="1423988" y="6309320"/>
            <a:ext cx="2661498" cy="307777"/>
          </a:xfrm>
          <a:prstGeom prst="rect">
            <a:avLst/>
          </a:prstGeom>
          <a:noFill/>
          <a:ln w="9525">
            <a:noFill/>
            <a:miter lim="800000"/>
            <a:headEnd/>
            <a:tailEnd/>
          </a:ln>
        </p:spPr>
        <p:txBody>
          <a:bodyPr wrap="none">
            <a:spAutoFit/>
          </a:bodyPr>
          <a:lstStyle/>
          <a:p>
            <a:pPr algn="ctr"/>
            <a:r>
              <a:rPr lang="pt-BR" sz="1400" b="1" dirty="0">
                <a:latin typeface="+mj-lt"/>
              </a:rPr>
              <a:t>Tratamento de Efluentes Líquidos</a:t>
            </a:r>
            <a:endParaRPr lang="pt-BR" b="1" dirty="0">
              <a:latin typeface="+mj-lt"/>
            </a:endParaRPr>
          </a:p>
        </p:txBody>
      </p:sp>
      <p:graphicFrame>
        <p:nvGraphicFramePr>
          <p:cNvPr id="10243" name="Object 7"/>
          <p:cNvGraphicFramePr>
            <a:graphicFrameLocks noChangeAspect="1"/>
          </p:cNvGraphicFramePr>
          <p:nvPr/>
        </p:nvGraphicFramePr>
        <p:xfrm>
          <a:off x="5838825" y="1722487"/>
          <a:ext cx="2847975" cy="4514825"/>
        </p:xfrm>
        <a:graphic>
          <a:graphicData uri="http://schemas.openxmlformats.org/presentationml/2006/ole">
            <p:oleObj spid="_x0000_s7171" name="Foto do Photo Editor" r:id="rId5" imgW="2847619" imgH="3704762" progId="">
              <p:embed/>
            </p:oleObj>
          </a:graphicData>
        </a:graphic>
      </p:graphicFrame>
      <p:sp>
        <p:nvSpPr>
          <p:cNvPr id="16" name="Text Box 8"/>
          <p:cNvSpPr txBox="1">
            <a:spLocks noChangeArrowheads="1"/>
          </p:cNvSpPr>
          <p:nvPr/>
        </p:nvSpPr>
        <p:spPr bwMode="auto">
          <a:xfrm>
            <a:off x="3059832" y="476672"/>
            <a:ext cx="5258596" cy="818686"/>
          </a:xfrm>
          <a:prstGeom prst="rect">
            <a:avLst/>
          </a:prstGeom>
          <a:noFill/>
          <a:ln w="12700" cap="sq">
            <a:noFill/>
            <a:miter lim="800000"/>
            <a:headEnd type="none" w="sm" len="sm"/>
            <a:tailEnd type="none" w="sm" len="sm"/>
          </a:ln>
          <a:effectLst/>
        </p:spPr>
        <p:txBody>
          <a:bodyPr wrap="square">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rPr>
              <a:t>Processo de </a:t>
            </a:r>
            <a:r>
              <a:rPr lang="pt-BR" sz="2400" b="1" dirty="0" smtClean="0">
                <a:solidFill>
                  <a:srgbClr val="003300"/>
                </a:solidFill>
                <a:effectLst>
                  <a:outerShdw blurRad="38100" dist="38100" dir="2700000" algn="tl">
                    <a:srgbClr val="C0C0C0"/>
                  </a:outerShdw>
                </a:effectLst>
                <a:latin typeface="Tahoma" pitchFamily="34" charset="0"/>
              </a:rPr>
              <a:t>Inutilização</a:t>
            </a:r>
          </a:p>
          <a:p>
            <a:pPr>
              <a:defRPr/>
            </a:pPr>
            <a:endParaRPr lang="pt-BR" sz="2800" b="1" dirty="0">
              <a:solidFill>
                <a:srgbClr val="006600"/>
              </a:solidFill>
              <a:latin typeface="+mj-lt"/>
              <a:ea typeface="+mj-ea"/>
              <a:cs typeface="+mj-cs"/>
            </a:endParaRPr>
          </a:p>
        </p:txBody>
      </p:sp>
      <p:sp>
        <p:nvSpPr>
          <p:cNvPr id="10249" name="Text Box 9"/>
          <p:cNvSpPr txBox="1">
            <a:spLocks noChangeArrowheads="1"/>
          </p:cNvSpPr>
          <p:nvPr/>
        </p:nvSpPr>
        <p:spPr bwMode="auto">
          <a:xfrm>
            <a:off x="1214414" y="142852"/>
            <a:ext cx="7662882" cy="984885"/>
          </a:xfrm>
          <a:prstGeom prst="rect">
            <a:avLst/>
          </a:prstGeom>
          <a:noFill/>
          <a:ln w="9525">
            <a:noFill/>
            <a:miter lim="800000"/>
            <a:headEnd/>
            <a:tailEnd/>
          </a:ln>
        </p:spPr>
        <p:txBody>
          <a:bodyPr wrap="square">
            <a:spAutoFit/>
          </a:bodyPr>
          <a:lstStyle/>
          <a:p>
            <a:pPr>
              <a:spcBef>
                <a:spcPct val="50000"/>
              </a:spcBef>
              <a:buFontTx/>
              <a:buChar char="•"/>
            </a:pPr>
            <a:endParaRPr lang="pt-BR" sz="1600" b="1" dirty="0">
              <a:solidFill>
                <a:srgbClr val="000066"/>
              </a:solidFill>
            </a:endParaRPr>
          </a:p>
          <a:p>
            <a:pPr>
              <a:spcBef>
                <a:spcPct val="50000"/>
              </a:spcBef>
            </a:pPr>
            <a:r>
              <a:rPr lang="pt-BR" sz="2800" b="1" dirty="0" smtClean="0">
                <a:solidFill>
                  <a:srgbClr val="006600"/>
                </a:solidFill>
                <a:latin typeface="+mj-lt"/>
                <a:ea typeface="+mj-ea"/>
                <a:cs typeface="+mj-cs"/>
              </a:rPr>
              <a:t>                       </a:t>
            </a:r>
            <a:endParaRPr lang="pt-BR" sz="2800" b="1" dirty="0">
              <a:latin typeface="+mj-lt"/>
              <a:ea typeface="+mj-ea"/>
              <a:cs typeface="+mj-cs"/>
            </a:endParaRPr>
          </a:p>
        </p:txBody>
      </p:sp>
      <p:pic>
        <p:nvPicPr>
          <p:cNvPr id="10250" name="Picture 10" descr="C:\foto 2 - Visão Geral Meio Ambiente.jpg"/>
          <p:cNvPicPr>
            <a:picLocks noChangeAspect="1" noChangeArrowheads="1"/>
          </p:cNvPicPr>
          <p:nvPr/>
        </p:nvPicPr>
        <p:blipFill>
          <a:blip r:embed="rId6" cstate="print"/>
          <a:srcRect/>
          <a:stretch>
            <a:fillRect/>
          </a:stretch>
        </p:blipFill>
        <p:spPr bwMode="auto">
          <a:xfrm>
            <a:off x="539552" y="4355603"/>
            <a:ext cx="4572000" cy="1953717"/>
          </a:xfrm>
          <a:prstGeom prst="rect">
            <a:avLst/>
          </a:prstGeom>
          <a:noFill/>
          <a:ln w="9525">
            <a:noFill/>
            <a:miter lim="800000"/>
            <a:headEnd/>
            <a:tailEnd/>
          </a:ln>
        </p:spPr>
      </p:pic>
      <p:sp>
        <p:nvSpPr>
          <p:cNvPr id="12" name="Retângulo 11"/>
          <p:cNvSpPr/>
          <p:nvPr/>
        </p:nvSpPr>
        <p:spPr>
          <a:xfrm>
            <a:off x="5868144" y="1916832"/>
            <a:ext cx="2808312" cy="3970318"/>
          </a:xfrm>
          <a:prstGeom prst="rect">
            <a:avLst/>
          </a:prstGeom>
        </p:spPr>
        <p:txBody>
          <a:bodyPr wrap="square">
            <a:spAutoFit/>
          </a:bodyPr>
          <a:lstStyle/>
          <a:p>
            <a:pPr marR="6350" algn="just">
              <a:spcAft>
                <a:spcPts val="0"/>
              </a:spcAft>
            </a:pPr>
            <a:r>
              <a:rPr lang="pt-BR" sz="1400" b="1" dirty="0" smtClean="0">
                <a:solidFill>
                  <a:schemeClr val="bg1"/>
                </a:solidFill>
                <a:latin typeface="Times New Roman"/>
                <a:ea typeface="Times New Roman"/>
                <a:cs typeface="Times New Roman"/>
              </a:rPr>
              <a:t>	Art. 5. O agente que efetuar a inutilização do botijão deverá ser identificado por meio de puncionamento no flange da calota superior ou imediações, de acordo com o código identificador a ser estabelecido pela ANP.</a:t>
            </a:r>
            <a:endParaRPr lang="pt-BR" sz="1400" b="1" dirty="0" smtClean="0">
              <a:solidFill>
                <a:schemeClr val="bg1"/>
              </a:solidFill>
              <a:latin typeface="Arial"/>
              <a:ea typeface="Times New Roman"/>
              <a:cs typeface="Times New Roman"/>
            </a:endParaRPr>
          </a:p>
          <a:p>
            <a:pPr marR="6350" algn="just">
              <a:spcAft>
                <a:spcPts val="0"/>
              </a:spcAft>
            </a:pPr>
            <a:r>
              <a:rPr lang="pt-BR" sz="1400" b="1" dirty="0" smtClean="0">
                <a:solidFill>
                  <a:schemeClr val="bg1"/>
                </a:solidFill>
                <a:latin typeface="Times New Roman"/>
                <a:ea typeface="Times New Roman"/>
                <a:cs typeface="Times New Roman"/>
              </a:rPr>
              <a:t>	</a:t>
            </a:r>
          </a:p>
          <a:p>
            <a:pPr marR="6350" algn="just">
              <a:spcAft>
                <a:spcPts val="0"/>
              </a:spcAft>
            </a:pPr>
            <a:r>
              <a:rPr lang="pt-BR" sz="1400" b="1" dirty="0" smtClean="0">
                <a:solidFill>
                  <a:schemeClr val="bg1"/>
                </a:solidFill>
                <a:latin typeface="Times New Roman"/>
                <a:ea typeface="Times New Roman"/>
                <a:cs typeface="Times New Roman"/>
              </a:rPr>
              <a:t>	Art. 6. A inutilização do botijão deverá ser feita por meio de puncionamento, com amassamento e perfuração lateral do botijão;</a:t>
            </a:r>
            <a:endParaRPr lang="pt-BR" sz="1400" b="1" dirty="0" smtClean="0">
              <a:solidFill>
                <a:schemeClr val="bg1"/>
              </a:solidFill>
              <a:latin typeface="Arial"/>
              <a:ea typeface="Times New Roman"/>
              <a:cs typeface="Times New Roman"/>
            </a:endParaRPr>
          </a:p>
          <a:p>
            <a:pPr marR="6350" algn="just">
              <a:spcAft>
                <a:spcPts val="0"/>
              </a:spcAft>
            </a:pPr>
            <a:r>
              <a:rPr lang="pt-BR" sz="1400" b="1" dirty="0" smtClean="0">
                <a:solidFill>
                  <a:schemeClr val="bg1"/>
                </a:solidFill>
                <a:latin typeface="Times New Roman"/>
                <a:ea typeface="Times New Roman"/>
                <a:cs typeface="Times New Roman"/>
              </a:rPr>
              <a:t>	</a:t>
            </a:r>
          </a:p>
          <a:p>
            <a:pPr marR="6350" algn="just">
              <a:spcAft>
                <a:spcPts val="0"/>
              </a:spcAft>
            </a:pPr>
            <a:r>
              <a:rPr lang="pt-BR" sz="1400" b="1" dirty="0" smtClean="0">
                <a:solidFill>
                  <a:schemeClr val="bg1"/>
                </a:solidFill>
                <a:latin typeface="Times New Roman"/>
                <a:ea typeface="Times New Roman"/>
                <a:cs typeface="Times New Roman"/>
              </a:rPr>
              <a:t>§ 1° O amassamento deverá ocasionar Mossa superior às admitidas pela Norma Técnica NBR 8865.</a:t>
            </a:r>
            <a:endParaRPr lang="pt-BR" sz="1400" b="1" dirty="0" smtClean="0">
              <a:solidFill>
                <a:schemeClr val="bg1"/>
              </a:solidFill>
              <a:latin typeface="Arial"/>
              <a:ea typeface="Times New Roman"/>
              <a:cs typeface="Times New Roman"/>
            </a:endParaRPr>
          </a:p>
        </p:txBody>
      </p:sp>
      <p:sp>
        <p:nvSpPr>
          <p:cNvPr id="13" name="Retângulo 12"/>
          <p:cNvSpPr/>
          <p:nvPr/>
        </p:nvSpPr>
        <p:spPr>
          <a:xfrm>
            <a:off x="467544" y="5589240"/>
            <a:ext cx="4441922" cy="738664"/>
          </a:xfrm>
          <a:prstGeom prst="rect">
            <a:avLst/>
          </a:prstGeom>
        </p:spPr>
        <p:txBody>
          <a:bodyPr wrap="square">
            <a:spAutoFit/>
          </a:bodyPr>
          <a:lstStyle/>
          <a:p>
            <a:pPr marL="90170" algn="just">
              <a:spcAft>
                <a:spcPts val="0"/>
              </a:spcAft>
              <a:tabLst>
                <a:tab pos="457200" algn="l"/>
                <a:tab pos="1078230" algn="l"/>
                <a:tab pos="1463040" algn="l"/>
                <a:tab pos="1790700" algn="l"/>
                <a:tab pos="1828800" algn="l"/>
                <a:tab pos="2286635" algn="l"/>
                <a:tab pos="2744470" algn="l"/>
                <a:tab pos="3202305" algn="l"/>
                <a:tab pos="3658235" algn="l"/>
                <a:tab pos="4116070" algn="l"/>
                <a:tab pos="4573905" algn="l"/>
                <a:tab pos="5031105" algn="l"/>
                <a:tab pos="5487035" algn="l"/>
                <a:tab pos="5944870" algn="l"/>
                <a:tab pos="6402705" algn="l"/>
                <a:tab pos="6858635" algn="l"/>
                <a:tab pos="7316470" algn="l"/>
                <a:tab pos="7774305" algn="l"/>
                <a:tab pos="8232140" algn="l"/>
                <a:tab pos="8688070" algn="l"/>
                <a:tab pos="9145905" algn="l"/>
                <a:tab pos="9603105" algn="l"/>
                <a:tab pos="10060940" algn="l"/>
                <a:tab pos="10516870" algn="l"/>
                <a:tab pos="10974705" algn="l"/>
                <a:tab pos="11432540" algn="l"/>
                <a:tab pos="11888470" algn="l"/>
                <a:tab pos="12346305" algn="l"/>
                <a:tab pos="12804140" algn="l"/>
                <a:tab pos="13261975" algn="l"/>
              </a:tabLst>
            </a:pPr>
            <a:r>
              <a:rPr lang="pt-BR" sz="1400" b="1" dirty="0" smtClean="0">
                <a:solidFill>
                  <a:srgbClr val="FF0000"/>
                </a:solidFill>
                <a:latin typeface="Times New Roman"/>
                <a:ea typeface="Times New Roman"/>
                <a:cs typeface="Times New Roman"/>
              </a:rPr>
              <a:t>	</a:t>
            </a:r>
            <a:r>
              <a:rPr lang="pt-BR" sz="1400" b="1" dirty="0" smtClean="0">
                <a:solidFill>
                  <a:schemeClr val="tx2">
                    <a:lumMod val="50000"/>
                  </a:schemeClr>
                </a:solidFill>
                <a:effectLst>
                  <a:outerShdw blurRad="38100" dist="38100" dir="2700000" algn="tl">
                    <a:srgbClr val="000000">
                      <a:alpha val="43137"/>
                    </a:srgbClr>
                  </a:outerShdw>
                </a:effectLst>
                <a:latin typeface="Times New Roman"/>
                <a:ea typeface="Times New Roman"/>
                <a:cs typeface="Times New Roman"/>
              </a:rPr>
              <a:t>Art. 4, § 1º</a:t>
            </a:r>
            <a:r>
              <a:rPr lang="pt-BR" sz="1400" b="1" dirty="0" smtClean="0">
                <a:solidFill>
                  <a:schemeClr val="tx2">
                    <a:lumMod val="50000"/>
                  </a:schemeClr>
                </a:solidFill>
                <a:effectLst>
                  <a:outerShdw blurRad="38100" dist="38100" dir="2700000" algn="tl">
                    <a:srgbClr val="000000">
                      <a:alpha val="43137"/>
                    </a:srgbClr>
                  </a:outerShdw>
                </a:effectLst>
                <a:latin typeface="Arial"/>
                <a:ea typeface="Times New Roman"/>
                <a:cs typeface="Times New Roman"/>
              </a:rPr>
              <a:t> </a:t>
            </a:r>
            <a:r>
              <a:rPr lang="pt-BR" sz="1400" b="1" dirty="0" smtClean="0">
                <a:solidFill>
                  <a:schemeClr val="tx2">
                    <a:lumMod val="50000"/>
                  </a:schemeClr>
                </a:solidFill>
                <a:effectLst>
                  <a:outerShdw blurRad="38100" dist="38100" dir="2700000" algn="tl">
                    <a:srgbClr val="000000">
                      <a:alpha val="43137"/>
                    </a:srgbClr>
                  </a:outerShdw>
                </a:effectLst>
                <a:latin typeface="Times New Roman"/>
                <a:ea typeface="Times New Roman"/>
                <a:cs typeface="Times New Roman"/>
              </a:rPr>
              <a:t>- a licença ambiental de operação deve contemplar sistema de tratamento de efluente líquido oriundo da lavagem interna do botijão.</a:t>
            </a:r>
            <a:endParaRPr lang="pt-BR" sz="1400" b="1" dirty="0" smtClean="0">
              <a:solidFill>
                <a:schemeClr val="tx2">
                  <a:lumMod val="50000"/>
                </a:schemeClr>
              </a:solidFill>
              <a:effectLst>
                <a:outerShdw blurRad="38100" dist="38100" dir="2700000" algn="tl">
                  <a:srgbClr val="000000">
                    <a:alpha val="43137"/>
                  </a:srgbClr>
                </a:outerShdw>
              </a:effectLst>
              <a:latin typeface="Arial"/>
              <a:ea typeface="Times New Roman"/>
              <a:cs typeface="Times New Roman"/>
            </a:endParaRPr>
          </a:p>
        </p:txBody>
      </p:sp>
      <p:sp>
        <p:nvSpPr>
          <p:cNvPr id="10247" name="Text Box 5"/>
          <p:cNvSpPr txBox="1">
            <a:spLocks noChangeArrowheads="1"/>
          </p:cNvSpPr>
          <p:nvPr/>
        </p:nvSpPr>
        <p:spPr bwMode="auto">
          <a:xfrm>
            <a:off x="1835696" y="4129335"/>
            <a:ext cx="1693990" cy="307777"/>
          </a:xfrm>
          <a:prstGeom prst="rect">
            <a:avLst/>
          </a:prstGeom>
          <a:noFill/>
          <a:ln w="9525">
            <a:noFill/>
            <a:miter lim="800000"/>
            <a:headEnd/>
            <a:tailEnd/>
          </a:ln>
        </p:spPr>
        <p:txBody>
          <a:bodyPr wrap="none">
            <a:spAutoFit/>
          </a:bodyPr>
          <a:lstStyle/>
          <a:p>
            <a:pPr algn="ctr"/>
            <a:r>
              <a:rPr lang="pt-BR" sz="1400" b="1" dirty="0">
                <a:latin typeface="+mn-lt"/>
              </a:rPr>
              <a:t>Botijões Inutilizados</a:t>
            </a:r>
            <a:endParaRPr lang="pt-BR" b="1"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tângulo 11"/>
          <p:cNvSpPr/>
          <p:nvPr/>
        </p:nvSpPr>
        <p:spPr>
          <a:xfrm>
            <a:off x="251520" y="1547500"/>
            <a:ext cx="8496944" cy="369332"/>
          </a:xfrm>
          <a:prstGeom prst="rect">
            <a:avLst/>
          </a:prstGeom>
        </p:spPr>
        <p:txBody>
          <a:bodyPr wrap="square">
            <a:spAutoFit/>
          </a:bodyPr>
          <a:lstStyle/>
          <a:p>
            <a:r>
              <a:rPr lang="en-US" b="1" dirty="0" smtClean="0">
                <a:solidFill>
                  <a:srgbClr val="003300"/>
                </a:solidFill>
                <a:effectLst>
                  <a:outerShdw blurRad="38100" dist="38100" dir="2700000" algn="tl">
                    <a:srgbClr val="C0C0C0"/>
                  </a:outerShdw>
                </a:effectLst>
                <a:latin typeface="Tahoma" pitchFamily="34" charset="0"/>
              </a:rPr>
              <a:t>Das atividades </a:t>
            </a:r>
            <a:r>
              <a:rPr lang="en-US" b="1" dirty="0" err="1" smtClean="0">
                <a:solidFill>
                  <a:srgbClr val="003300"/>
                </a:solidFill>
                <a:effectLst>
                  <a:outerShdw blurRad="38100" dist="38100" dir="2700000" algn="tl">
                    <a:srgbClr val="C0C0C0"/>
                  </a:outerShdw>
                </a:effectLst>
                <a:latin typeface="Tahoma" pitchFamily="34" charset="0"/>
              </a:rPr>
              <a:t>r</a:t>
            </a:r>
            <a:r>
              <a:rPr lang="en-US" sz="1800" b="1" dirty="0" err="1" smtClean="0">
                <a:solidFill>
                  <a:srgbClr val="003300"/>
                </a:solidFill>
                <a:effectLst>
                  <a:outerShdw blurRad="38100" dist="38100" dir="2700000" algn="tl">
                    <a:srgbClr val="C0C0C0"/>
                  </a:outerShdw>
                </a:effectLst>
                <a:latin typeface="Tahoma" pitchFamily="34" charset="0"/>
              </a:rPr>
              <a:t>ealizadas</a:t>
            </a:r>
            <a:r>
              <a:rPr lang="en-US" sz="1800" b="1" dirty="0" smtClean="0">
                <a:solidFill>
                  <a:srgbClr val="003300"/>
                </a:solidFill>
                <a:effectLst>
                  <a:outerShdw blurRad="38100" dist="38100" dir="2700000" algn="tl">
                    <a:srgbClr val="C0C0C0"/>
                  </a:outerShdw>
                </a:effectLst>
                <a:latin typeface="Tahoma" pitchFamily="34" charset="0"/>
              </a:rPr>
              <a:t> ao longo do Programa:</a:t>
            </a:r>
            <a:endParaRPr lang="pt-BR" sz="1800" dirty="0"/>
          </a:p>
        </p:txBody>
      </p:sp>
      <p:sp>
        <p:nvSpPr>
          <p:cNvPr id="5" name="Rectangle 4"/>
          <p:cNvSpPr>
            <a:spLocks noChangeArrowheads="1"/>
          </p:cNvSpPr>
          <p:nvPr/>
        </p:nvSpPr>
        <p:spPr bwMode="auto">
          <a:xfrm>
            <a:off x="2411760" y="404664"/>
            <a:ext cx="6732240" cy="683264"/>
          </a:xfrm>
          <a:prstGeom prst="rect">
            <a:avLst/>
          </a:prstGeom>
          <a:noFill/>
          <a:ln w="12699">
            <a:noFill/>
            <a:miter lim="800000"/>
            <a:headEnd type="none" w="sm" len="sm"/>
            <a:tailEnd type="none" w="sm" len="sm"/>
          </a:ln>
          <a:effectLst/>
        </p:spPr>
        <p:txBody>
          <a:bodyPr wrap="square">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Programa de Requalificação</a:t>
            </a:r>
          </a:p>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Acompanhamento</a:t>
            </a:r>
            <a:endParaRPr lang="pt-BR" sz="2400" b="1" dirty="0">
              <a:solidFill>
                <a:srgbClr val="003300"/>
              </a:solidFill>
              <a:effectLst>
                <a:outerShdw blurRad="38100" dist="38100" dir="2700000" algn="tl">
                  <a:srgbClr val="C0C0C0"/>
                </a:outerShdw>
              </a:effectLst>
              <a:latin typeface="Tahoma" pitchFamily="34" charset="0"/>
              <a:sym typeface="Marlett" pitchFamily="2" charset="2"/>
            </a:endParaRPr>
          </a:p>
        </p:txBody>
      </p:sp>
      <p:sp>
        <p:nvSpPr>
          <p:cNvPr id="6" name="Retângulo 5"/>
          <p:cNvSpPr/>
          <p:nvPr/>
        </p:nvSpPr>
        <p:spPr>
          <a:xfrm>
            <a:off x="323528" y="1988840"/>
            <a:ext cx="8461448" cy="923330"/>
          </a:xfrm>
          <a:prstGeom prst="rect">
            <a:avLst/>
          </a:prstGeom>
        </p:spPr>
        <p:txBody>
          <a:bodyPr wrap="square">
            <a:spAutoFit/>
          </a:bodyPr>
          <a:lstStyle/>
          <a:p>
            <a:pPr marL="342900" lvl="0" indent="-342900">
              <a:spcBef>
                <a:spcPct val="20000"/>
              </a:spcBef>
            </a:pPr>
            <a:r>
              <a:rPr lang="pt-BR" sz="1800" b="1" dirty="0" smtClean="0">
                <a:cs typeface="Arial" pitchFamily="34" charset="0"/>
              </a:rPr>
              <a:t>“</a:t>
            </a:r>
            <a:r>
              <a:rPr lang="pt-BR" sz="1800" b="1" i="1" dirty="0" smtClean="0">
                <a:cs typeface="Arial" pitchFamily="34" charset="0"/>
              </a:rPr>
              <a:t>A ANP fiscalizará o cumprimento do processo de requalificação de recipientes transportáveis [...], visando a garantir o cumprimento das metas anuais por distribuidor.”</a:t>
            </a:r>
          </a:p>
        </p:txBody>
      </p:sp>
      <p:graphicFrame>
        <p:nvGraphicFramePr>
          <p:cNvPr id="188417" name="Object 1026"/>
          <p:cNvGraphicFramePr>
            <a:graphicFrameLocks noChangeAspect="1"/>
          </p:cNvGraphicFramePr>
          <p:nvPr/>
        </p:nvGraphicFramePr>
        <p:xfrm>
          <a:off x="251520" y="3068960"/>
          <a:ext cx="2141538" cy="3082925"/>
        </p:xfrm>
        <a:graphic>
          <a:graphicData uri="http://schemas.openxmlformats.org/presentationml/2006/ole">
            <p:oleObj spid="_x0000_s8194" name="Foto do Photo Editor" r:id="rId4" imgW="800212" imgH="1152381" progId="">
              <p:embed/>
            </p:oleObj>
          </a:graphicData>
        </a:graphic>
      </p:graphicFrame>
      <p:sp>
        <p:nvSpPr>
          <p:cNvPr id="188418" name="Rectangle 2"/>
          <p:cNvSpPr>
            <a:spLocks noChangeArrowheads="1"/>
          </p:cNvSpPr>
          <p:nvPr/>
        </p:nvSpPr>
        <p:spPr bwMode="auto">
          <a:xfrm>
            <a:off x="2521296" y="2708920"/>
            <a:ext cx="6371184" cy="3847207"/>
          </a:xfrm>
          <a:prstGeom prst="rect">
            <a:avLst/>
          </a:prstGeom>
          <a:solidFill>
            <a:srgbClr val="FFFFCC"/>
          </a:solidFill>
          <a:ln>
            <a:noFill/>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lvl="1" eaLnBrk="0" hangingPunct="0">
              <a:spcBef>
                <a:spcPts val="600"/>
              </a:spcBef>
              <a:spcAft>
                <a:spcPts val="600"/>
              </a:spcAft>
              <a:buFont typeface="Symbol" pitchFamily="18" charset="2"/>
              <a:buChar char=""/>
              <a:tabLst>
                <a:tab pos="900113" algn="l"/>
              </a:tabLst>
            </a:pPr>
            <a:r>
              <a:rPr lang="pt-BR" sz="1600" dirty="0" smtClean="0">
                <a:latin typeface="Calibri" pitchFamily="34" charset="0"/>
                <a:ea typeface="Calibri" pitchFamily="34" charset="0"/>
                <a:cs typeface="Times New Roman" pitchFamily="18" charset="0"/>
              </a:rPr>
              <a:t> 	Os dados são informados mensalmente pelas empresas quanto à aquisição (pela Internet), requalificação, inutilização (envio dos Certificados) e destroca de botijões (Coordenação Nacional de Destrocas), consolidados no relatório do programa nacional de requalificação de recipientes transportáveis de GLP - apresentado nas reuniões do Programa na ANP - e validados gradualmente, a posteriori. </a:t>
            </a:r>
          </a:p>
          <a:p>
            <a:pPr lvl="1" eaLnBrk="0" hangingPunct="0">
              <a:spcBef>
                <a:spcPts val="600"/>
              </a:spcBef>
              <a:spcAft>
                <a:spcPts val="600"/>
              </a:spcAft>
              <a:buFont typeface="Symbol" pitchFamily="18" charset="2"/>
              <a:buChar char=""/>
              <a:tabLst>
                <a:tab pos="900113" algn="l"/>
              </a:tabLst>
            </a:pPr>
            <a:r>
              <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São realizadas Visitas Técnicas às instalações de bases das distribuidoras, revendas varejistas de GLP, Oficinas de </a:t>
            </a:r>
            <a:r>
              <a:rPr lang="pt-BR" sz="1600" dirty="0" smtClean="0">
                <a:latin typeface="Calibri" pitchFamily="34" charset="0"/>
                <a:ea typeface="Calibri" pitchFamily="34" charset="0"/>
                <a:cs typeface="Times New Roman" pitchFamily="18" charset="0"/>
              </a:rPr>
              <a:t>Requalificação</a:t>
            </a:r>
            <a:r>
              <a:rPr kumimoji="0" lang="pt-BR"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 Agentes Responsáveis pela Inutilização de Botijões para verificação do andamento das atividades e conformidade dos botijões;</a:t>
            </a:r>
          </a:p>
          <a:p>
            <a:pPr lvl="1" eaLnBrk="0" hangingPunct="0">
              <a:spcBef>
                <a:spcPts val="600"/>
              </a:spcBef>
              <a:spcAft>
                <a:spcPts val="600"/>
              </a:spcAft>
              <a:buFont typeface="Symbol" pitchFamily="18" charset="2"/>
              <a:buChar char=""/>
              <a:tabLst>
                <a:tab pos="900113" algn="l"/>
              </a:tabLst>
            </a:pPr>
            <a:r>
              <a:rPr lang="pt-BR" sz="1600" dirty="0" smtClean="0">
                <a:latin typeface="Calibri" pitchFamily="34" charset="0"/>
                <a:ea typeface="Calibri" pitchFamily="34" charset="0"/>
                <a:cs typeface="Times New Roman" pitchFamily="18" charset="0"/>
              </a:rPr>
              <a:t> 	É dada total publicidade dos dados sobre a atividade e das oficinas requalificadoras e inutilizadoras de botijões no site da Agência;</a:t>
            </a:r>
            <a:endParaRPr kumimoji="0" lang="pt-BR" sz="1400" b="0" i="0" u="none" strike="noStrike" cap="none" normalizeH="0" baseline="0" dirty="0" smtClean="0">
              <a:ln>
                <a:noFill/>
              </a:ln>
              <a:solidFill>
                <a:schemeClr val="tx1"/>
              </a:solidFill>
              <a:effectLst/>
              <a:latin typeface="Arial" pitchFamily="34" charset="0"/>
            </a:endParaRPr>
          </a:p>
        </p:txBody>
      </p:sp>
      <p:sp>
        <p:nvSpPr>
          <p:cNvPr id="9" name="Retângulo 8"/>
          <p:cNvSpPr/>
          <p:nvPr/>
        </p:nvSpPr>
        <p:spPr>
          <a:xfrm>
            <a:off x="2771800" y="2132856"/>
            <a:ext cx="5760640" cy="307777"/>
          </a:xfrm>
          <a:prstGeom prst="rect">
            <a:avLst/>
          </a:prstGeom>
        </p:spPr>
        <p:txBody>
          <a:bodyPr wrap="square">
            <a:spAutoFit/>
          </a:bodyPr>
          <a:lstStyle/>
          <a:p>
            <a:pPr algn="just"/>
            <a:r>
              <a:rPr lang="pt-BR" sz="1400" dirty="0" smtClean="0">
                <a:latin typeface="Calibri" pitchFamily="34" charset="0"/>
                <a:ea typeface="Calibri" pitchFamily="34" charset="0"/>
                <a:cs typeface="Times New Roman" pitchFamily="18" charset="0"/>
              </a:rPr>
              <a:t>	</a:t>
            </a:r>
            <a:endParaRPr lang="pt-BR" sz="1400" dirty="0"/>
          </a:p>
        </p:txBody>
      </p:sp>
    </p:spTree>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555776" y="2120808"/>
            <a:ext cx="5976664" cy="1046440"/>
          </a:xfrm>
          <a:prstGeom prst="rect">
            <a:avLst/>
          </a:prstGeom>
          <a:noFill/>
          <a:ln w="9525">
            <a:noFill/>
            <a:miter lim="800000"/>
            <a:headEnd/>
            <a:tailEnd/>
          </a:ln>
          <a:effectLst/>
        </p:spPr>
        <p:txBody>
          <a:bodyPr wrap="square">
            <a:spAutoFit/>
          </a:bodyPr>
          <a:lstStyle/>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lgn="ctr">
              <a:spcBef>
                <a:spcPct val="50000"/>
              </a:spcBef>
              <a:defRPr/>
            </a:pPr>
            <a:r>
              <a:rPr lang="pt-BR" b="1" dirty="0" smtClean="0">
                <a:solidFill>
                  <a:schemeClr val="tx1">
                    <a:lumMod val="65000"/>
                    <a:lumOff val="35000"/>
                  </a:schemeClr>
                </a:solidFill>
                <a:latin typeface="Arial" pitchFamily="34" charset="0"/>
                <a:cs typeface="Arial" pitchFamily="34" charset="0"/>
              </a:rPr>
              <a:t>Fundamentos Legais</a:t>
            </a:r>
            <a:endParaRPr lang="pt-BR" b="1" dirty="0">
              <a:solidFill>
                <a:schemeClr val="tx1">
                  <a:lumMod val="65000"/>
                  <a:lumOff val="3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195736" y="2120808"/>
            <a:ext cx="5976664" cy="1323439"/>
          </a:xfrm>
          <a:prstGeom prst="rect">
            <a:avLst/>
          </a:prstGeom>
          <a:noFill/>
          <a:ln w="9525">
            <a:noFill/>
            <a:miter lim="800000"/>
            <a:headEnd/>
            <a:tailEnd/>
          </a:ln>
          <a:effectLst/>
        </p:spPr>
        <p:txBody>
          <a:bodyPr wrap="square">
            <a:spAutoFit/>
          </a:bodyPr>
          <a:lstStyle/>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r>
              <a:rPr lang="pt-BR" b="1" dirty="0">
                <a:solidFill>
                  <a:schemeClr val="tx1">
                    <a:lumMod val="65000"/>
                    <a:lumOff val="35000"/>
                  </a:schemeClr>
                </a:solidFill>
                <a:latin typeface="Arial" pitchFamily="34" charset="0"/>
                <a:cs typeface="Arial" pitchFamily="34" charset="0"/>
              </a:rPr>
              <a:t>Programa Nacional de Requalificação de </a:t>
            </a:r>
            <a:r>
              <a:rPr lang="pt-BR" b="1" dirty="0" smtClean="0">
                <a:solidFill>
                  <a:schemeClr val="tx1">
                    <a:lumMod val="65000"/>
                    <a:lumOff val="35000"/>
                  </a:schemeClr>
                </a:solidFill>
                <a:latin typeface="Arial" pitchFamily="34" charset="0"/>
                <a:cs typeface="Arial" pitchFamily="34" charset="0"/>
              </a:rPr>
              <a:t>Recipientes Resultados </a:t>
            </a:r>
            <a:r>
              <a:rPr lang="pt-BR" b="1" dirty="0">
                <a:solidFill>
                  <a:schemeClr val="tx1">
                    <a:lumMod val="65000"/>
                    <a:lumOff val="35000"/>
                  </a:schemeClr>
                </a:solidFill>
                <a:latin typeface="Arial" pitchFamily="34" charset="0"/>
                <a:cs typeface="Arial" pitchFamily="34" charset="0"/>
              </a:rPr>
              <a:t>e Conclusões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tângulo 11"/>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Consolidado das atividades:</a:t>
            </a:r>
            <a:endParaRPr lang="pt-BR" sz="1800" dirty="0"/>
          </a:p>
        </p:txBody>
      </p:sp>
      <p:sp>
        <p:nvSpPr>
          <p:cNvPr id="5" name="Rectangle 4"/>
          <p:cNvSpPr>
            <a:spLocks noChangeArrowheads="1"/>
          </p:cNvSpPr>
          <p:nvPr/>
        </p:nvSpPr>
        <p:spPr bwMode="auto">
          <a:xfrm>
            <a:off x="2500313" y="404664"/>
            <a:ext cx="6643687" cy="683264"/>
          </a:xfrm>
          <a:prstGeom prst="rect">
            <a:avLst/>
          </a:prstGeom>
          <a:noFill/>
          <a:ln w="12699">
            <a:noFill/>
            <a:miter lim="800000"/>
            <a:headEnd type="none" w="sm" len="sm"/>
            <a:tailEnd type="none" w="sm" len="sm"/>
          </a:ln>
          <a:effectLst/>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Processo de </a:t>
            </a: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Requalificação</a:t>
            </a:r>
          </a:p>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Resultados</a:t>
            </a:r>
            <a:endParaRPr lang="pt-BR" sz="2400" b="1" dirty="0">
              <a:solidFill>
                <a:srgbClr val="003300"/>
              </a:solidFill>
              <a:effectLst>
                <a:outerShdw blurRad="38100" dist="38100" dir="2700000" algn="tl">
                  <a:srgbClr val="C0C0C0"/>
                </a:outerShdw>
              </a:effectLst>
              <a:latin typeface="Tahoma" pitchFamily="34" charset="0"/>
              <a:sym typeface="Marlett" pitchFamily="2" charset="2"/>
            </a:endParaRPr>
          </a:p>
        </p:txBody>
      </p:sp>
      <p:graphicFrame>
        <p:nvGraphicFramePr>
          <p:cNvPr id="7" name="Gráfico 6"/>
          <p:cNvGraphicFramePr/>
          <p:nvPr/>
        </p:nvGraphicFramePr>
        <p:xfrm>
          <a:off x="179512" y="1988840"/>
          <a:ext cx="8812089"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tângulo 11"/>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Consolidado das atividades – Médias Mensais:</a:t>
            </a:r>
            <a:endParaRPr lang="pt-BR" sz="1800" dirty="0"/>
          </a:p>
        </p:txBody>
      </p:sp>
      <p:sp>
        <p:nvSpPr>
          <p:cNvPr id="5" name="Rectangle 4"/>
          <p:cNvSpPr>
            <a:spLocks noChangeArrowheads="1"/>
          </p:cNvSpPr>
          <p:nvPr/>
        </p:nvSpPr>
        <p:spPr bwMode="auto">
          <a:xfrm>
            <a:off x="2500313" y="404664"/>
            <a:ext cx="6643687" cy="683264"/>
          </a:xfrm>
          <a:prstGeom prst="rect">
            <a:avLst/>
          </a:prstGeom>
          <a:noFill/>
          <a:ln w="12699">
            <a:noFill/>
            <a:miter lim="800000"/>
            <a:headEnd type="none" w="sm" len="sm"/>
            <a:tailEnd type="none" w="sm" len="sm"/>
          </a:ln>
          <a:effectLst/>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Processo de </a:t>
            </a: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Requalificação</a:t>
            </a:r>
          </a:p>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Resultados</a:t>
            </a:r>
            <a:endParaRPr lang="pt-BR" sz="2400" b="1" dirty="0">
              <a:solidFill>
                <a:srgbClr val="003300"/>
              </a:solidFill>
              <a:effectLst>
                <a:outerShdw blurRad="38100" dist="38100" dir="2700000" algn="tl">
                  <a:srgbClr val="C0C0C0"/>
                </a:outerShdw>
              </a:effectLst>
              <a:latin typeface="Tahoma" pitchFamily="34" charset="0"/>
              <a:sym typeface="Marlett" pitchFamily="2" charset="2"/>
            </a:endParaRPr>
          </a:p>
        </p:txBody>
      </p:sp>
      <p:graphicFrame>
        <p:nvGraphicFramePr>
          <p:cNvPr id="6" name="Gráfico 5"/>
          <p:cNvGraphicFramePr/>
          <p:nvPr/>
        </p:nvGraphicFramePr>
        <p:xfrm>
          <a:off x="323528" y="1988840"/>
          <a:ext cx="8568952" cy="44644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tângulo 11"/>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Atingimento das Metas Globais do 2º Ciclo:</a:t>
            </a:r>
            <a:endParaRPr lang="pt-BR" sz="1800" dirty="0"/>
          </a:p>
        </p:txBody>
      </p:sp>
      <p:sp>
        <p:nvSpPr>
          <p:cNvPr id="5" name="Rectangle 4"/>
          <p:cNvSpPr>
            <a:spLocks noChangeArrowheads="1"/>
          </p:cNvSpPr>
          <p:nvPr/>
        </p:nvSpPr>
        <p:spPr bwMode="auto">
          <a:xfrm>
            <a:off x="2500313" y="332656"/>
            <a:ext cx="6643687" cy="683264"/>
          </a:xfrm>
          <a:prstGeom prst="rect">
            <a:avLst/>
          </a:prstGeom>
          <a:noFill/>
          <a:ln w="12699">
            <a:noFill/>
            <a:miter lim="800000"/>
            <a:headEnd type="none" w="sm" len="sm"/>
            <a:tailEnd type="none" w="sm" len="sm"/>
          </a:ln>
          <a:effectLst/>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Processo de </a:t>
            </a: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Requalificação</a:t>
            </a:r>
          </a:p>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Resultados</a:t>
            </a:r>
            <a:endParaRPr lang="pt-BR" sz="2400" b="1" dirty="0">
              <a:solidFill>
                <a:srgbClr val="003300"/>
              </a:solidFill>
              <a:effectLst>
                <a:outerShdw blurRad="38100" dist="38100" dir="2700000" algn="tl">
                  <a:srgbClr val="C0C0C0"/>
                </a:outerShdw>
              </a:effectLst>
              <a:latin typeface="Tahoma" pitchFamily="34" charset="0"/>
              <a:sym typeface="Marlett" pitchFamily="2" charset="2"/>
            </a:endParaRPr>
          </a:p>
        </p:txBody>
      </p:sp>
      <p:pic>
        <p:nvPicPr>
          <p:cNvPr id="7" name="Picture 1"/>
          <p:cNvPicPr>
            <a:picLocks noChangeAspect="1" noChangeArrowheads="1"/>
          </p:cNvPicPr>
          <p:nvPr/>
        </p:nvPicPr>
        <p:blipFill>
          <a:blip r:embed="rId3" cstate="print"/>
          <a:srcRect l="56410" r="33334" b="88372"/>
          <a:stretch>
            <a:fillRect/>
          </a:stretch>
        </p:blipFill>
        <p:spPr bwMode="auto">
          <a:xfrm>
            <a:off x="5076056" y="2060848"/>
            <a:ext cx="864096" cy="360040"/>
          </a:xfrm>
          <a:prstGeom prst="rect">
            <a:avLst/>
          </a:prstGeom>
          <a:noFill/>
          <a:ln w="9525">
            <a:noFill/>
            <a:miter lim="800000"/>
            <a:headEnd/>
            <a:tailEnd/>
          </a:ln>
          <a:effectLst/>
        </p:spPr>
      </p:pic>
      <p:pic>
        <p:nvPicPr>
          <p:cNvPr id="8" name="Picture 1"/>
          <p:cNvPicPr>
            <a:picLocks noChangeAspect="1" noChangeArrowheads="1"/>
          </p:cNvPicPr>
          <p:nvPr/>
        </p:nvPicPr>
        <p:blipFill>
          <a:blip r:embed="rId3" cstate="print"/>
          <a:srcRect t="55543"/>
          <a:stretch>
            <a:fillRect/>
          </a:stretch>
        </p:blipFill>
        <p:spPr bwMode="auto">
          <a:xfrm>
            <a:off x="323528" y="4212704"/>
            <a:ext cx="8424936" cy="1376536"/>
          </a:xfrm>
          <a:prstGeom prst="rect">
            <a:avLst/>
          </a:prstGeom>
          <a:noFill/>
          <a:ln w="9525">
            <a:noFill/>
            <a:miter lim="800000"/>
            <a:headEnd/>
            <a:tailEnd/>
          </a:ln>
          <a:effectLst/>
        </p:spPr>
      </p:pic>
      <p:pic>
        <p:nvPicPr>
          <p:cNvPr id="10" name="Picture 1"/>
          <p:cNvPicPr>
            <a:picLocks noChangeAspect="1" noChangeArrowheads="1"/>
          </p:cNvPicPr>
          <p:nvPr/>
        </p:nvPicPr>
        <p:blipFill>
          <a:blip r:embed="rId3" cstate="print"/>
          <a:srcRect t="11628" b="44186"/>
          <a:stretch>
            <a:fillRect/>
          </a:stretch>
        </p:blipFill>
        <p:spPr bwMode="auto">
          <a:xfrm>
            <a:off x="323528" y="2420888"/>
            <a:ext cx="8424936" cy="1368152"/>
          </a:xfrm>
          <a:prstGeom prst="rect">
            <a:avLst/>
          </a:prstGeom>
          <a:noFill/>
          <a:ln w="9525">
            <a:noFill/>
            <a:miter lim="800000"/>
            <a:headEnd/>
            <a:tailEnd/>
          </a:ln>
          <a:effectLst/>
        </p:spPr>
      </p:pic>
      <p:pic>
        <p:nvPicPr>
          <p:cNvPr id="11" name="Picture 1"/>
          <p:cNvPicPr>
            <a:picLocks noChangeArrowheads="1"/>
          </p:cNvPicPr>
          <p:nvPr/>
        </p:nvPicPr>
        <p:blipFill>
          <a:blip r:embed="rId3" cstate="print"/>
          <a:srcRect r="69975" b="88372"/>
          <a:stretch>
            <a:fillRect/>
          </a:stretch>
        </p:blipFill>
        <p:spPr bwMode="auto">
          <a:xfrm>
            <a:off x="323527" y="2060848"/>
            <a:ext cx="4788000" cy="360040"/>
          </a:xfrm>
          <a:prstGeom prst="rect">
            <a:avLst/>
          </a:prstGeom>
          <a:noFill/>
          <a:ln w="9525">
            <a:noFill/>
            <a:miter lim="800000"/>
            <a:headEnd/>
            <a:tailEnd/>
          </a:ln>
          <a:effectLst/>
        </p:spPr>
      </p:pic>
      <p:pic>
        <p:nvPicPr>
          <p:cNvPr id="13" name="Picture 1"/>
          <p:cNvPicPr>
            <a:picLocks noChangeArrowheads="1"/>
          </p:cNvPicPr>
          <p:nvPr/>
        </p:nvPicPr>
        <p:blipFill>
          <a:blip r:embed="rId3" cstate="print"/>
          <a:srcRect r="69975" b="88372"/>
          <a:stretch>
            <a:fillRect/>
          </a:stretch>
        </p:blipFill>
        <p:spPr bwMode="auto">
          <a:xfrm>
            <a:off x="323528" y="3861048"/>
            <a:ext cx="4788000" cy="360040"/>
          </a:xfrm>
          <a:prstGeom prst="rect">
            <a:avLst/>
          </a:prstGeom>
          <a:noFill/>
          <a:ln w="9525">
            <a:noFill/>
            <a:miter lim="800000"/>
            <a:headEnd/>
            <a:tailEnd/>
          </a:ln>
          <a:effectLst/>
        </p:spPr>
      </p:pic>
      <p:pic>
        <p:nvPicPr>
          <p:cNvPr id="14" name="Picture 1"/>
          <p:cNvPicPr>
            <a:picLocks noChangeAspect="1" noChangeArrowheads="1"/>
          </p:cNvPicPr>
          <p:nvPr/>
        </p:nvPicPr>
        <p:blipFill>
          <a:blip r:embed="rId3" cstate="print"/>
          <a:srcRect l="56410" b="88372"/>
          <a:stretch>
            <a:fillRect/>
          </a:stretch>
        </p:blipFill>
        <p:spPr bwMode="auto">
          <a:xfrm>
            <a:off x="5076056" y="3861048"/>
            <a:ext cx="3672408" cy="360040"/>
          </a:xfrm>
          <a:prstGeom prst="rect">
            <a:avLst/>
          </a:prstGeom>
          <a:noFill/>
          <a:ln w="9525">
            <a:noFill/>
            <a:miter lim="800000"/>
            <a:headEnd/>
            <a:tailEnd/>
          </a:ln>
          <a:effectLst/>
        </p:spPr>
      </p:pic>
      <p:pic>
        <p:nvPicPr>
          <p:cNvPr id="15" name="Picture 1"/>
          <p:cNvPicPr>
            <a:picLocks noChangeAspect="1" noChangeArrowheads="1"/>
          </p:cNvPicPr>
          <p:nvPr/>
        </p:nvPicPr>
        <p:blipFill>
          <a:blip r:embed="rId3" cstate="print"/>
          <a:srcRect l="78632" r="5983" b="88372"/>
          <a:stretch>
            <a:fillRect/>
          </a:stretch>
        </p:blipFill>
        <p:spPr bwMode="auto">
          <a:xfrm>
            <a:off x="6876256" y="2060848"/>
            <a:ext cx="1800200" cy="360040"/>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1754188" y="5799138"/>
          <a:ext cx="5643562" cy="187325"/>
        </p:xfrm>
        <a:graphic>
          <a:graphicData uri="http://schemas.openxmlformats.org/presentationml/2006/ole">
            <p:oleObj spid="_x0000_s9218" name="Documento" r:id="rId4" imgW="5647680" imgH="201600" progId="Word.Document.8">
              <p:embed/>
            </p:oleObj>
          </a:graphicData>
        </a:graphic>
      </p:graphicFrame>
      <p:graphicFrame>
        <p:nvGraphicFramePr>
          <p:cNvPr id="81923" name="Object 13"/>
          <p:cNvGraphicFramePr>
            <a:graphicFrameLocks noChangeAspect="1"/>
          </p:cNvGraphicFramePr>
          <p:nvPr/>
        </p:nvGraphicFramePr>
        <p:xfrm>
          <a:off x="1071538" y="1857364"/>
          <a:ext cx="7215238" cy="4357718"/>
        </p:xfrm>
        <a:graphic>
          <a:graphicData uri="http://schemas.openxmlformats.org/presentationml/2006/ole">
            <p:oleObj spid="_x0000_s9219" name="Foto do Photo Editor" r:id="rId5" imgW="2390476" imgH="1800476" progId="">
              <p:embed/>
            </p:oleObj>
          </a:graphicData>
        </a:graphic>
      </p:graphicFrame>
      <p:sp>
        <p:nvSpPr>
          <p:cNvPr id="6" name="CaixaDeTexto 5"/>
          <p:cNvSpPr txBox="1"/>
          <p:nvPr/>
        </p:nvSpPr>
        <p:spPr>
          <a:xfrm flipH="1">
            <a:off x="285720" y="1428736"/>
            <a:ext cx="8858280" cy="369332"/>
          </a:xfrm>
          <a:prstGeom prst="rect">
            <a:avLst/>
          </a:prstGeom>
          <a:noFill/>
        </p:spPr>
        <p:txBody>
          <a:bodyPr wrap="square" rtlCol="0">
            <a:spAutoFit/>
          </a:bodyPr>
          <a:lstStyle/>
          <a:p>
            <a:r>
              <a:rPr lang="pt-BR" b="1" dirty="0">
                <a:solidFill>
                  <a:srgbClr val="003300"/>
                </a:solidFill>
                <a:effectLst>
                  <a:outerShdw blurRad="38100" dist="38100" dir="2700000" algn="tl">
                    <a:srgbClr val="C0C0C0"/>
                  </a:outerShdw>
                </a:effectLst>
                <a:latin typeface="Tahoma" pitchFamily="34" charset="0"/>
              </a:rPr>
              <a:t>Recipiente transportável de 13 kg  (P13)    </a:t>
            </a:r>
            <a:r>
              <a:rPr lang="pt-BR" b="1" dirty="0" smtClean="0">
                <a:solidFill>
                  <a:srgbClr val="003300"/>
                </a:solidFill>
                <a:effectLst>
                  <a:outerShdw blurRad="38100" dist="38100" dir="2700000" algn="tl">
                    <a:srgbClr val="C0C0C0"/>
                  </a:outerShdw>
                </a:effectLst>
                <a:latin typeface="Tahoma" pitchFamily="34" charset="0"/>
              </a:rPr>
              <a:t>         </a:t>
            </a:r>
            <a:r>
              <a:rPr lang="pt-BR" b="1" dirty="0">
                <a:solidFill>
                  <a:srgbClr val="003300"/>
                </a:solidFill>
                <a:effectLst>
                  <a:outerShdw blurRad="38100" dist="38100" dir="2700000" algn="tl">
                    <a:srgbClr val="C0C0C0"/>
                  </a:outerShdw>
                </a:effectLst>
                <a:latin typeface="Tahoma" pitchFamily="34" charset="0"/>
              </a:rPr>
              <a:t>Período: </a:t>
            </a:r>
            <a:r>
              <a:rPr lang="pt-BR" b="1" dirty="0" smtClean="0">
                <a:solidFill>
                  <a:srgbClr val="003300"/>
                </a:solidFill>
                <a:effectLst>
                  <a:outerShdw blurRad="38100" dist="38100" dir="2700000" algn="tl">
                    <a:srgbClr val="C0C0C0"/>
                  </a:outerShdw>
                </a:effectLst>
                <a:latin typeface="Tahoma" pitchFamily="34" charset="0"/>
              </a:rPr>
              <a:t>1996  </a:t>
            </a:r>
            <a:r>
              <a:rPr lang="pt-BR" b="1" dirty="0">
                <a:solidFill>
                  <a:srgbClr val="003300"/>
                </a:solidFill>
                <a:effectLst>
                  <a:outerShdw blurRad="38100" dist="38100" dir="2700000" algn="tl">
                    <a:srgbClr val="C0C0C0"/>
                  </a:outerShdw>
                </a:effectLst>
                <a:latin typeface="Tahoma" pitchFamily="34" charset="0"/>
              </a:rPr>
              <a:t>a set 2011</a:t>
            </a:r>
          </a:p>
        </p:txBody>
      </p:sp>
      <p:sp>
        <p:nvSpPr>
          <p:cNvPr id="9" name="Oval 4"/>
          <p:cNvSpPr>
            <a:spLocks noChangeArrowheads="1"/>
          </p:cNvSpPr>
          <p:nvPr/>
        </p:nvSpPr>
        <p:spPr bwMode="auto">
          <a:xfrm rot="20905824">
            <a:off x="1190620" y="3148018"/>
            <a:ext cx="2667000" cy="1066800"/>
          </a:xfrm>
          <a:prstGeom prst="ellipse">
            <a:avLst/>
          </a:prstGeom>
          <a:solidFill>
            <a:schemeClr val="accent2">
              <a:lumMod val="20000"/>
              <a:lumOff val="80000"/>
            </a:schemeClr>
          </a:solidFill>
          <a:ln w="12700">
            <a:solidFill>
              <a:srgbClr val="000080"/>
            </a:solidFill>
            <a:round/>
            <a:headEnd/>
            <a:tailEnd/>
          </a:ln>
          <a:effectLst>
            <a:outerShdw dist="35921" dir="2700000" algn="ctr" rotWithShape="0">
              <a:schemeClr val="tx2"/>
            </a:outerShdw>
          </a:effectLst>
        </p:spPr>
        <p:txBody>
          <a:bodyPr lIns="36000" rIns="0" anchor="ctr"/>
          <a:lstStyle/>
          <a:p>
            <a:pPr marL="184150" indent="-184150" algn="ctr">
              <a:lnSpc>
                <a:spcPct val="55000"/>
              </a:lnSpc>
              <a:spcBef>
                <a:spcPct val="50000"/>
              </a:spcBef>
              <a:defRPr/>
            </a:pPr>
            <a:r>
              <a:rPr lang="pt-BR" sz="1800" b="1" dirty="0" smtClean="0">
                <a:solidFill>
                  <a:srgbClr val="C00000"/>
                </a:solidFill>
                <a:latin typeface="Arial Narrow" pitchFamily="34" charset="0"/>
              </a:rPr>
              <a:t>Universo:</a:t>
            </a:r>
            <a:endParaRPr lang="pt-BR" sz="1800" b="1" dirty="0">
              <a:solidFill>
                <a:srgbClr val="C00000"/>
              </a:solidFill>
              <a:latin typeface="Arial Narrow" pitchFamily="34" charset="0"/>
            </a:endParaRPr>
          </a:p>
          <a:p>
            <a:pPr marL="184150" indent="-184150" algn="ctr">
              <a:lnSpc>
                <a:spcPct val="55000"/>
              </a:lnSpc>
              <a:spcBef>
                <a:spcPct val="50000"/>
              </a:spcBef>
              <a:defRPr/>
            </a:pPr>
            <a:r>
              <a:rPr lang="pt-BR" sz="1800" b="1" dirty="0" smtClean="0">
                <a:solidFill>
                  <a:srgbClr val="C00000"/>
                </a:solidFill>
                <a:latin typeface="Arial Narrow" pitchFamily="34" charset="0"/>
              </a:rPr>
              <a:t>mais de 104 milhões</a:t>
            </a:r>
            <a:endParaRPr lang="pt-BR" sz="1800" b="1" dirty="0">
              <a:solidFill>
                <a:srgbClr val="C00000"/>
              </a:solidFill>
              <a:latin typeface="Arial Narrow" pitchFamily="34" charset="0"/>
            </a:endParaRPr>
          </a:p>
        </p:txBody>
      </p:sp>
      <p:sp>
        <p:nvSpPr>
          <p:cNvPr id="12" name="Oval 5"/>
          <p:cNvSpPr>
            <a:spLocks noChangeArrowheads="1"/>
          </p:cNvSpPr>
          <p:nvPr/>
        </p:nvSpPr>
        <p:spPr bwMode="auto">
          <a:xfrm>
            <a:off x="4427984" y="3717032"/>
            <a:ext cx="2133600" cy="838200"/>
          </a:xfrm>
          <a:prstGeom prst="ellipse">
            <a:avLst/>
          </a:prstGeom>
          <a:solidFill>
            <a:schemeClr val="accent2">
              <a:lumMod val="20000"/>
              <a:lumOff val="80000"/>
            </a:schemeClr>
          </a:solidFill>
          <a:ln w="12700">
            <a:solidFill>
              <a:srgbClr val="000080"/>
            </a:solidFill>
            <a:round/>
            <a:headEnd/>
            <a:tailEnd/>
          </a:ln>
          <a:effectLst>
            <a:outerShdw dist="35921" dir="2700000" algn="ctr" rotWithShape="0">
              <a:schemeClr val="tx2"/>
            </a:outerShdw>
          </a:effectLst>
        </p:spPr>
        <p:txBody>
          <a:bodyPr lIns="36000" rIns="0" anchor="ctr"/>
          <a:lstStyle/>
          <a:p>
            <a:pPr marL="184150" indent="-184150" algn="ctr">
              <a:lnSpc>
                <a:spcPct val="50000"/>
              </a:lnSpc>
              <a:spcBef>
                <a:spcPts val="600"/>
              </a:spcBef>
              <a:defRPr/>
            </a:pPr>
            <a:r>
              <a:rPr lang="pt-BR" sz="1800" b="1" dirty="0" smtClean="0">
                <a:solidFill>
                  <a:srgbClr val="C00000"/>
                </a:solidFill>
                <a:latin typeface="Arial Narrow" pitchFamily="34" charset="0"/>
              </a:rPr>
              <a:t>Comprados</a:t>
            </a:r>
          </a:p>
          <a:p>
            <a:pPr marL="184150" indent="-184150" algn="ctr">
              <a:lnSpc>
                <a:spcPct val="85000"/>
              </a:lnSpc>
              <a:spcBef>
                <a:spcPts val="600"/>
              </a:spcBef>
              <a:defRPr/>
            </a:pPr>
            <a:r>
              <a:rPr lang="pt-BR" sz="1800" b="1" dirty="0" smtClean="0">
                <a:solidFill>
                  <a:srgbClr val="C00000"/>
                </a:solidFill>
                <a:latin typeface="Arial Narrow" pitchFamily="34" charset="0"/>
              </a:rPr>
              <a:t>40.679.093</a:t>
            </a:r>
          </a:p>
        </p:txBody>
      </p:sp>
      <p:sp>
        <p:nvSpPr>
          <p:cNvPr id="13" name="Oval 3"/>
          <p:cNvSpPr>
            <a:spLocks noChangeArrowheads="1"/>
          </p:cNvSpPr>
          <p:nvPr/>
        </p:nvSpPr>
        <p:spPr bwMode="auto">
          <a:xfrm>
            <a:off x="5572132" y="2285992"/>
            <a:ext cx="2286000" cy="838200"/>
          </a:xfrm>
          <a:prstGeom prst="ellipse">
            <a:avLst/>
          </a:prstGeom>
          <a:solidFill>
            <a:schemeClr val="accent2">
              <a:lumMod val="20000"/>
              <a:lumOff val="80000"/>
            </a:schemeClr>
          </a:solidFill>
          <a:ln w="12700">
            <a:solidFill>
              <a:srgbClr val="000080"/>
            </a:solidFill>
            <a:round/>
            <a:headEnd/>
            <a:tailEnd/>
          </a:ln>
          <a:effectLst>
            <a:outerShdw dist="35921" dir="2700000" algn="ctr" rotWithShape="0">
              <a:schemeClr val="tx2"/>
            </a:outerShdw>
          </a:effectLst>
        </p:spPr>
        <p:txBody>
          <a:bodyPr lIns="36000" rIns="0" anchor="ctr"/>
          <a:lstStyle/>
          <a:p>
            <a:pPr marL="184150" indent="-184150" algn="ctr">
              <a:spcBef>
                <a:spcPct val="50000"/>
              </a:spcBef>
              <a:defRPr/>
            </a:pPr>
            <a:r>
              <a:rPr lang="pt-BR" sz="1800" b="1" dirty="0" smtClean="0">
                <a:solidFill>
                  <a:srgbClr val="C00000"/>
                </a:solidFill>
                <a:latin typeface="Arial Narrow" pitchFamily="34" charset="0"/>
              </a:rPr>
              <a:t>Requalificações 102.190.088</a:t>
            </a:r>
          </a:p>
        </p:txBody>
      </p:sp>
      <p:sp>
        <p:nvSpPr>
          <p:cNvPr id="15" name="Oval 6"/>
          <p:cNvSpPr>
            <a:spLocks noChangeArrowheads="1"/>
          </p:cNvSpPr>
          <p:nvPr/>
        </p:nvSpPr>
        <p:spPr bwMode="auto">
          <a:xfrm>
            <a:off x="5786446" y="5000636"/>
            <a:ext cx="2209800" cy="914400"/>
          </a:xfrm>
          <a:prstGeom prst="ellipse">
            <a:avLst/>
          </a:prstGeom>
          <a:solidFill>
            <a:schemeClr val="accent2">
              <a:lumMod val="20000"/>
              <a:lumOff val="80000"/>
            </a:schemeClr>
          </a:solidFill>
          <a:ln w="12700">
            <a:solidFill>
              <a:srgbClr val="000080"/>
            </a:solidFill>
            <a:round/>
            <a:headEnd/>
            <a:tailEnd/>
          </a:ln>
          <a:effectLst>
            <a:outerShdw dist="35921" dir="2700000" algn="ctr" rotWithShape="0">
              <a:schemeClr val="tx2"/>
            </a:outerShdw>
          </a:effectLst>
        </p:spPr>
        <p:txBody>
          <a:bodyPr lIns="36000" rIns="0" anchor="ctr"/>
          <a:lstStyle/>
          <a:p>
            <a:pPr marL="184150" indent="-184150" algn="ctr">
              <a:lnSpc>
                <a:spcPct val="85000"/>
              </a:lnSpc>
              <a:spcBef>
                <a:spcPct val="50000"/>
              </a:spcBef>
              <a:defRPr/>
            </a:pPr>
            <a:r>
              <a:rPr lang="pt-BR" sz="1800" b="1" dirty="0">
                <a:solidFill>
                  <a:srgbClr val="C00000"/>
                </a:solidFill>
                <a:latin typeface="Arial Narrow" pitchFamily="34" charset="0"/>
              </a:rPr>
              <a:t>Inutilizados </a:t>
            </a:r>
            <a:r>
              <a:rPr lang="pt-BR" sz="1800" b="1" dirty="0" smtClean="0">
                <a:solidFill>
                  <a:srgbClr val="C00000"/>
                </a:solidFill>
                <a:latin typeface="Arial Narrow" pitchFamily="34" charset="0"/>
              </a:rPr>
              <a:t>18.169.323</a:t>
            </a:r>
            <a:endParaRPr lang="pt-BR" sz="1800" b="1" dirty="0">
              <a:solidFill>
                <a:srgbClr val="C00000"/>
              </a:solidFill>
              <a:latin typeface="Arial Narrow" pitchFamily="34" charset="0"/>
            </a:endParaRPr>
          </a:p>
        </p:txBody>
      </p:sp>
      <p:sp>
        <p:nvSpPr>
          <p:cNvPr id="10" name="Text Box 7"/>
          <p:cNvSpPr txBox="1">
            <a:spLocks noChangeArrowheads="1"/>
          </p:cNvSpPr>
          <p:nvPr/>
        </p:nvSpPr>
        <p:spPr bwMode="auto">
          <a:xfrm>
            <a:off x="158951" y="6268089"/>
            <a:ext cx="8848384" cy="276999"/>
          </a:xfrm>
          <a:prstGeom prst="rect">
            <a:avLst/>
          </a:prstGeom>
          <a:noFill/>
          <a:ln w="76200">
            <a:noFill/>
            <a:miter lim="800000"/>
            <a:headEnd/>
            <a:tailEnd/>
          </a:ln>
        </p:spPr>
        <p:txBody>
          <a:bodyPr wrap="none" anchor="ctr">
            <a:spAutoFit/>
          </a:bodyPr>
          <a:lstStyle/>
          <a:p>
            <a:pPr algn="ctr"/>
            <a:r>
              <a:rPr lang="pt-BR" sz="1200" b="1" dirty="0" smtClean="0">
                <a:solidFill>
                  <a:srgbClr val="000000"/>
                </a:solidFill>
                <a:latin typeface="Arial Narrow" pitchFamily="34" charset="0"/>
              </a:rPr>
              <a:t>Dados do relatório do Programa Nacional de Requalificação de setembro de 2011, em processo de validação, sujeitos à atualização </a:t>
            </a:r>
            <a:r>
              <a:rPr lang="pt-BR" sz="1200" b="1" i="1" dirty="0" smtClean="0">
                <a:solidFill>
                  <a:srgbClr val="000000"/>
                </a:solidFill>
                <a:latin typeface="Arial Narrow" pitchFamily="34" charset="0"/>
              </a:rPr>
              <a:t>à posteriori</a:t>
            </a:r>
            <a:r>
              <a:rPr lang="pt-BR" sz="1200" b="1" dirty="0" smtClean="0">
                <a:solidFill>
                  <a:srgbClr val="000000"/>
                </a:solidFill>
                <a:latin typeface="Arial Narrow" pitchFamily="34" charset="0"/>
              </a:rPr>
              <a:t>.</a:t>
            </a:r>
            <a:endParaRPr lang="pt-BR" sz="1200" b="1" dirty="0">
              <a:solidFill>
                <a:srgbClr val="000000"/>
              </a:solidFill>
              <a:latin typeface="Arial Narrow" pitchFamily="34" charset="0"/>
            </a:endParaRPr>
          </a:p>
        </p:txBody>
      </p:sp>
      <p:sp>
        <p:nvSpPr>
          <p:cNvPr id="11" name="Rectangle 4"/>
          <p:cNvSpPr>
            <a:spLocks noChangeArrowheads="1"/>
          </p:cNvSpPr>
          <p:nvPr/>
        </p:nvSpPr>
        <p:spPr bwMode="auto">
          <a:xfrm>
            <a:off x="2500313" y="332656"/>
            <a:ext cx="6643687" cy="683264"/>
          </a:xfrm>
          <a:prstGeom prst="rect">
            <a:avLst/>
          </a:prstGeom>
          <a:noFill/>
          <a:ln w="12699">
            <a:noFill/>
            <a:miter lim="800000"/>
            <a:headEnd type="none" w="sm" len="sm"/>
            <a:tailEnd type="none" w="sm" len="sm"/>
          </a:ln>
          <a:effectLst/>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Processo de </a:t>
            </a: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Requalificação</a:t>
            </a:r>
          </a:p>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Resultados</a:t>
            </a:r>
            <a:endParaRPr lang="pt-BR" sz="2400" b="1" dirty="0">
              <a:solidFill>
                <a:srgbClr val="003300"/>
              </a:solidFill>
              <a:effectLst>
                <a:outerShdw blurRad="38100" dist="38100" dir="2700000" algn="tl">
                  <a:srgbClr val="C0C0C0"/>
                </a:outerShdw>
              </a:effectLst>
              <a:latin typeface="Tahoma" pitchFamily="34" charset="0"/>
              <a:sym typeface="Marlett"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81200" y="1295400"/>
            <a:ext cx="7162800" cy="914400"/>
          </a:xfrm>
          <a:prstGeom prst="rect">
            <a:avLst/>
          </a:prstGeom>
          <a:noFill/>
          <a:ln w="9525">
            <a:noFill/>
            <a:miter lim="800000"/>
            <a:headEnd/>
            <a:tailEnd/>
          </a:ln>
        </p:spPr>
        <p:txBody>
          <a:bodyPr anchor="ctr">
            <a:spAutoFit/>
          </a:bodyPr>
          <a:lstStyle/>
          <a:p>
            <a:endParaRPr lang="pt-BR" sz="2400"/>
          </a:p>
          <a:p>
            <a:pPr>
              <a:spcBef>
                <a:spcPct val="50000"/>
              </a:spcBef>
            </a:pPr>
            <a:endParaRPr lang="pt-BR"/>
          </a:p>
        </p:txBody>
      </p:sp>
      <p:sp>
        <p:nvSpPr>
          <p:cNvPr id="12" name="Retângulo 11"/>
          <p:cNvSpPr/>
          <p:nvPr/>
        </p:nvSpPr>
        <p:spPr>
          <a:xfrm>
            <a:off x="251520" y="1547500"/>
            <a:ext cx="8496944" cy="369332"/>
          </a:xfrm>
          <a:prstGeom prst="rect">
            <a:avLst/>
          </a:prstGeom>
        </p:spPr>
        <p:txBody>
          <a:bodyPr wrap="square">
            <a:spAutoFit/>
          </a:bodyPr>
          <a:lstStyle/>
          <a:p>
            <a:r>
              <a:rPr lang="en-US" sz="1800" b="1" dirty="0" smtClean="0">
                <a:solidFill>
                  <a:srgbClr val="003300"/>
                </a:solidFill>
                <a:effectLst>
                  <a:outerShdw blurRad="38100" dist="38100" dir="2700000" algn="tl">
                    <a:srgbClr val="C0C0C0"/>
                  </a:outerShdw>
                </a:effectLst>
                <a:latin typeface="Tahoma" pitchFamily="34" charset="0"/>
              </a:rPr>
              <a:t>Conclusões:</a:t>
            </a:r>
            <a:endParaRPr lang="pt-BR" sz="1800" dirty="0"/>
          </a:p>
        </p:txBody>
      </p:sp>
      <p:sp>
        <p:nvSpPr>
          <p:cNvPr id="9" name="Retângulo 8"/>
          <p:cNvSpPr/>
          <p:nvPr/>
        </p:nvSpPr>
        <p:spPr>
          <a:xfrm>
            <a:off x="323528" y="2074346"/>
            <a:ext cx="8280920" cy="237757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lvl="0" eaLnBrk="0" hangingPunct="0">
              <a:tabLst>
                <a:tab pos="900113" algn="l"/>
              </a:tabLst>
            </a:pPr>
            <a:r>
              <a:rPr lang="pt-BR" sz="1800" b="1" dirty="0" smtClean="0">
                <a:latin typeface="Calibri" pitchFamily="34" charset="0"/>
                <a:ea typeface="Calibri" pitchFamily="34" charset="0"/>
                <a:cs typeface="Times New Roman" pitchFamily="18" charset="0"/>
              </a:rPr>
              <a:t>Melhorias verificadas nos últimos anos, por meio das ações implementadas:</a:t>
            </a:r>
          </a:p>
          <a:p>
            <a:pPr lvl="0" eaLnBrk="0" hangingPunct="0">
              <a:tabLst>
                <a:tab pos="900113" algn="l"/>
              </a:tabLst>
            </a:pPr>
            <a:endParaRPr lang="pt-BR" sz="1800" b="1" dirty="0" smtClean="0">
              <a:latin typeface="Arial" pitchFamily="34" charset="0"/>
            </a:endParaRPr>
          </a:p>
          <a:p>
            <a:pPr lvl="1" eaLnBrk="0" hangingPunct="0">
              <a:spcBef>
                <a:spcPts val="300"/>
              </a:spcBef>
              <a:spcAft>
                <a:spcPts val="300"/>
              </a:spcAft>
              <a:buFont typeface="Symbol" pitchFamily="18" charset="2"/>
              <a:buChar char=""/>
              <a:tabLst>
                <a:tab pos="900113" algn="l"/>
              </a:tabLst>
            </a:pPr>
            <a:r>
              <a:rPr lang="pt-BR" sz="2000" dirty="0" smtClean="0">
                <a:latin typeface="Calibri" pitchFamily="34" charset="0"/>
                <a:ea typeface="Calibri" pitchFamily="34" charset="0"/>
                <a:cs typeface="Times New Roman" pitchFamily="18" charset="0"/>
              </a:rPr>
              <a:t>Incentivo à melhoria nas instalações das requalificadoras e aumento da capacidade produtiva;</a:t>
            </a:r>
            <a:endParaRPr lang="pt-BR" sz="2000" dirty="0" smtClean="0">
              <a:latin typeface="Arial" pitchFamily="34" charset="0"/>
            </a:endParaRPr>
          </a:p>
          <a:p>
            <a:pPr lvl="1" eaLnBrk="0" hangingPunct="0">
              <a:spcBef>
                <a:spcPts val="300"/>
              </a:spcBef>
              <a:spcAft>
                <a:spcPts val="300"/>
              </a:spcAft>
              <a:buFont typeface="Symbol" pitchFamily="18" charset="2"/>
              <a:buChar char=""/>
              <a:tabLst>
                <a:tab pos="900113" algn="l"/>
              </a:tabLst>
            </a:pPr>
            <a:r>
              <a:rPr lang="pt-BR" sz="2000" dirty="0" smtClean="0">
                <a:latin typeface="Calibri" pitchFamily="34" charset="0"/>
                <a:ea typeface="Calibri" pitchFamily="34" charset="0"/>
                <a:cs typeface="Times New Roman" pitchFamily="18" charset="0"/>
              </a:rPr>
              <a:t>Aumento gradativo do volume de requalificações desde 2006;</a:t>
            </a:r>
            <a:endParaRPr lang="pt-BR" sz="2000" dirty="0" smtClean="0">
              <a:latin typeface="Arial" pitchFamily="34" charset="0"/>
            </a:endParaRPr>
          </a:p>
          <a:p>
            <a:pPr lvl="1" eaLnBrk="0" hangingPunct="0">
              <a:spcBef>
                <a:spcPts val="300"/>
              </a:spcBef>
              <a:spcAft>
                <a:spcPts val="300"/>
              </a:spcAft>
              <a:buFont typeface="Symbol" pitchFamily="18" charset="2"/>
              <a:buChar char=""/>
              <a:tabLst>
                <a:tab pos="900113" algn="l"/>
              </a:tabLst>
            </a:pPr>
            <a:r>
              <a:rPr lang="pt-BR" sz="2000" dirty="0" smtClean="0">
                <a:latin typeface="Calibri" pitchFamily="34" charset="0"/>
                <a:ea typeface="Calibri" pitchFamily="34" charset="0"/>
                <a:cs typeface="Times New Roman" pitchFamily="18" charset="0"/>
              </a:rPr>
              <a:t>Programa Nacional de Requalificação como referência internacional - World LPG 2009</a:t>
            </a:r>
            <a:endParaRPr lang="pt-BR" sz="2000" dirty="0" smtClean="0">
              <a:latin typeface="Arial" pitchFamily="34" charset="0"/>
            </a:endParaRPr>
          </a:p>
        </p:txBody>
      </p:sp>
      <p:sp>
        <p:nvSpPr>
          <p:cNvPr id="13" name="Espaço Reservado para Conteúdo 5"/>
          <p:cNvSpPr txBox="1">
            <a:spLocks/>
          </p:cNvSpPr>
          <p:nvPr/>
        </p:nvSpPr>
        <p:spPr>
          <a:xfrm>
            <a:off x="323528" y="4941168"/>
            <a:ext cx="8229600" cy="1080120"/>
          </a:xfrm>
          <a:prstGeom prst="rect">
            <a:avLst/>
          </a:prstGeom>
          <a:ln>
            <a:solidFill>
              <a:srgbClr val="000000"/>
            </a:solidFill>
          </a:ln>
        </p:spPr>
        <p:txBody>
          <a:bodyPr>
            <a:normAutofit/>
          </a:bodyPr>
          <a:lstStyle/>
          <a:p>
            <a:pPr marL="342900" lvl="0" indent="-342900" algn="ctr">
              <a:spcBef>
                <a:spcPct val="20000"/>
              </a:spcBef>
              <a:defRPr/>
            </a:pPr>
            <a:r>
              <a:rPr kumimoji="0" lang="pt-BR" sz="2000" b="1" i="0" u="none" strike="noStrike" kern="1200" cap="none" spc="0" normalizeH="0" baseline="0" noProof="0" dirty="0" smtClean="0">
                <a:ln>
                  <a:noFill/>
                </a:ln>
                <a:solidFill>
                  <a:schemeClr val="tx1"/>
                </a:solidFill>
                <a:effectLst/>
                <a:uLnTx/>
                <a:uFillTx/>
                <a:latin typeface="+mn-lt"/>
                <a:ea typeface="+mn-ea"/>
                <a:cs typeface="+mn-cs"/>
              </a:rPr>
              <a:t>	</a:t>
            </a:r>
            <a:r>
              <a:rPr lang="pt-BR" sz="2000" b="1" dirty="0"/>
              <a:t> </a:t>
            </a:r>
            <a:r>
              <a:rPr lang="pt-BR" sz="2000" b="1" dirty="0" smtClean="0"/>
              <a:t>A </a:t>
            </a:r>
            <a:r>
              <a:rPr lang="pt-BR" sz="2000" b="1" dirty="0"/>
              <a:t>partir de 31 de dezembro de </a:t>
            </a:r>
            <a:r>
              <a:rPr lang="pt-BR" sz="2000" b="1" dirty="0" smtClean="0"/>
              <a:t>2011, a </a:t>
            </a:r>
            <a:r>
              <a:rPr kumimoji="0" lang="pt-BR" sz="2000" b="1" i="0" u="none" strike="noStrike" kern="1200" cap="none" spc="0" normalizeH="0" baseline="0" noProof="0" dirty="0" smtClean="0">
                <a:ln>
                  <a:noFill/>
                </a:ln>
                <a:solidFill>
                  <a:schemeClr val="tx1"/>
                </a:solidFill>
                <a:effectLst/>
                <a:uLnTx/>
                <a:uFillTx/>
                <a:latin typeface="+mn-lt"/>
                <a:ea typeface="+mn-ea"/>
                <a:cs typeface="+mn-cs"/>
              </a:rPr>
              <a:t>verificação em campo é fator determinante para a avaliação final do processo de requalificação, quando se encerra o prazo estabelecido na Resolução ANP Nº15/2005.</a:t>
            </a:r>
          </a:p>
        </p:txBody>
      </p:sp>
      <p:sp>
        <p:nvSpPr>
          <p:cNvPr id="10" name="Rectangle 4"/>
          <p:cNvSpPr>
            <a:spLocks noChangeArrowheads="1"/>
          </p:cNvSpPr>
          <p:nvPr/>
        </p:nvSpPr>
        <p:spPr bwMode="auto">
          <a:xfrm>
            <a:off x="2500313" y="332656"/>
            <a:ext cx="6643687" cy="683264"/>
          </a:xfrm>
          <a:prstGeom prst="rect">
            <a:avLst/>
          </a:prstGeom>
          <a:noFill/>
          <a:ln w="12699">
            <a:noFill/>
            <a:miter lim="800000"/>
            <a:headEnd type="none" w="sm" len="sm"/>
            <a:tailEnd type="none" w="sm" len="sm"/>
          </a:ln>
          <a:effectLst/>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Processo de </a:t>
            </a: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Requalificação</a:t>
            </a:r>
          </a:p>
          <a:p>
            <a:pPr algn="ctr">
              <a:lnSpc>
                <a:spcPct val="80000"/>
              </a:lnSpc>
              <a:defRPr/>
            </a:pPr>
            <a:r>
              <a:rPr lang="pt-BR" sz="2400" b="1" dirty="0" smtClean="0">
                <a:solidFill>
                  <a:srgbClr val="003300"/>
                </a:solidFill>
                <a:effectLst>
                  <a:outerShdw blurRad="38100" dist="38100" dir="2700000" algn="tl">
                    <a:srgbClr val="C0C0C0"/>
                  </a:outerShdw>
                </a:effectLst>
                <a:latin typeface="Tahoma" pitchFamily="34" charset="0"/>
                <a:sym typeface="Marlett" pitchFamily="2" charset="2"/>
              </a:rPr>
              <a:t>Resultados</a:t>
            </a:r>
            <a:endParaRPr lang="pt-BR" sz="2400" b="1" dirty="0">
              <a:solidFill>
                <a:srgbClr val="003300"/>
              </a:solidFill>
              <a:effectLst>
                <a:outerShdw blurRad="38100" dist="38100" dir="2700000" algn="tl">
                  <a:srgbClr val="C0C0C0"/>
                </a:outerShdw>
              </a:effectLst>
              <a:latin typeface="Tahoma" pitchFamily="34" charset="0"/>
              <a:sym typeface="Marlett" pitchFamily="2" charset="2"/>
            </a:endParaRPr>
          </a:p>
        </p:txBody>
      </p:sp>
    </p:spTree>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81200" y="1295400"/>
            <a:ext cx="7162800" cy="914400"/>
          </a:xfrm>
          <a:prstGeom prst="rect">
            <a:avLst/>
          </a:prstGeom>
          <a:noFill/>
          <a:ln w="9525">
            <a:noFill/>
            <a:miter lim="800000"/>
            <a:headEnd/>
            <a:tailEnd/>
          </a:ln>
        </p:spPr>
        <p:txBody>
          <a:bodyPr anchor="ctr">
            <a:spAutoFit/>
          </a:bodyPr>
          <a:lstStyle/>
          <a:p>
            <a:endParaRPr lang="pt-BR" sz="2400"/>
          </a:p>
          <a:p>
            <a:pPr>
              <a:spcBef>
                <a:spcPct val="50000"/>
              </a:spcBef>
            </a:pPr>
            <a:endParaRPr lang="pt-BR"/>
          </a:p>
        </p:txBody>
      </p:sp>
      <p:sp>
        <p:nvSpPr>
          <p:cNvPr id="18435" name="Text Box 2"/>
          <p:cNvSpPr txBox="1">
            <a:spLocks noChangeArrowheads="1"/>
          </p:cNvSpPr>
          <p:nvPr/>
        </p:nvSpPr>
        <p:spPr bwMode="auto">
          <a:xfrm>
            <a:off x="26988" y="1500188"/>
            <a:ext cx="9036050" cy="423449"/>
          </a:xfrm>
          <a:prstGeom prst="rect">
            <a:avLst/>
          </a:prstGeom>
          <a:noFill/>
          <a:ln w="9525">
            <a:noFill/>
            <a:miter lim="800000"/>
            <a:headEnd/>
            <a:tailEnd/>
          </a:ln>
        </p:spPr>
        <p:txBody>
          <a:bodyPr>
            <a:spAutoFit/>
          </a:bodyPr>
          <a:lstStyle/>
          <a:p>
            <a:pPr marL="287338" lvl="1" indent="-285750" algn="just">
              <a:lnSpc>
                <a:spcPct val="150000"/>
              </a:lnSpc>
              <a:buClr>
                <a:srgbClr val="C00000"/>
              </a:buClr>
            </a:pPr>
            <a:r>
              <a:rPr lang="pt-BR" sz="1600" dirty="0" smtClean="0">
                <a:latin typeface="Calibri" pitchFamily="34" charset="0"/>
              </a:rPr>
              <a:t>	</a:t>
            </a:r>
            <a:endParaRPr lang="pt-BR" sz="1600" dirty="0">
              <a:latin typeface="Calibri" pitchFamily="34" charset="0"/>
            </a:endParaRPr>
          </a:p>
        </p:txBody>
      </p:sp>
      <p:sp>
        <p:nvSpPr>
          <p:cNvPr id="8" name="Rectangle 2051"/>
          <p:cNvSpPr>
            <a:spLocks noChangeArrowheads="1"/>
          </p:cNvSpPr>
          <p:nvPr/>
        </p:nvSpPr>
        <p:spPr bwMode="auto">
          <a:xfrm>
            <a:off x="755576" y="1988840"/>
            <a:ext cx="7777162" cy="2664296"/>
          </a:xfrm>
          <a:prstGeom prst="rect">
            <a:avLst/>
          </a:prstGeom>
          <a:noFill/>
          <a:ln w="9525">
            <a:noFill/>
            <a:miter lim="800000"/>
            <a:headEnd/>
            <a:tailEnd/>
          </a:ln>
          <a:effectLst/>
        </p:spPr>
        <p:txBody>
          <a:bodyPr/>
          <a:lstStyle/>
          <a:p>
            <a:pPr marL="342900" indent="-342900" eaLnBrk="1" hangingPunct="1">
              <a:lnSpc>
                <a:spcPct val="50000"/>
              </a:lnSpc>
              <a:spcBef>
                <a:spcPct val="20000"/>
              </a:spcBef>
              <a:buClr>
                <a:srgbClr val="000000"/>
              </a:buClr>
              <a:buFont typeface="Wingdings" pitchFamily="2" charset="2"/>
              <a:buNone/>
              <a:defRPr/>
            </a:pPr>
            <a:endParaRPr lang="pt-BR" sz="2000" b="1" dirty="0" smtClean="0">
              <a:solidFill>
                <a:srgbClr val="000000"/>
              </a:solidFill>
              <a:effectLst>
                <a:outerShdw blurRad="38100" dist="38100" dir="2700000" algn="tl">
                  <a:srgbClr val="FFFFFF"/>
                </a:outerShdw>
              </a:effectLst>
              <a:latin typeface="+mj-lt"/>
            </a:endParaRPr>
          </a:p>
          <a:p>
            <a:r>
              <a:rPr kumimoji="1" lang="pt-BR" sz="2000" b="1" dirty="0" smtClean="0">
                <a:latin typeface="+mj-lt"/>
                <a:cs typeface="Arial" pitchFamily="34" charset="0"/>
              </a:rPr>
              <a:t>	Garantia da segurança e da qualidade dos recipientes transportáveis</a:t>
            </a:r>
            <a:r>
              <a:rPr kumimoji="1" lang="pt-BR" sz="2000" dirty="0" smtClean="0">
                <a:latin typeface="+mj-lt"/>
                <a:cs typeface="Arial" pitchFamily="34" charset="0"/>
              </a:rPr>
              <a:t> de GLP através dos processos de manutenção e requalificação; </a:t>
            </a:r>
          </a:p>
          <a:p>
            <a:endParaRPr kumimoji="1" lang="pt-BR" sz="2000" dirty="0" smtClean="0">
              <a:latin typeface="+mj-lt"/>
              <a:cs typeface="Arial" pitchFamily="34" charset="0"/>
            </a:endParaRPr>
          </a:p>
          <a:p>
            <a:r>
              <a:rPr kumimoji="1" lang="pt-BR" sz="2000" dirty="0" smtClean="0">
                <a:latin typeface="+mj-lt"/>
                <a:cs typeface="Arial" pitchFamily="34" charset="0"/>
              </a:rPr>
              <a:t>	</a:t>
            </a:r>
            <a:r>
              <a:rPr kumimoji="1" lang="pt-BR" sz="2000" b="1" dirty="0" smtClean="0">
                <a:latin typeface="+mj-lt"/>
                <a:cs typeface="Arial" pitchFamily="34" charset="0"/>
              </a:rPr>
              <a:t>Compromisso das distribuidoras de GLP</a:t>
            </a:r>
            <a:r>
              <a:rPr kumimoji="1" lang="pt-BR" sz="2000" dirty="0" smtClean="0">
                <a:latin typeface="+mj-lt"/>
                <a:cs typeface="Arial" pitchFamily="34" charset="0"/>
              </a:rPr>
              <a:t>, por meio do Código de Auto-Regulamentação celebrado em 8 de agosto de 1996, para realização da requalificação de recipientes transportáveis de GLP de suas respectivas marcas comerciais; </a:t>
            </a:r>
          </a:p>
          <a:p>
            <a:endParaRPr kumimoji="1" lang="pt-BR" sz="2000" dirty="0" smtClean="0">
              <a:latin typeface="+mj-lt"/>
              <a:cs typeface="Arial" pitchFamily="34" charset="0"/>
            </a:endParaRPr>
          </a:p>
          <a:p>
            <a:r>
              <a:rPr kumimoji="1" lang="pt-BR" sz="2000" dirty="0" smtClean="0">
                <a:latin typeface="+mj-lt"/>
                <a:cs typeface="Arial" pitchFamily="34" charset="0"/>
              </a:rPr>
              <a:t>	</a:t>
            </a:r>
            <a:r>
              <a:rPr kumimoji="1" lang="pt-BR" sz="2000" b="1" dirty="0" smtClean="0">
                <a:latin typeface="+mj-lt"/>
                <a:cs typeface="Arial" pitchFamily="34" charset="0"/>
              </a:rPr>
              <a:t>Redução da ocorrência de acidentes</a:t>
            </a:r>
            <a:r>
              <a:rPr kumimoji="1" lang="pt-BR" sz="2000" dirty="0" smtClean="0">
                <a:latin typeface="+mj-lt"/>
                <a:cs typeface="Arial" pitchFamily="34" charset="0"/>
              </a:rPr>
              <a:t> pela implementação do programa de requalificação de recipientes transportáveis de GLP.</a:t>
            </a:r>
          </a:p>
        </p:txBody>
      </p:sp>
      <p:sp>
        <p:nvSpPr>
          <p:cNvPr id="7" name="Retângulo 6"/>
          <p:cNvSpPr/>
          <p:nvPr/>
        </p:nvSpPr>
        <p:spPr>
          <a:xfrm>
            <a:off x="3491880" y="332656"/>
            <a:ext cx="4572000" cy="683264"/>
          </a:xfrm>
          <a:prstGeom prst="rect">
            <a:avLst/>
          </a:prstGeom>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Processo de Requalificação</a:t>
            </a:r>
          </a:p>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Resultados</a:t>
            </a:r>
          </a:p>
        </p:txBody>
      </p:sp>
    </p:spTree>
  </p:cSld>
  <p:clrMapOvr>
    <a:masterClrMapping/>
  </p:clrMapOvr>
  <p:transition>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5"/>
          <p:cNvSpPr txBox="1">
            <a:spLocks/>
          </p:cNvSpPr>
          <p:nvPr/>
        </p:nvSpPr>
        <p:spPr>
          <a:xfrm>
            <a:off x="467544" y="2924944"/>
            <a:ext cx="8229600" cy="864096"/>
          </a:xfrm>
          <a:prstGeom prst="rect">
            <a:avLst/>
          </a:prstGeom>
          <a:ln>
            <a:solidFill>
              <a:srgbClr val="000000"/>
            </a:solidFill>
          </a:ln>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pt-BR" sz="440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Verdana" pitchFamily="34" charset="0"/>
                <a:cs typeface="Tahoma" pitchFamily="34" charset="0"/>
              </a:rPr>
              <a:t>	Obrigado!</a:t>
            </a:r>
          </a:p>
        </p:txBody>
      </p:sp>
      <p:sp>
        <p:nvSpPr>
          <p:cNvPr id="5" name="CaixaDeTexto 4"/>
          <p:cNvSpPr txBox="1"/>
          <p:nvPr/>
        </p:nvSpPr>
        <p:spPr>
          <a:xfrm>
            <a:off x="13648" y="5590698"/>
            <a:ext cx="4929190" cy="984885"/>
          </a:xfrm>
          <a:prstGeom prst="rect">
            <a:avLst/>
          </a:prstGeom>
          <a:noFill/>
        </p:spPr>
        <p:txBody>
          <a:bodyPr wrap="square" rtlCol="0">
            <a:spAutoFit/>
          </a:bodyPr>
          <a:lstStyle/>
          <a:p>
            <a:r>
              <a:rPr lang="pt-BR" sz="2000" b="1" dirty="0" smtClean="0"/>
              <a:t>Alexandre França</a:t>
            </a:r>
          </a:p>
          <a:p>
            <a:r>
              <a:rPr lang="pt-BR" sz="2000" dirty="0" smtClean="0"/>
              <a:t>ANP – Superintendência de Abastecimento</a:t>
            </a:r>
          </a:p>
          <a:p>
            <a:r>
              <a:rPr lang="pt-BR" sz="1800" dirty="0" smtClean="0"/>
              <a:t>e-mail: afranca@anp.gov.br</a:t>
            </a:r>
            <a:endParaRPr lang="pt-BR"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42844" y="2996952"/>
            <a:ext cx="8901113" cy="3391698"/>
          </a:xfrm>
          <a:prstGeom prst="rect">
            <a:avLst/>
          </a:prstGeom>
          <a:noFill/>
          <a:ln w="9525">
            <a:noFill/>
            <a:miter lim="800000"/>
            <a:headEnd/>
            <a:tailEnd/>
          </a:ln>
        </p:spPr>
        <p:txBody>
          <a:bodyPr>
            <a:spAutoFit/>
          </a:bodyPr>
          <a:lstStyle/>
          <a:p>
            <a:pPr algn="r">
              <a:spcBef>
                <a:spcPct val="50000"/>
              </a:spcBef>
            </a:pPr>
            <a:endParaRPr lang="pt-BR" sz="1600" b="1" dirty="0">
              <a:latin typeface="Arial" pitchFamily="34" charset="0"/>
              <a:cs typeface="Arial" pitchFamily="34" charset="0"/>
            </a:endParaRPr>
          </a:p>
          <a:p>
            <a:pPr algn="just"/>
            <a:r>
              <a:rPr kumimoji="1" lang="pt-BR" sz="1600" b="1" i="1" dirty="0" smtClean="0">
                <a:solidFill>
                  <a:srgbClr val="333399"/>
                </a:solidFill>
                <a:latin typeface="Arial" pitchFamily="34" charset="0"/>
                <a:cs typeface="Arial" pitchFamily="34" charset="0"/>
              </a:rPr>
              <a:t>Lei nº. 9.478, de 06/08/97 (“Lei do Petróleo”)</a:t>
            </a:r>
          </a:p>
          <a:p>
            <a:pPr algn="just">
              <a:lnSpc>
                <a:spcPct val="80000"/>
              </a:lnSpc>
            </a:pPr>
            <a:endParaRPr kumimoji="1" lang="pt-BR" sz="1400" b="1" dirty="0" smtClean="0">
              <a:solidFill>
                <a:srgbClr val="333399"/>
              </a:solidFill>
            </a:endParaRPr>
          </a:p>
          <a:p>
            <a:pPr algn="just">
              <a:buClr>
                <a:srgbClr val="0033CC"/>
              </a:buClr>
              <a:buFont typeface="Wingdings" pitchFamily="2" charset="2"/>
              <a:buChar char="ü"/>
            </a:pPr>
            <a:r>
              <a:rPr kumimoji="1" lang="pt-BR" sz="1600" dirty="0" smtClean="0">
                <a:latin typeface="Arial" pitchFamily="34" charset="0"/>
                <a:cs typeface="Arial" pitchFamily="34" charset="0"/>
              </a:rPr>
              <a:t>Cria a Agência Nacional do Petróleo com as atribuições de </a:t>
            </a:r>
            <a:r>
              <a:rPr kumimoji="1" lang="pt-BR" sz="1600" u="sng" dirty="0" smtClean="0">
                <a:latin typeface="Arial" pitchFamily="34" charset="0"/>
                <a:cs typeface="Arial" pitchFamily="34" charset="0"/>
              </a:rPr>
              <a:t>regular</a:t>
            </a:r>
            <a:r>
              <a:rPr kumimoji="1" lang="pt-BR" sz="1600" b="1" u="sng" dirty="0" smtClean="0">
                <a:latin typeface="Arial" pitchFamily="34" charset="0"/>
                <a:cs typeface="Arial" pitchFamily="34" charset="0"/>
              </a:rPr>
              <a:t> </a:t>
            </a:r>
            <a:r>
              <a:rPr kumimoji="1" lang="pt-BR" sz="1600" dirty="0" smtClean="0">
                <a:latin typeface="Arial" pitchFamily="34" charset="0"/>
                <a:cs typeface="Arial" pitchFamily="34" charset="0"/>
              </a:rPr>
              <a:t>(estabelecer regras para atividades e agentes econômicos de sua alçada, por meio de instruções normativas, portarias e resoluções); </a:t>
            </a:r>
            <a:r>
              <a:rPr kumimoji="1" lang="pt-BR" sz="1600" u="sng" dirty="0" smtClean="0">
                <a:latin typeface="Arial" pitchFamily="34" charset="0"/>
                <a:cs typeface="Arial" pitchFamily="34" charset="0"/>
              </a:rPr>
              <a:t>contratar</a:t>
            </a:r>
            <a:r>
              <a:rPr kumimoji="1" lang="pt-BR" sz="1600" dirty="0" smtClean="0">
                <a:latin typeface="Arial" pitchFamily="34" charset="0"/>
                <a:cs typeface="Arial" pitchFamily="34" charset="0"/>
              </a:rPr>
              <a:t> (promover licitações e celebração de contratos, em nome da União, com concessionários em atividades de exploração, desenvolvimento e produção de petróleo e gás natural)</a:t>
            </a:r>
            <a:r>
              <a:rPr lang="pt-BR" sz="1600" dirty="0" smtClean="0">
                <a:latin typeface="Arial" pitchFamily="34" charset="0"/>
                <a:cs typeface="Arial" pitchFamily="34" charset="0"/>
              </a:rPr>
              <a:t>  e</a:t>
            </a:r>
            <a:r>
              <a:rPr kumimoji="1" lang="pt-BR" sz="1600" dirty="0" smtClean="0">
                <a:latin typeface="Arial" pitchFamily="34" charset="0"/>
                <a:cs typeface="Arial" pitchFamily="34" charset="0"/>
              </a:rPr>
              <a:t> </a:t>
            </a:r>
            <a:r>
              <a:rPr kumimoji="1" lang="pt-BR" sz="1600" u="sng" dirty="0" smtClean="0">
                <a:latin typeface="Arial" pitchFamily="34" charset="0"/>
                <a:cs typeface="Arial" pitchFamily="34" charset="0"/>
              </a:rPr>
              <a:t>fiscalizar</a:t>
            </a:r>
            <a:r>
              <a:rPr kumimoji="1" lang="pt-BR" sz="1600" dirty="0" smtClean="0">
                <a:latin typeface="Arial" pitchFamily="34" charset="0"/>
                <a:cs typeface="Arial" pitchFamily="34" charset="0"/>
              </a:rPr>
              <a:t> as atividades integrantes da indústria do petróleo.</a:t>
            </a:r>
          </a:p>
          <a:p>
            <a:pPr algn="just">
              <a:buClr>
                <a:srgbClr val="0033CC"/>
              </a:buClr>
              <a:buFont typeface="Wingdings" pitchFamily="2" charset="2"/>
              <a:buNone/>
            </a:pPr>
            <a:endParaRPr kumimoji="1" lang="pt-BR" sz="1400" dirty="0" smtClean="0"/>
          </a:p>
          <a:p>
            <a:pPr algn="just">
              <a:buClr>
                <a:srgbClr val="0033CC"/>
              </a:buClr>
            </a:pPr>
            <a:r>
              <a:rPr kumimoji="1" lang="pt-BR" sz="1600" b="1" i="1" dirty="0" smtClean="0">
                <a:solidFill>
                  <a:srgbClr val="333399"/>
                </a:solidFill>
                <a:latin typeface="Arial" pitchFamily="34" charset="0"/>
                <a:cs typeface="Arial" pitchFamily="34" charset="0"/>
              </a:rPr>
              <a:t>Lei nº. 11.097, de 13/01/05</a:t>
            </a:r>
          </a:p>
          <a:p>
            <a:pPr algn="just">
              <a:lnSpc>
                <a:spcPct val="80000"/>
              </a:lnSpc>
              <a:buClr>
                <a:srgbClr val="0033CC"/>
              </a:buClr>
            </a:pPr>
            <a:endParaRPr kumimoji="1" lang="pt-BR" sz="1400" b="1" dirty="0" smtClean="0">
              <a:solidFill>
                <a:srgbClr val="333399"/>
              </a:solidFill>
            </a:endParaRPr>
          </a:p>
          <a:p>
            <a:pPr algn="just">
              <a:buClr>
                <a:srgbClr val="0033CC"/>
              </a:buClr>
              <a:buFont typeface="Wingdings" pitchFamily="2" charset="2"/>
              <a:buChar char="ü"/>
            </a:pPr>
            <a:r>
              <a:rPr kumimoji="1" lang="pt-BR" sz="1600" dirty="0" smtClean="0">
                <a:latin typeface="Arial" pitchFamily="34" charset="0"/>
                <a:cs typeface="Arial" pitchFamily="34" charset="0"/>
              </a:rPr>
              <a:t>Amplia o escopo de atuação da ANP, conferindo-lhe atribuições relacionadas com biocombustíveis, alterando sua denominação para Agência Nacional do Petróleo, Gás Natural e Biocombustíveis. </a:t>
            </a:r>
            <a:endParaRPr lang="pt-BR" sz="1600" dirty="0">
              <a:latin typeface="Arial" pitchFamily="34" charset="0"/>
              <a:cs typeface="Arial" pitchFamily="34" charset="0"/>
            </a:endParaRPr>
          </a:p>
        </p:txBody>
      </p:sp>
      <p:grpSp>
        <p:nvGrpSpPr>
          <p:cNvPr id="3" name="Group 4"/>
          <p:cNvGrpSpPr>
            <a:grpSpLocks/>
          </p:cNvGrpSpPr>
          <p:nvPr/>
        </p:nvGrpSpPr>
        <p:grpSpPr bwMode="auto">
          <a:xfrm>
            <a:off x="22257" y="1768471"/>
            <a:ext cx="9121775" cy="1160463"/>
            <a:chOff x="14" y="2016"/>
            <a:chExt cx="5746" cy="731"/>
          </a:xfrm>
        </p:grpSpPr>
        <p:grpSp>
          <p:nvGrpSpPr>
            <p:cNvPr id="4" name="Group 5"/>
            <p:cNvGrpSpPr>
              <a:grpSpLocks/>
            </p:cNvGrpSpPr>
            <p:nvPr/>
          </p:nvGrpSpPr>
          <p:grpSpPr bwMode="auto">
            <a:xfrm>
              <a:off x="14" y="2009"/>
              <a:ext cx="3682" cy="729"/>
              <a:chOff x="0" y="2064"/>
              <a:chExt cx="3345" cy="661"/>
            </a:xfrm>
          </p:grpSpPr>
          <p:pic>
            <p:nvPicPr>
              <p:cNvPr id="7" name="Picture 6" descr="01p"/>
              <p:cNvPicPr>
                <a:picLocks noChangeAspect="1" noChangeArrowheads="1"/>
              </p:cNvPicPr>
              <p:nvPr/>
            </p:nvPicPr>
            <p:blipFill>
              <a:blip r:embed="rId2" cstate="print"/>
              <a:srcRect/>
              <a:stretch>
                <a:fillRect/>
              </a:stretch>
            </p:blipFill>
            <p:spPr bwMode="auto">
              <a:xfrm>
                <a:off x="0" y="2064"/>
                <a:ext cx="816" cy="656"/>
              </a:xfrm>
              <a:prstGeom prst="rect">
                <a:avLst/>
              </a:prstGeom>
              <a:noFill/>
              <a:ln w="9525">
                <a:noFill/>
                <a:miter lim="800000"/>
                <a:headEnd/>
                <a:tailEnd/>
              </a:ln>
            </p:spPr>
          </p:pic>
          <p:pic>
            <p:nvPicPr>
              <p:cNvPr id="8" name="Picture 7" descr="02p"/>
              <p:cNvPicPr>
                <a:picLocks noChangeAspect="1" noChangeArrowheads="1"/>
              </p:cNvPicPr>
              <p:nvPr/>
            </p:nvPicPr>
            <p:blipFill>
              <a:blip r:embed="rId3" cstate="print"/>
              <a:srcRect/>
              <a:stretch>
                <a:fillRect/>
              </a:stretch>
            </p:blipFill>
            <p:spPr bwMode="auto">
              <a:xfrm>
                <a:off x="816" y="2064"/>
                <a:ext cx="2017" cy="659"/>
              </a:xfrm>
              <a:prstGeom prst="rect">
                <a:avLst/>
              </a:prstGeom>
              <a:noFill/>
              <a:ln w="9525">
                <a:noFill/>
                <a:miter lim="800000"/>
                <a:headEnd/>
                <a:tailEnd/>
              </a:ln>
            </p:spPr>
          </p:pic>
          <p:pic>
            <p:nvPicPr>
              <p:cNvPr id="9" name="Picture 8" descr="04p"/>
              <p:cNvPicPr>
                <a:picLocks noChangeAspect="1" noChangeArrowheads="1"/>
              </p:cNvPicPr>
              <p:nvPr/>
            </p:nvPicPr>
            <p:blipFill>
              <a:blip r:embed="rId4" cstate="print"/>
              <a:srcRect/>
              <a:stretch>
                <a:fillRect/>
              </a:stretch>
            </p:blipFill>
            <p:spPr bwMode="auto">
              <a:xfrm>
                <a:off x="2832" y="2064"/>
                <a:ext cx="513" cy="661"/>
              </a:xfrm>
              <a:prstGeom prst="rect">
                <a:avLst/>
              </a:prstGeom>
              <a:noFill/>
              <a:ln w="9525">
                <a:noFill/>
                <a:miter lim="800000"/>
                <a:headEnd/>
                <a:tailEnd/>
              </a:ln>
            </p:spPr>
          </p:pic>
        </p:grpSp>
        <p:pic>
          <p:nvPicPr>
            <p:cNvPr id="5" name="Picture 9" descr="08p"/>
            <p:cNvPicPr>
              <a:picLocks noChangeAspect="1" noChangeArrowheads="1"/>
            </p:cNvPicPr>
            <p:nvPr/>
          </p:nvPicPr>
          <p:blipFill>
            <a:blip r:embed="rId5" cstate="print"/>
            <a:srcRect/>
            <a:stretch>
              <a:fillRect/>
            </a:stretch>
          </p:blipFill>
          <p:spPr bwMode="auto">
            <a:xfrm>
              <a:off x="3644" y="2016"/>
              <a:ext cx="1099" cy="731"/>
            </a:xfrm>
            <a:prstGeom prst="rect">
              <a:avLst/>
            </a:prstGeom>
            <a:noFill/>
            <a:ln w="9525">
              <a:noFill/>
              <a:miter lim="800000"/>
              <a:headEnd/>
              <a:tailEnd/>
            </a:ln>
          </p:spPr>
        </p:pic>
        <p:pic>
          <p:nvPicPr>
            <p:cNvPr id="6" name="Picture 10" descr="013"/>
            <p:cNvPicPr>
              <a:picLocks noChangeAspect="1" noChangeArrowheads="1"/>
            </p:cNvPicPr>
            <p:nvPr/>
          </p:nvPicPr>
          <p:blipFill>
            <a:blip r:embed="rId6" cstate="print"/>
            <a:srcRect/>
            <a:stretch>
              <a:fillRect/>
            </a:stretch>
          </p:blipFill>
          <p:spPr bwMode="auto">
            <a:xfrm>
              <a:off x="4681" y="2016"/>
              <a:ext cx="1079" cy="720"/>
            </a:xfrm>
            <a:prstGeom prst="rect">
              <a:avLst/>
            </a:prstGeom>
            <a:noFill/>
            <a:ln w="9525">
              <a:noFill/>
              <a:miter lim="800000"/>
              <a:headEnd/>
              <a:tailEnd/>
            </a:ln>
          </p:spPr>
        </p:pic>
      </p:grpSp>
      <p:sp>
        <p:nvSpPr>
          <p:cNvPr id="10" name="Text Box 2"/>
          <p:cNvSpPr txBox="1">
            <a:spLocks noChangeArrowheads="1"/>
          </p:cNvSpPr>
          <p:nvPr/>
        </p:nvSpPr>
        <p:spPr bwMode="auto">
          <a:xfrm>
            <a:off x="3276648" y="71414"/>
            <a:ext cx="4175672" cy="769441"/>
          </a:xfrm>
          <a:prstGeom prst="rect">
            <a:avLst/>
          </a:prstGeom>
          <a:noFill/>
          <a:ln w="9525">
            <a:noFill/>
            <a:miter lim="800000"/>
            <a:headEnd/>
            <a:tailEnd/>
          </a:ln>
        </p:spPr>
        <p:txBody>
          <a:bodyPr wrap="square">
            <a:spAutoFit/>
          </a:bodyPr>
          <a:lstStyle/>
          <a:p>
            <a:pPr algn="ctr">
              <a:spcBef>
                <a:spcPct val="50000"/>
              </a:spcBef>
            </a:pPr>
            <a:endParaRPr lang="pt-BR" sz="2000" b="1" dirty="0"/>
          </a:p>
          <a:p>
            <a:r>
              <a:rPr lang="pt-BR" sz="2400" b="1" dirty="0" smtClean="0"/>
              <a:t>   </a:t>
            </a:r>
            <a:r>
              <a:rPr lang="pt-BR" sz="2400" b="1" dirty="0">
                <a:solidFill>
                  <a:srgbClr val="003300"/>
                </a:solidFill>
                <a:effectLst>
                  <a:outerShdw blurRad="38100" dist="38100" dir="2700000" algn="tl">
                    <a:srgbClr val="C0C0C0"/>
                  </a:outerShdw>
                </a:effectLst>
                <a:latin typeface="Tahoma" pitchFamily="34" charset="0"/>
                <a:sym typeface="Marlett" pitchFamily="2" charset="2"/>
              </a:rPr>
              <a:t>FUNDAMENTOS LEGAIS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56125" y="571500"/>
            <a:ext cx="184150" cy="457200"/>
          </a:xfrm>
          <a:prstGeom prst="rect">
            <a:avLst/>
          </a:prstGeom>
          <a:noFill/>
          <a:ln w="9525">
            <a:noFill/>
            <a:miter lim="800000"/>
            <a:headEnd/>
            <a:tailEnd/>
          </a:ln>
        </p:spPr>
        <p:txBody>
          <a:bodyPr wrap="none" anchor="ctr">
            <a:spAutoFit/>
          </a:bodyPr>
          <a:lstStyle/>
          <a:p>
            <a:pPr>
              <a:spcBef>
                <a:spcPct val="50000"/>
              </a:spcBef>
            </a:pPr>
            <a:endParaRPr lang="pt-BR"/>
          </a:p>
        </p:txBody>
      </p:sp>
      <p:sp>
        <p:nvSpPr>
          <p:cNvPr id="239619" name="Rectangle 3"/>
          <p:cNvSpPr>
            <a:spLocks noChangeArrowheads="1"/>
          </p:cNvSpPr>
          <p:nvPr/>
        </p:nvSpPr>
        <p:spPr bwMode="auto">
          <a:xfrm>
            <a:off x="2457450" y="411163"/>
            <a:ext cx="6400800" cy="391389"/>
          </a:xfrm>
          <a:prstGeom prst="rect">
            <a:avLst/>
          </a:prstGeom>
          <a:noFill/>
          <a:ln w="12699">
            <a:noFill/>
            <a:miter lim="800000"/>
            <a:headEnd type="none" w="sm" len="sm"/>
            <a:tailEnd type="none" w="sm" len="sm"/>
          </a:ln>
          <a:effectLst/>
        </p:spPr>
        <p:txBody>
          <a:bodyPr>
            <a:spAutoFit/>
          </a:bodyPr>
          <a:lstStyle/>
          <a:p>
            <a:pPr algn="ctr">
              <a:lnSpc>
                <a:spcPct val="8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PRINCIPAIS ATOS DO SETOR </a:t>
            </a:r>
          </a:p>
        </p:txBody>
      </p:sp>
      <p:sp>
        <p:nvSpPr>
          <p:cNvPr id="19460" name="Text Box 4">
            <a:hlinkClick r:id="rId2" action="ppaction://hlinksldjump"/>
          </p:cNvPr>
          <p:cNvSpPr txBox="1">
            <a:spLocks noChangeArrowheads="1"/>
          </p:cNvSpPr>
          <p:nvPr/>
        </p:nvSpPr>
        <p:spPr bwMode="auto">
          <a:xfrm>
            <a:off x="83656" y="1571612"/>
            <a:ext cx="8929718" cy="6509474"/>
          </a:xfrm>
          <a:prstGeom prst="rect">
            <a:avLst/>
          </a:prstGeom>
          <a:noFill/>
          <a:ln w="9525">
            <a:noFill/>
            <a:miter lim="800000"/>
            <a:headEnd/>
            <a:tailEnd/>
          </a:ln>
        </p:spPr>
        <p:txBody>
          <a:bodyPr wrap="square">
            <a:spAutoFit/>
          </a:bodyPr>
          <a:lstStyle/>
          <a:p>
            <a:pPr marL="0" lvl="1" algn="just">
              <a:spcBef>
                <a:spcPts val="0"/>
              </a:spcBef>
            </a:pPr>
            <a:r>
              <a:rPr kumimoji="1" lang="pt-BR" sz="1600" b="1" i="1" dirty="0" smtClean="0">
                <a:solidFill>
                  <a:srgbClr val="333399"/>
                </a:solidFill>
                <a:latin typeface="Arial" pitchFamily="34" charset="0"/>
                <a:cs typeface="Arial" pitchFamily="34" charset="0"/>
              </a:rPr>
              <a:t>Resolução ANP nº 5, de 26/02/08 </a:t>
            </a:r>
            <a:r>
              <a:rPr kumimoji="1" lang="pt-BR" sz="1600" dirty="0" smtClean="0">
                <a:latin typeface="Arial" pitchFamily="34" charset="0"/>
                <a:cs typeface="Arial" pitchFamily="34" charset="0"/>
              </a:rPr>
              <a:t>- Adota a Norma NBR 15514:2007, da Associação Brasileira de Normas Técnicas – ABNT, para fins de estabelecimento dos critérios de segurança das áreas de armazenamento de recipientes transportáveis de gás liqüefeito de petróleo (GLP), destinados ou não à comercialização. </a:t>
            </a:r>
          </a:p>
          <a:p>
            <a:pPr marL="0" lvl="1" algn="just">
              <a:spcBef>
                <a:spcPts val="0"/>
              </a:spcBef>
            </a:pPr>
            <a:endParaRPr lang="pt-BR" sz="1600" b="1" dirty="0" smtClean="0">
              <a:solidFill>
                <a:schemeClr val="tx2">
                  <a:lumMod val="50000"/>
                </a:schemeClr>
              </a:solidFill>
              <a:latin typeface="Arial" pitchFamily="34" charset="0"/>
              <a:cs typeface="Arial" pitchFamily="34" charset="0"/>
            </a:endParaRPr>
          </a:p>
          <a:p>
            <a:pPr marL="0" lvl="1" algn="just">
              <a:spcBef>
                <a:spcPts val="0"/>
              </a:spcBef>
            </a:pPr>
            <a:r>
              <a:rPr kumimoji="1" lang="pt-BR" sz="1600" b="1" i="1" dirty="0" smtClean="0">
                <a:solidFill>
                  <a:srgbClr val="333399"/>
                </a:solidFill>
                <a:latin typeface="Arial" pitchFamily="34" charset="0"/>
                <a:cs typeface="Arial" pitchFamily="34" charset="0"/>
              </a:rPr>
              <a:t>Resolução  ANP nº 15, de 18/05/05 </a:t>
            </a:r>
            <a:r>
              <a:rPr lang="pt-BR" sz="1600" dirty="0">
                <a:solidFill>
                  <a:schemeClr val="tx2"/>
                </a:solidFill>
                <a:latin typeface="Arial" pitchFamily="34" charset="0"/>
                <a:cs typeface="Arial" pitchFamily="34" charset="0"/>
              </a:rPr>
              <a:t>- </a:t>
            </a:r>
            <a:r>
              <a:rPr lang="pt-BR" sz="1600" dirty="0" smtClean="0">
                <a:solidFill>
                  <a:srgbClr val="000000"/>
                </a:solidFill>
                <a:latin typeface="Arial" pitchFamily="34" charset="0"/>
                <a:cs typeface="Arial" pitchFamily="34" charset="0"/>
              </a:rPr>
              <a:t>Estabelece os requisito</a:t>
            </a:r>
            <a:r>
              <a:rPr kumimoji="1" lang="pt-BR" sz="1600" dirty="0" smtClean="0">
                <a:latin typeface="Arial" pitchFamily="34" charset="0"/>
                <a:cs typeface="Arial" pitchFamily="34" charset="0"/>
              </a:rPr>
              <a:t>s necessários à autorização para o exercício da atividade de distribuição de gás liquefeito de petróleo (GLP) e a sua regulamentação.</a:t>
            </a:r>
          </a:p>
          <a:p>
            <a:pPr>
              <a:spcBef>
                <a:spcPts val="0"/>
              </a:spcBef>
            </a:pPr>
            <a:endParaRPr lang="pt-BR" sz="1600" b="1" dirty="0" smtClean="0">
              <a:solidFill>
                <a:schemeClr val="tx2">
                  <a:lumMod val="50000"/>
                </a:schemeClr>
              </a:solidFill>
              <a:latin typeface="Arial" pitchFamily="34" charset="0"/>
              <a:cs typeface="Arial" pitchFamily="34" charset="0"/>
            </a:endParaRPr>
          </a:p>
          <a:p>
            <a:pPr>
              <a:spcBef>
                <a:spcPts val="0"/>
              </a:spcBef>
            </a:pPr>
            <a:r>
              <a:rPr kumimoji="1" lang="pt-BR" sz="1600" b="1" i="1" dirty="0" smtClean="0">
                <a:solidFill>
                  <a:srgbClr val="333399"/>
                </a:solidFill>
                <a:latin typeface="Arial" pitchFamily="34" charset="0"/>
                <a:cs typeface="Arial" pitchFamily="34" charset="0"/>
              </a:rPr>
              <a:t>Resolução ANP nº 18, de 02/09/04 </a:t>
            </a:r>
            <a:r>
              <a:rPr lang="pt-BR" sz="1600" i="1" dirty="0" smtClean="0">
                <a:solidFill>
                  <a:srgbClr val="000000"/>
                </a:solidFill>
                <a:latin typeface="Arial" pitchFamily="34" charset="0"/>
                <a:cs typeface="Arial" pitchFamily="34" charset="0"/>
              </a:rPr>
              <a:t>– </a:t>
            </a:r>
            <a:r>
              <a:rPr kumimoji="1" lang="pt-BR" sz="1600" dirty="0" smtClean="0">
                <a:latin typeface="Arial" pitchFamily="34" charset="0"/>
                <a:cs typeface="Arial" pitchFamily="34" charset="0"/>
              </a:rPr>
              <a:t>Estabelece especificações para GLP. </a:t>
            </a:r>
          </a:p>
          <a:p>
            <a:pPr>
              <a:spcBef>
                <a:spcPts val="0"/>
              </a:spcBef>
            </a:pPr>
            <a:endParaRPr lang="pt-BR" sz="1600" b="1" dirty="0" smtClean="0">
              <a:solidFill>
                <a:schemeClr val="tx2">
                  <a:lumMod val="50000"/>
                </a:schemeClr>
              </a:solidFill>
              <a:latin typeface="Arial" pitchFamily="34" charset="0"/>
              <a:cs typeface="Arial" pitchFamily="34" charset="0"/>
            </a:endParaRPr>
          </a:p>
          <a:p>
            <a:pPr>
              <a:spcBef>
                <a:spcPts val="0"/>
              </a:spcBef>
            </a:pPr>
            <a:r>
              <a:rPr kumimoji="1" lang="pt-BR" sz="1600" b="1" i="1" dirty="0" smtClean="0">
                <a:solidFill>
                  <a:srgbClr val="333399"/>
                </a:solidFill>
                <a:latin typeface="Arial" pitchFamily="34" charset="0"/>
                <a:cs typeface="Arial" pitchFamily="34" charset="0"/>
              </a:rPr>
              <a:t>Portaria ANP nº 297,  de 18/11/03 </a:t>
            </a:r>
            <a:r>
              <a:rPr kumimoji="1" lang="pt-BR" sz="1600" dirty="0" smtClean="0">
                <a:latin typeface="Arial" pitchFamily="34" charset="0"/>
                <a:cs typeface="Arial" pitchFamily="34" charset="0"/>
              </a:rPr>
              <a:t>– Regulamenta a atividade de revenda de GLP.</a:t>
            </a:r>
          </a:p>
          <a:p>
            <a:endParaRPr lang="pt-BR" sz="1600" b="1" dirty="0" smtClean="0">
              <a:solidFill>
                <a:schemeClr val="tx2">
                  <a:lumMod val="50000"/>
                </a:schemeClr>
              </a:solidFill>
              <a:latin typeface="Arial" pitchFamily="34" charset="0"/>
              <a:cs typeface="Arial" pitchFamily="34" charset="0"/>
            </a:endParaRPr>
          </a:p>
          <a:p>
            <a:pPr algn="just"/>
            <a:r>
              <a:rPr kumimoji="1" lang="pt-BR" sz="1600" b="1" i="1" dirty="0" smtClean="0">
                <a:solidFill>
                  <a:srgbClr val="333399"/>
                </a:solidFill>
                <a:latin typeface="Arial" pitchFamily="34" charset="0"/>
                <a:cs typeface="Arial" pitchFamily="34" charset="0"/>
              </a:rPr>
              <a:t>Portaria ANP nº 242, de 18/10/00 </a:t>
            </a:r>
            <a:r>
              <a:rPr kumimoji="1" lang="pt-BR" sz="1600" dirty="0" smtClean="0">
                <a:latin typeface="Arial" pitchFamily="34" charset="0"/>
                <a:cs typeface="Arial" pitchFamily="34" charset="0"/>
              </a:rPr>
              <a:t>– Regulamenta os procedimentos para inutilização de recipientes transportáveis de GLP P13.</a:t>
            </a:r>
          </a:p>
          <a:p>
            <a:pPr algn="just"/>
            <a:endParaRPr lang="pt-BR" sz="1600" b="1" dirty="0" smtClean="0">
              <a:solidFill>
                <a:schemeClr val="tx2">
                  <a:lumMod val="50000"/>
                </a:schemeClr>
              </a:solidFill>
              <a:latin typeface="Arial" pitchFamily="34" charset="0"/>
              <a:cs typeface="Arial" pitchFamily="34" charset="0"/>
            </a:endParaRPr>
          </a:p>
          <a:p>
            <a:pPr algn="just"/>
            <a:r>
              <a:rPr kumimoji="1" lang="pt-BR" sz="1600" b="1" i="1" dirty="0" smtClean="0">
                <a:solidFill>
                  <a:srgbClr val="333399"/>
                </a:solidFill>
                <a:latin typeface="Arial" pitchFamily="34" charset="0"/>
                <a:cs typeface="Arial" pitchFamily="34" charset="0"/>
              </a:rPr>
              <a:t>Portaria ANP nº 47, de  24/03/99 </a:t>
            </a:r>
            <a:r>
              <a:rPr kumimoji="1" lang="pt-BR" sz="1600" dirty="0" smtClean="0">
                <a:latin typeface="Arial" pitchFamily="34" charset="0"/>
                <a:cs typeface="Arial" pitchFamily="34" charset="0"/>
              </a:rPr>
              <a:t>- Projeto, construção e operação de transvasamentos de sistemas de abastecimento de GLP a granel.</a:t>
            </a:r>
          </a:p>
          <a:p>
            <a:pPr algn="just"/>
            <a:endParaRPr lang="pt-BR" sz="1600" b="1" dirty="0" smtClean="0">
              <a:solidFill>
                <a:schemeClr val="tx2">
                  <a:lumMod val="50000"/>
                </a:schemeClr>
              </a:solidFill>
            </a:endParaRPr>
          </a:p>
          <a:p>
            <a:endParaRPr lang="pt-BR" sz="2000" dirty="0" smtClean="0">
              <a:solidFill>
                <a:schemeClr val="tx2"/>
              </a:solidFill>
            </a:endParaRPr>
          </a:p>
          <a:p>
            <a:pPr>
              <a:spcBef>
                <a:spcPct val="50000"/>
              </a:spcBef>
            </a:pPr>
            <a:endParaRPr lang="pt-BR" dirty="0" smtClean="0">
              <a:solidFill>
                <a:schemeClr val="tx2"/>
              </a:solidFill>
            </a:endParaRPr>
          </a:p>
          <a:p>
            <a:pPr marL="0" lvl="1"/>
            <a:endParaRPr kumimoji="1" lang="pt-BR" sz="1600" i="1" dirty="0" smtClean="0"/>
          </a:p>
          <a:p>
            <a:endParaRPr lang="pt-BR" sz="1600" dirty="0">
              <a:solidFill>
                <a:schemeClr val="tx2"/>
              </a:solidFill>
            </a:endParaRPr>
          </a:p>
          <a:p>
            <a:pPr>
              <a:buFontTx/>
              <a:buChar char="•"/>
            </a:pPr>
            <a:endParaRPr lang="pt-BR" sz="1800" dirty="0">
              <a:solidFill>
                <a:schemeClr val="tx2"/>
              </a:solidFill>
            </a:endParaRPr>
          </a:p>
        </p:txBody>
      </p:sp>
      <p:sp>
        <p:nvSpPr>
          <p:cNvPr id="12" name="CaixaDeTexto 11"/>
          <p:cNvSpPr txBox="1"/>
          <p:nvPr/>
        </p:nvSpPr>
        <p:spPr>
          <a:xfrm>
            <a:off x="2000232" y="6215082"/>
            <a:ext cx="5126147" cy="369332"/>
          </a:xfrm>
          <a:prstGeom prst="rect">
            <a:avLst/>
          </a:prstGeom>
          <a:noFill/>
          <a:ln>
            <a:solidFill>
              <a:schemeClr val="tx2">
                <a:lumMod val="75000"/>
              </a:schemeClr>
            </a:solidFill>
          </a:ln>
        </p:spPr>
        <p:txBody>
          <a:bodyPr wrap="none" rtlCol="0">
            <a:spAutoFit/>
          </a:bodyPr>
          <a:lstStyle/>
          <a:p>
            <a:r>
              <a:rPr lang="pt-BR" sz="1800" i="1" dirty="0" smtClean="0">
                <a:solidFill>
                  <a:schemeClr val="bg2">
                    <a:lumMod val="25000"/>
                  </a:schemeClr>
                </a:solidFill>
              </a:rPr>
              <a:t>As normas podem ser obtidas no site www.anp.gov.br</a:t>
            </a:r>
            <a:endParaRPr lang="pt-BR" sz="1800"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555776" y="2120808"/>
            <a:ext cx="5976664" cy="1046440"/>
          </a:xfrm>
          <a:prstGeom prst="rect">
            <a:avLst/>
          </a:prstGeom>
          <a:noFill/>
          <a:ln w="9525">
            <a:noFill/>
            <a:miter lim="800000"/>
            <a:headEnd/>
            <a:tailEnd/>
          </a:ln>
          <a:effectLst/>
        </p:spPr>
        <p:txBody>
          <a:bodyPr wrap="square">
            <a:spAutoFit/>
          </a:bodyPr>
          <a:lstStyle/>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lgn="ctr">
              <a:spcBef>
                <a:spcPct val="50000"/>
              </a:spcBef>
              <a:defRPr/>
            </a:pPr>
            <a:r>
              <a:rPr lang="pt-BR" b="1" dirty="0">
                <a:solidFill>
                  <a:schemeClr val="tx1">
                    <a:lumMod val="65000"/>
                    <a:lumOff val="35000"/>
                  </a:schemeClr>
                </a:solidFill>
                <a:latin typeface="Arial" pitchFamily="34" charset="0"/>
                <a:cs typeface="Arial" pitchFamily="34" charset="0"/>
              </a:rPr>
              <a:t>Mercado Brasileiro de GLP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081338" y="395288"/>
            <a:ext cx="5848350" cy="460191"/>
          </a:xfrm>
          <a:prstGeom prst="rect">
            <a:avLst/>
          </a:prstGeom>
          <a:noFill/>
          <a:ln w="12699">
            <a:noFill/>
            <a:miter lim="800000"/>
            <a:headEnd type="none" w="sm" len="sm"/>
            <a:tailEnd type="none" w="sm" len="sm"/>
          </a:ln>
          <a:effectLst/>
        </p:spPr>
        <p:txBody>
          <a:bodyPr>
            <a:spAutoFit/>
          </a:bodyPr>
          <a:lstStyle/>
          <a:p>
            <a:pPr algn="ctr">
              <a:lnSpc>
                <a:spcPct val="110000"/>
              </a:lnSpc>
              <a:defRPr/>
            </a:pPr>
            <a:r>
              <a:rPr lang="pt-BR" sz="2400" b="1" dirty="0">
                <a:solidFill>
                  <a:srgbClr val="003300"/>
                </a:solidFill>
                <a:effectLst>
                  <a:outerShdw blurRad="38100" dist="38100" dir="2700000" algn="tl">
                    <a:srgbClr val="C0C0C0"/>
                  </a:outerShdw>
                </a:effectLst>
                <a:latin typeface="Tahoma" pitchFamily="34" charset="0"/>
                <a:sym typeface="Marlett" pitchFamily="2" charset="2"/>
              </a:rPr>
              <a:t>Logística de Suprimento do GLP</a:t>
            </a:r>
          </a:p>
        </p:txBody>
      </p:sp>
      <p:pic>
        <p:nvPicPr>
          <p:cNvPr id="7171" name="Picture 5"/>
          <p:cNvPicPr>
            <a:picLocks noChangeAspect="1" noChangeArrowheads="1"/>
          </p:cNvPicPr>
          <p:nvPr/>
        </p:nvPicPr>
        <p:blipFill>
          <a:blip r:embed="rId2" cstate="print"/>
          <a:srcRect/>
          <a:stretch>
            <a:fillRect/>
          </a:stretch>
        </p:blipFill>
        <p:spPr bwMode="auto">
          <a:xfrm>
            <a:off x="1441276" y="1484784"/>
            <a:ext cx="6515100" cy="4962525"/>
          </a:xfrm>
          <a:prstGeom prst="rect">
            <a:avLst/>
          </a:prstGeom>
          <a:noFill/>
          <a:ln w="9525">
            <a:noFill/>
            <a:miter lim="800000"/>
            <a:headEnd/>
            <a:tailEnd/>
          </a:ln>
        </p:spPr>
      </p:pic>
      <p:sp>
        <p:nvSpPr>
          <p:cNvPr id="5" name="Text Box 46"/>
          <p:cNvSpPr txBox="1">
            <a:spLocks noChangeArrowheads="1"/>
          </p:cNvSpPr>
          <p:nvPr/>
        </p:nvSpPr>
        <p:spPr bwMode="auto">
          <a:xfrm>
            <a:off x="72008" y="3861048"/>
            <a:ext cx="1259632" cy="738664"/>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400" dirty="0" smtClean="0">
                <a:solidFill>
                  <a:srgbClr val="000000"/>
                </a:solidFill>
                <a:effectLst>
                  <a:outerShdw blurRad="38100" dist="38100" dir="2700000" algn="tl">
                    <a:srgbClr val="000000">
                      <a:alpha val="43137"/>
                    </a:srgbClr>
                  </a:outerShdw>
                </a:effectLst>
              </a:rPr>
              <a:t>Mais  de 45.000 </a:t>
            </a:r>
            <a:r>
              <a:rPr lang="pt-BR" sz="1400" dirty="0">
                <a:solidFill>
                  <a:srgbClr val="000000"/>
                </a:solidFill>
                <a:effectLst>
                  <a:outerShdw blurRad="38100" dist="38100" dir="2700000" algn="tl">
                    <a:srgbClr val="000000">
                      <a:alpha val="43137"/>
                    </a:srgbClr>
                  </a:outerShdw>
                </a:effectLst>
              </a:rPr>
              <a:t>Revendedores</a:t>
            </a:r>
            <a:endParaRPr lang="pt-BR" sz="1400" dirty="0">
              <a:effectLst>
                <a:outerShdw blurRad="38100" dist="38100" dir="2700000" algn="tl">
                  <a:srgbClr val="000000">
                    <a:alpha val="43137"/>
                  </a:srgbClr>
                </a:outerShdw>
              </a:effectLst>
            </a:endParaRPr>
          </a:p>
        </p:txBody>
      </p:sp>
      <p:sp>
        <p:nvSpPr>
          <p:cNvPr id="6" name="Text Box 7"/>
          <p:cNvSpPr txBox="1">
            <a:spLocks noChangeArrowheads="1"/>
          </p:cNvSpPr>
          <p:nvPr/>
        </p:nvSpPr>
        <p:spPr bwMode="auto">
          <a:xfrm>
            <a:off x="5652120" y="2348880"/>
            <a:ext cx="2376264" cy="51860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nchor="ctr">
            <a:spAutoFit/>
          </a:bodyPr>
          <a:lstStyle/>
          <a:p>
            <a:pPr algn="ctr">
              <a:lnSpc>
                <a:spcPct val="90000"/>
              </a:lnSpc>
              <a:spcBef>
                <a:spcPts val="300"/>
              </a:spcBef>
            </a:pPr>
            <a:r>
              <a:rPr lang="pt-BR" sz="1400" dirty="0" smtClean="0">
                <a:solidFill>
                  <a:srgbClr val="000000"/>
                </a:solidFill>
                <a:effectLst>
                  <a:outerShdw blurRad="38100" dist="38100" dir="2700000" algn="tl">
                    <a:srgbClr val="000000">
                      <a:alpha val="43137"/>
                    </a:srgbClr>
                  </a:outerShdw>
                </a:effectLst>
              </a:rPr>
              <a:t>22</a:t>
            </a:r>
            <a:r>
              <a:rPr lang="pt-BR" sz="1400" dirty="0" smtClean="0">
                <a:solidFill>
                  <a:srgbClr val="000000"/>
                </a:solidFill>
                <a:effectLst>
                  <a:outerShdw blurRad="38100" dist="38100" dir="2700000" algn="tl">
                    <a:srgbClr val="000000">
                      <a:alpha val="43137"/>
                    </a:srgbClr>
                  </a:outerShdw>
                </a:effectLst>
                <a:latin typeface="Univers" pitchFamily="34" charset="0"/>
              </a:rPr>
              <a:t> </a:t>
            </a:r>
            <a:r>
              <a:rPr lang="pt-BR" sz="1400" dirty="0" smtClean="0">
                <a:solidFill>
                  <a:srgbClr val="000000"/>
                </a:solidFill>
                <a:effectLst>
                  <a:outerShdw blurRad="38100" dist="38100" dir="2700000" algn="tl">
                    <a:srgbClr val="000000">
                      <a:alpha val="43137"/>
                    </a:srgbClr>
                  </a:outerShdw>
                </a:effectLst>
              </a:rPr>
              <a:t>Distribuidoras Autorizadas</a:t>
            </a:r>
          </a:p>
          <a:p>
            <a:pPr algn="ctr">
              <a:lnSpc>
                <a:spcPct val="90000"/>
              </a:lnSpc>
              <a:spcBef>
                <a:spcPts val="300"/>
              </a:spcBef>
            </a:pPr>
            <a:r>
              <a:rPr lang="pt-BR" sz="1400" dirty="0" smtClean="0">
                <a:solidFill>
                  <a:srgbClr val="000000"/>
                </a:solidFill>
                <a:effectLst>
                  <a:outerShdw blurRad="38100" dist="38100" dir="2700000" algn="tl">
                    <a:srgbClr val="000000">
                      <a:alpha val="43137"/>
                    </a:srgbClr>
                  </a:outerShdw>
                </a:effectLst>
              </a:rPr>
              <a:t>18 em operação</a:t>
            </a:r>
            <a:endParaRPr lang="pt-BR" sz="1200" b="1" dirty="0">
              <a:solidFill>
                <a:srgbClr val="000000"/>
              </a:solidFill>
              <a:latin typeface="Univers" pitchFamily="34" charset="0"/>
            </a:endParaRPr>
          </a:p>
        </p:txBody>
      </p:sp>
      <p:sp>
        <p:nvSpPr>
          <p:cNvPr id="10" name="Text Box 46"/>
          <p:cNvSpPr txBox="1">
            <a:spLocks noChangeArrowheads="1"/>
          </p:cNvSpPr>
          <p:nvPr/>
        </p:nvSpPr>
        <p:spPr bwMode="auto">
          <a:xfrm>
            <a:off x="3000375" y="6361385"/>
            <a:ext cx="6143625" cy="307975"/>
          </a:xfrm>
          <a:prstGeom prst="rect">
            <a:avLst/>
          </a:prstGeom>
          <a:noFill/>
          <a:ln w="12700" cap="sq">
            <a:noFill/>
            <a:miter lim="800000"/>
            <a:headEnd type="none" w="sm" len="sm"/>
            <a:tailEnd type="none" w="sm" len="sm"/>
          </a:ln>
        </p:spPr>
        <p:txBody>
          <a:bodyPr>
            <a:spAutoFit/>
          </a:bodyPr>
          <a:lstStyle/>
          <a:p>
            <a:pPr algn="r"/>
            <a:r>
              <a:rPr lang="pt-BR" sz="1400" b="1" dirty="0" smtClean="0">
                <a:solidFill>
                  <a:srgbClr val="000000"/>
                </a:solidFill>
              </a:rPr>
              <a:t>Acumulado de 2011 – Dados de Set/11</a:t>
            </a:r>
            <a:endParaRPr lang="pt-BR" sz="1400" b="1" dirty="0"/>
          </a:p>
        </p:txBody>
      </p:sp>
      <p:sp>
        <p:nvSpPr>
          <p:cNvPr id="16" name="Seta para baixo 15"/>
          <p:cNvSpPr/>
          <p:nvPr/>
        </p:nvSpPr>
        <p:spPr>
          <a:xfrm>
            <a:off x="6372200" y="4077072"/>
            <a:ext cx="1979712" cy="1584176"/>
          </a:xfrm>
          <a:prstGeom prst="downArrow">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400" dirty="0" smtClean="0">
              <a:solidFill>
                <a:srgbClr val="000000"/>
              </a:solidFill>
            </a:endParaRPr>
          </a:p>
          <a:p>
            <a:pPr algn="ctr">
              <a:lnSpc>
                <a:spcPct val="90000"/>
              </a:lnSpc>
              <a:spcBef>
                <a:spcPct val="50000"/>
              </a:spcBef>
            </a:pPr>
            <a:r>
              <a:rPr lang="pt-BR" sz="1400" dirty="0" smtClean="0">
                <a:solidFill>
                  <a:srgbClr val="000000"/>
                </a:solidFill>
                <a:effectLst>
                  <a:outerShdw blurRad="38100" dist="38100" dir="2700000" algn="tl">
                    <a:srgbClr val="000000">
                      <a:alpha val="43137"/>
                    </a:srgbClr>
                  </a:outerShdw>
                </a:effectLst>
              </a:rPr>
              <a:t>A granel e outros recipientes</a:t>
            </a:r>
          </a:p>
          <a:p>
            <a:pPr algn="ctr"/>
            <a:r>
              <a:rPr lang="pt-BR" sz="1400" b="1" dirty="0" smtClean="0">
                <a:solidFill>
                  <a:srgbClr val="000000"/>
                </a:solidFill>
              </a:rPr>
              <a:t>1.480 mil  toneladas</a:t>
            </a:r>
          </a:p>
          <a:p>
            <a:pPr algn="ctr"/>
            <a:r>
              <a:rPr lang="pt-BR" sz="1400" b="1" dirty="0" smtClean="0">
                <a:solidFill>
                  <a:srgbClr val="000000"/>
                </a:solidFill>
              </a:rPr>
              <a:t>(27,9%)</a:t>
            </a:r>
            <a:endParaRPr lang="pt-BR" sz="1400" dirty="0">
              <a:solidFill>
                <a:srgbClr val="000000"/>
              </a:solidFill>
            </a:endParaRPr>
          </a:p>
        </p:txBody>
      </p:sp>
      <p:sp>
        <p:nvSpPr>
          <p:cNvPr id="20" name="Seta para baixo 19"/>
          <p:cNvSpPr/>
          <p:nvPr/>
        </p:nvSpPr>
        <p:spPr>
          <a:xfrm>
            <a:off x="251520" y="4869160"/>
            <a:ext cx="1944216" cy="1440160"/>
          </a:xfrm>
          <a:prstGeom prst="downArrow">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dirty="0" smtClean="0">
                <a:solidFill>
                  <a:srgbClr val="000000"/>
                </a:solidFill>
              </a:rPr>
              <a:t> </a:t>
            </a:r>
          </a:p>
          <a:p>
            <a:pPr algn="ctr">
              <a:lnSpc>
                <a:spcPct val="90000"/>
              </a:lnSpc>
              <a:spcBef>
                <a:spcPts val="300"/>
              </a:spcBef>
            </a:pPr>
            <a:r>
              <a:rPr lang="pt-BR" sz="1600" dirty="0" smtClean="0">
                <a:solidFill>
                  <a:srgbClr val="000000"/>
                </a:solidFill>
                <a:effectLst>
                  <a:outerShdw blurRad="38100" dist="38100" dir="2700000" algn="tl">
                    <a:srgbClr val="000000">
                      <a:alpha val="43137"/>
                    </a:srgbClr>
                  </a:outerShdw>
                </a:effectLst>
              </a:rPr>
              <a:t>Até</a:t>
            </a:r>
          </a:p>
          <a:p>
            <a:pPr algn="ctr">
              <a:lnSpc>
                <a:spcPct val="90000"/>
              </a:lnSpc>
              <a:spcBef>
                <a:spcPts val="300"/>
              </a:spcBef>
            </a:pPr>
            <a:r>
              <a:rPr lang="pt-BR" sz="1600" dirty="0" smtClean="0">
                <a:solidFill>
                  <a:srgbClr val="000000"/>
                </a:solidFill>
                <a:effectLst>
                  <a:outerShdw blurRad="38100" dist="38100" dir="2700000" algn="tl">
                    <a:srgbClr val="000000">
                      <a:alpha val="43137"/>
                    </a:srgbClr>
                  </a:outerShdw>
                </a:effectLst>
              </a:rPr>
              <a:t> 13 kg</a:t>
            </a:r>
          </a:p>
          <a:p>
            <a:pPr algn="ctr"/>
            <a:r>
              <a:rPr lang="pt-BR" sz="1400" b="1" dirty="0" smtClean="0">
                <a:solidFill>
                  <a:srgbClr val="000000"/>
                </a:solidFill>
              </a:rPr>
              <a:t>3.829 mil</a:t>
            </a:r>
          </a:p>
          <a:p>
            <a:pPr algn="ctr"/>
            <a:r>
              <a:rPr lang="pt-BR" sz="1400" b="1" dirty="0" smtClean="0">
                <a:solidFill>
                  <a:srgbClr val="000000"/>
                </a:solidFill>
              </a:rPr>
              <a:t>toneladas</a:t>
            </a:r>
          </a:p>
          <a:p>
            <a:pPr algn="ctr"/>
            <a:r>
              <a:rPr lang="pt-BR" sz="1400" b="1" dirty="0" smtClean="0">
                <a:solidFill>
                  <a:srgbClr val="000000"/>
                </a:solidFill>
              </a:rPr>
              <a:t> (72,1%)</a:t>
            </a:r>
            <a:endParaRPr lang="pt-BR" sz="1400" dirty="0">
              <a:solidFill>
                <a:srgbClr val="000000"/>
              </a:solidFill>
            </a:endParaRPr>
          </a:p>
        </p:txBody>
      </p:sp>
      <p:sp>
        <p:nvSpPr>
          <p:cNvPr id="22" name="Text Box 46"/>
          <p:cNvSpPr txBox="1">
            <a:spLocks noChangeArrowheads="1"/>
          </p:cNvSpPr>
          <p:nvPr/>
        </p:nvSpPr>
        <p:spPr bwMode="auto">
          <a:xfrm>
            <a:off x="827584" y="2852936"/>
            <a:ext cx="1259632" cy="738664"/>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1400" dirty="0">
                <a:solidFill>
                  <a:srgbClr val="000000"/>
                </a:solidFill>
                <a:effectLst>
                  <a:outerShdw blurRad="38100" dist="38100" dir="2700000" algn="tl">
                    <a:srgbClr val="000000">
                      <a:alpha val="43137"/>
                    </a:srgbClr>
                  </a:outerShdw>
                </a:effectLst>
              </a:rPr>
              <a:t>Cerca de </a:t>
            </a:r>
            <a:r>
              <a:rPr lang="pt-BR" sz="1400" dirty="0" smtClean="0">
                <a:solidFill>
                  <a:srgbClr val="000000"/>
                </a:solidFill>
                <a:effectLst>
                  <a:outerShdw blurRad="38100" dist="38100" dir="2700000" algn="tl">
                    <a:srgbClr val="000000">
                      <a:alpha val="43137"/>
                    </a:srgbClr>
                  </a:outerShdw>
                </a:effectLst>
              </a:rPr>
              <a:t>115 milhões de Vasilhames</a:t>
            </a:r>
            <a:endParaRPr lang="pt-BR" sz="1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627784" y="274638"/>
            <a:ext cx="6059016" cy="706090"/>
          </a:xfrm>
        </p:spPr>
        <p:txBody>
          <a:bodyPr>
            <a:normAutofit/>
          </a:bodyPr>
          <a:lstStyle/>
          <a:p>
            <a:pPr>
              <a:lnSpc>
                <a:spcPct val="110000"/>
              </a:lnSpc>
              <a:defRPr/>
            </a:pPr>
            <a:r>
              <a:rPr lang="pt-BR" sz="2400" b="1" dirty="0" smtClean="0">
                <a:solidFill>
                  <a:srgbClr val="003300"/>
                </a:solidFill>
                <a:effectLst>
                  <a:outerShdw blurRad="38100" dist="38100" dir="2700000" algn="tl">
                    <a:srgbClr val="C0C0C0"/>
                  </a:outerShdw>
                </a:effectLst>
                <a:latin typeface="Tahoma" pitchFamily="34" charset="0"/>
                <a:ea typeface="+mn-ea"/>
                <a:cs typeface="+mn-cs"/>
                <a:sym typeface="Marlett" pitchFamily="2" charset="2"/>
              </a:rPr>
              <a:t>GLP </a:t>
            </a:r>
            <a:r>
              <a:rPr lang="pt-BR" sz="2400" b="1" dirty="0">
                <a:solidFill>
                  <a:srgbClr val="003300"/>
                </a:solidFill>
                <a:effectLst>
                  <a:outerShdw blurRad="38100" dist="38100" dir="2700000" algn="tl">
                    <a:srgbClr val="C0C0C0"/>
                  </a:outerShdw>
                </a:effectLst>
                <a:latin typeface="Tahoma" pitchFamily="34" charset="0"/>
                <a:ea typeface="+mn-ea"/>
                <a:cs typeface="+mn-cs"/>
                <a:sym typeface="Marlett" pitchFamily="2" charset="2"/>
              </a:rPr>
              <a:t>– </a:t>
            </a:r>
            <a:r>
              <a:rPr lang="pt-BR" sz="2400" b="1" dirty="0" smtClean="0">
                <a:solidFill>
                  <a:srgbClr val="003300"/>
                </a:solidFill>
                <a:effectLst>
                  <a:outerShdw blurRad="38100" dist="38100" dir="2700000" algn="tl">
                    <a:srgbClr val="C0C0C0"/>
                  </a:outerShdw>
                </a:effectLst>
                <a:latin typeface="Tahoma" pitchFamily="34" charset="0"/>
                <a:ea typeface="+mn-ea"/>
                <a:cs typeface="+mn-cs"/>
                <a:sym typeface="Marlett" pitchFamily="2" charset="2"/>
              </a:rPr>
              <a:t>Consumo</a:t>
            </a:r>
            <a:endParaRPr lang="pt-BR" sz="2400" b="1" dirty="0">
              <a:solidFill>
                <a:srgbClr val="003300"/>
              </a:solidFill>
              <a:effectLst>
                <a:outerShdw blurRad="38100" dist="38100" dir="2700000" algn="tl">
                  <a:srgbClr val="C0C0C0"/>
                </a:outerShdw>
              </a:effectLst>
              <a:latin typeface="Tahoma" pitchFamily="34" charset="0"/>
              <a:ea typeface="+mn-ea"/>
              <a:cs typeface="+mn-cs"/>
              <a:sym typeface="Marlett" pitchFamily="2" charset="2"/>
            </a:endParaRPr>
          </a:p>
        </p:txBody>
      </p:sp>
      <p:graphicFrame>
        <p:nvGraphicFramePr>
          <p:cNvPr id="10" name="Gráfico 9"/>
          <p:cNvGraphicFramePr/>
          <p:nvPr/>
        </p:nvGraphicFramePr>
        <p:xfrm>
          <a:off x="899592" y="1628800"/>
          <a:ext cx="7669485"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2195736" y="2120808"/>
            <a:ext cx="6336704" cy="1323439"/>
          </a:xfrm>
          <a:prstGeom prst="rect">
            <a:avLst/>
          </a:prstGeom>
          <a:noFill/>
          <a:ln w="9525">
            <a:noFill/>
            <a:miter lim="800000"/>
            <a:headEnd/>
            <a:tailEnd/>
          </a:ln>
          <a:effectLst/>
        </p:spPr>
        <p:txBody>
          <a:bodyPr wrap="square">
            <a:spAutoFit/>
          </a:bodyPr>
          <a:lstStyle/>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endParaRPr lang="pt-BR" sz="1400" b="1" dirty="0" smtClean="0">
              <a:ln w="9000" cmpd="sng">
                <a:noFill/>
                <a:prstDash val="solid"/>
              </a:ln>
              <a:solidFill>
                <a:schemeClr val="tx1">
                  <a:lumMod val="65000"/>
                  <a:lumOff val="35000"/>
                </a:schemeClr>
              </a:solidFill>
              <a:effectLst>
                <a:reflection blurRad="12700" stA="28000" endPos="45000" dist="1000" dir="5400000" sy="-100000" algn="bl" rotWithShape="0"/>
              </a:effectLst>
              <a:latin typeface="Tahoma" pitchFamily="34" charset="0"/>
              <a:cs typeface="Tahoma" pitchFamily="34" charset="0"/>
            </a:endParaRPr>
          </a:p>
          <a:p>
            <a:pPr>
              <a:spcBef>
                <a:spcPct val="50000"/>
              </a:spcBef>
              <a:defRPr/>
            </a:pPr>
            <a:r>
              <a:rPr lang="pt-BR" b="1" dirty="0">
                <a:solidFill>
                  <a:schemeClr val="tx1">
                    <a:lumMod val="65000"/>
                    <a:lumOff val="35000"/>
                  </a:schemeClr>
                </a:solidFill>
                <a:latin typeface="Arial" pitchFamily="34" charset="0"/>
                <a:cs typeface="Arial" pitchFamily="34" charset="0"/>
              </a:rPr>
              <a:t>Programa Nacional de Requalificação de Recipientes Histórico</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3181</Words>
  <Application>Microsoft Office PowerPoint</Application>
  <PresentationFormat>Apresentação na tela (4:3)</PresentationFormat>
  <Paragraphs>830</Paragraphs>
  <Slides>37</Slides>
  <Notes>31</Notes>
  <HiddenSlides>0</HiddenSlides>
  <MMClips>0</MMClips>
  <ScaleCrop>false</ScaleCrop>
  <HeadingPairs>
    <vt:vector size="6" baseType="variant">
      <vt:variant>
        <vt:lpstr>Tema</vt:lpstr>
      </vt:variant>
      <vt:variant>
        <vt:i4>2</vt:i4>
      </vt:variant>
      <vt:variant>
        <vt:lpstr>Servidores OLE incorporados</vt:lpstr>
      </vt:variant>
      <vt:variant>
        <vt:i4>4</vt:i4>
      </vt:variant>
      <vt:variant>
        <vt:lpstr>Títulos de slides</vt:lpstr>
      </vt:variant>
      <vt:variant>
        <vt:i4>37</vt:i4>
      </vt:variant>
    </vt:vector>
  </HeadingPairs>
  <TitlesOfParts>
    <vt:vector size="43" baseType="lpstr">
      <vt:lpstr>Tema do Office</vt:lpstr>
      <vt:lpstr>Personalizar design</vt:lpstr>
      <vt:lpstr>Foto do Photo Editor</vt:lpstr>
      <vt:lpstr>Worksheet</vt:lpstr>
      <vt:lpstr>Imagem de bitmap</vt:lpstr>
      <vt:lpstr>Documento</vt:lpstr>
      <vt:lpstr>Slide 1</vt:lpstr>
      <vt:lpstr>Slide 2</vt:lpstr>
      <vt:lpstr>Slide 3</vt:lpstr>
      <vt:lpstr>Slide 4</vt:lpstr>
      <vt:lpstr>Slide 5</vt:lpstr>
      <vt:lpstr>Slide 6</vt:lpstr>
      <vt:lpstr>Slide 7</vt:lpstr>
      <vt:lpstr>GLP – Consumo</vt:lpstr>
      <vt:lpstr>Slide 9</vt:lpstr>
      <vt:lpstr>Slide 10</vt:lpstr>
      <vt:lpstr>Slide 11</vt:lpstr>
      <vt:lpstr>Slide 12</vt:lpstr>
      <vt:lpstr>Slide 13</vt:lpstr>
      <vt:lpstr>Regulamentação Vigente e a identificação da Marca</vt:lpstr>
      <vt:lpstr>Regulamentação Vigente e a identificação da Marca</vt:lpstr>
      <vt:lpstr>Regulamentação Vigente e a identificação da Marca</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ANP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afranca</dc:creator>
  <cp:lastModifiedBy>afranca</cp:lastModifiedBy>
  <cp:revision>14</cp:revision>
  <dcterms:created xsi:type="dcterms:W3CDTF">2011-11-18T13:53:19Z</dcterms:created>
  <dcterms:modified xsi:type="dcterms:W3CDTF">2011-11-18T16:03:57Z</dcterms:modified>
</cp:coreProperties>
</file>