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26"/>
  </p:notesMasterIdLst>
  <p:sldIdLst>
    <p:sldId id="293" r:id="rId3"/>
    <p:sldId id="303" r:id="rId4"/>
    <p:sldId id="309" r:id="rId5"/>
    <p:sldId id="265" r:id="rId6"/>
    <p:sldId id="266" r:id="rId7"/>
    <p:sldId id="267" r:id="rId8"/>
    <p:sldId id="268" r:id="rId9"/>
    <p:sldId id="269" r:id="rId10"/>
    <p:sldId id="270" r:id="rId11"/>
    <p:sldId id="271" r:id="rId12"/>
    <p:sldId id="310" r:id="rId13"/>
    <p:sldId id="273" r:id="rId14"/>
    <p:sldId id="276" r:id="rId15"/>
    <p:sldId id="277" r:id="rId16"/>
    <p:sldId id="311" r:id="rId17"/>
    <p:sldId id="279" r:id="rId18"/>
    <p:sldId id="281" r:id="rId19"/>
    <p:sldId id="283" r:id="rId20"/>
    <p:sldId id="287" r:id="rId21"/>
    <p:sldId id="312" r:id="rId22"/>
    <p:sldId id="290" r:id="rId23"/>
    <p:sldId id="291" r:id="rId24"/>
    <p:sldId id="30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48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79657" autoAdjust="0"/>
  </p:normalViewPr>
  <p:slideViewPr>
    <p:cSldViewPr snapToGrid="0" snapToObjects="1">
      <p:cViewPr>
        <p:scale>
          <a:sx n="100" d="100"/>
          <a:sy n="100" d="100"/>
        </p:scale>
        <p:origin x="-19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avida\Desktop\LPG%20Annual_2017%2016062017%20POWERPOINT%20FILE%20DESKTO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vanessav\AppData\Local\Microsoft\Windows\Temporary%20Internet%20Files\Content.Outlook\9PNCV9WT\Charts%20for%20Vaness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davida\Desktop\LPG%20Annual_2017%2016062017%20POWERPOINT%20FILE%20DESKTO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vanessav\AppData\Local\Microsoft\Windows\Temporary%20Internet%20Files\Content.Outlook\9PNCV9WT\Charts%20for%20Vaness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davida\Desktop\LPG%20Annual_2017%2019062017%20-%20for%20Argus%20Direc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davida\Desktop\LPG%20Annual_2017%2019062017%20-%20for%20Argus%20Direc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ad.argusmedia.com\arg-nasuni\HouUsers\amy.strahan\latamexpo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506384639011"/>
          <c:y val="0.29878584994894303"/>
          <c:w val="0.84885293128101602"/>
          <c:h val="0.61828068273908499"/>
        </c:manualLayout>
      </c:layout>
      <c:barChart>
        <c:barDir val="col"/>
        <c:grouping val="stacked"/>
        <c:varyColors val="0"/>
        <c:ser>
          <c:idx val="1"/>
          <c:order val="0"/>
          <c:tx>
            <c:strRef>
              <c:f>'Regional Stats for charts'!$C$3</c:f>
              <c:strCache>
                <c:ptCount val="1"/>
                <c:pt idx="0">
                  <c:v>Africa</c:v>
                </c:pt>
              </c:strCache>
            </c:strRef>
          </c:tx>
          <c:spPr>
            <a:solidFill>
              <a:srgbClr val="005DAA"/>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charts'!$D$3:$J$3</c:f>
              <c:numCache>
                <c:formatCode>_(* #,##0.00_);_(* \(#,##0.00\);_(* "-"??_);_(@_)</c:formatCode>
                <c:ptCount val="7"/>
                <c:pt idx="0">
                  <c:v>14.903809000000001</c:v>
                </c:pt>
                <c:pt idx="1">
                  <c:v>14.40185</c:v>
                </c:pt>
                <c:pt idx="2">
                  <c:v>13.941986</c:v>
                </c:pt>
                <c:pt idx="3">
                  <c:v>13.785987</c:v>
                </c:pt>
                <c:pt idx="4">
                  <c:v>15.854723</c:v>
                </c:pt>
                <c:pt idx="5">
                  <c:v>16.21968209822089</c:v>
                </c:pt>
                <c:pt idx="6">
                  <c:v>16.270353033759118</c:v>
                </c:pt>
              </c:numCache>
            </c:numRef>
          </c:val>
          <c:extLst xmlns:c16r2="http://schemas.microsoft.com/office/drawing/2015/06/chart">
            <c:ext xmlns:c16="http://schemas.microsoft.com/office/drawing/2014/chart" uri="{C3380CC4-5D6E-409C-BE32-E72D297353CC}">
              <c16:uniqueId val="{00000000-B0F5-4959-8272-667BD0A1838B}"/>
            </c:ext>
          </c:extLst>
        </c:ser>
        <c:ser>
          <c:idx val="2"/>
          <c:order val="1"/>
          <c:tx>
            <c:strRef>
              <c:f>'Regional Stats for charts'!$C$4</c:f>
              <c:strCache>
                <c:ptCount val="1"/>
                <c:pt idx="0">
                  <c:v>Asia Pacific</c:v>
                </c:pt>
              </c:strCache>
            </c:strRef>
          </c:tx>
          <c:spPr>
            <a:solidFill>
              <a:srgbClr val="6CADDF"/>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charts'!$D$4:$J$4</c:f>
              <c:numCache>
                <c:formatCode>_(* #,##0.00_);_(* \(#,##0.00\);_(* "-"??_);_(@_)</c:formatCode>
                <c:ptCount val="7"/>
                <c:pt idx="0">
                  <c:v>55.293801955268243</c:v>
                </c:pt>
                <c:pt idx="1">
                  <c:v>56.722226435268283</c:v>
                </c:pt>
                <c:pt idx="2">
                  <c:v>56.429360700809127</c:v>
                </c:pt>
                <c:pt idx="3">
                  <c:v>58.710199833319301</c:v>
                </c:pt>
                <c:pt idx="4">
                  <c:v>60.731802355180598</c:v>
                </c:pt>
                <c:pt idx="5">
                  <c:v>63.711213304686098</c:v>
                </c:pt>
                <c:pt idx="6">
                  <c:v>70.606226072512882</c:v>
                </c:pt>
              </c:numCache>
            </c:numRef>
          </c:val>
          <c:extLst xmlns:c16r2="http://schemas.microsoft.com/office/drawing/2015/06/chart">
            <c:ext xmlns:c16="http://schemas.microsoft.com/office/drawing/2014/chart" uri="{C3380CC4-5D6E-409C-BE32-E72D297353CC}">
              <c16:uniqueId val="{00000001-B0F5-4959-8272-667BD0A1838B}"/>
            </c:ext>
          </c:extLst>
        </c:ser>
        <c:ser>
          <c:idx val="3"/>
          <c:order val="2"/>
          <c:tx>
            <c:strRef>
              <c:f>'Regional Stats for charts'!$C$5</c:f>
              <c:strCache>
                <c:ptCount val="1"/>
                <c:pt idx="0">
                  <c:v>Europe</c:v>
                </c:pt>
              </c:strCache>
            </c:strRef>
          </c:tx>
          <c:spPr>
            <a:solidFill>
              <a:schemeClr val="accent3"/>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charts'!$D$5:$J$5</c:f>
              <c:numCache>
                <c:formatCode>_(* #,##0.00_);_(* \(#,##0.00\);_(* "-"??_);_(@_)</c:formatCode>
                <c:ptCount val="7"/>
                <c:pt idx="0">
                  <c:v>25.571841730203339</c:v>
                </c:pt>
                <c:pt idx="1">
                  <c:v>25.96904394439099</c:v>
                </c:pt>
                <c:pt idx="2">
                  <c:v>24.728346550758019</c:v>
                </c:pt>
                <c:pt idx="3">
                  <c:v>24.763970907101591</c:v>
                </c:pt>
                <c:pt idx="4">
                  <c:v>24.534847850259339</c:v>
                </c:pt>
                <c:pt idx="5">
                  <c:v>24.703963329468351</c:v>
                </c:pt>
                <c:pt idx="6">
                  <c:v>24.601939872690931</c:v>
                </c:pt>
              </c:numCache>
            </c:numRef>
          </c:val>
          <c:extLst xmlns:c16r2="http://schemas.microsoft.com/office/drawing/2015/06/chart">
            <c:ext xmlns:c16="http://schemas.microsoft.com/office/drawing/2014/chart" uri="{C3380CC4-5D6E-409C-BE32-E72D297353CC}">
              <c16:uniqueId val="{00000002-B0F5-4959-8272-667BD0A1838B}"/>
            </c:ext>
          </c:extLst>
        </c:ser>
        <c:ser>
          <c:idx val="0"/>
          <c:order val="3"/>
          <c:tx>
            <c:strRef>
              <c:f>'Regional Stats for charts'!$C$6</c:f>
              <c:strCache>
                <c:ptCount val="1"/>
                <c:pt idx="0">
                  <c:v>Latin America</c:v>
                </c:pt>
              </c:strCache>
            </c:strRef>
          </c:tx>
          <c:spPr>
            <a:solidFill>
              <a:schemeClr val="accent4"/>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charts'!$D$6:$J$6</c:f>
              <c:numCache>
                <c:formatCode>_(* #,##0.00_);_(* \(#,##0.00\);_(* "-"??_);_(@_)</c:formatCode>
                <c:ptCount val="7"/>
                <c:pt idx="0">
                  <c:v>23.59220594887676</c:v>
                </c:pt>
                <c:pt idx="1">
                  <c:v>24.190714709226679</c:v>
                </c:pt>
                <c:pt idx="2">
                  <c:v>25.343455837956579</c:v>
                </c:pt>
                <c:pt idx="3">
                  <c:v>25.39226494212506</c:v>
                </c:pt>
                <c:pt idx="4">
                  <c:v>25.199895155986219</c:v>
                </c:pt>
                <c:pt idx="5">
                  <c:v>23.615083671051512</c:v>
                </c:pt>
                <c:pt idx="6">
                  <c:v>22.829322360749799</c:v>
                </c:pt>
              </c:numCache>
            </c:numRef>
          </c:val>
          <c:extLst xmlns:c16r2="http://schemas.microsoft.com/office/drawing/2015/06/chart">
            <c:ext xmlns:c16="http://schemas.microsoft.com/office/drawing/2014/chart" uri="{C3380CC4-5D6E-409C-BE32-E72D297353CC}">
              <c16:uniqueId val="{00000003-B0F5-4959-8272-667BD0A1838B}"/>
            </c:ext>
          </c:extLst>
        </c:ser>
        <c:ser>
          <c:idx val="4"/>
          <c:order val="4"/>
          <c:tx>
            <c:strRef>
              <c:f>'Regional Stats for charts'!$C$7</c:f>
              <c:strCache>
                <c:ptCount val="1"/>
                <c:pt idx="0">
                  <c:v>Middle East</c:v>
                </c:pt>
              </c:strCache>
            </c:strRef>
          </c:tx>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charts'!$D$7:$J$7</c:f>
              <c:numCache>
                <c:formatCode>_(* #,##0.00_);_(* \(#,##0.00\);_(* "-"??_);_(@_)</c:formatCode>
                <c:ptCount val="7"/>
                <c:pt idx="0">
                  <c:v>56.545213006280328</c:v>
                </c:pt>
                <c:pt idx="1">
                  <c:v>61.35745902602239</c:v>
                </c:pt>
                <c:pt idx="2">
                  <c:v>64.301042861926476</c:v>
                </c:pt>
                <c:pt idx="3">
                  <c:v>63.289643358478251</c:v>
                </c:pt>
                <c:pt idx="4">
                  <c:v>64.613167670330554</c:v>
                </c:pt>
                <c:pt idx="5">
                  <c:v>65.088041156109441</c:v>
                </c:pt>
                <c:pt idx="6">
                  <c:v>71.767233981575998</c:v>
                </c:pt>
              </c:numCache>
            </c:numRef>
          </c:val>
          <c:extLst xmlns:c16r2="http://schemas.microsoft.com/office/drawing/2015/06/chart">
            <c:ext xmlns:c16="http://schemas.microsoft.com/office/drawing/2014/chart" uri="{C3380CC4-5D6E-409C-BE32-E72D297353CC}">
              <c16:uniqueId val="{00000004-B0F5-4959-8272-667BD0A1838B}"/>
            </c:ext>
          </c:extLst>
        </c:ser>
        <c:ser>
          <c:idx val="5"/>
          <c:order val="5"/>
          <c:tx>
            <c:strRef>
              <c:f>'Regional Stats for charts'!$C$8</c:f>
              <c:strCache>
                <c:ptCount val="1"/>
                <c:pt idx="0">
                  <c:v>North America</c:v>
                </c:pt>
              </c:strCache>
            </c:strRef>
          </c:tx>
          <c:spPr>
            <a:solidFill>
              <a:srgbClr val="C00000"/>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charts'!$D$8:$J$8</c:f>
              <c:numCache>
                <c:formatCode>_(* #,##0.00_);_(* \(#,##0.00\);_(* "-"??_);_(@_)</c:formatCode>
                <c:ptCount val="7"/>
                <c:pt idx="0">
                  <c:v>51.657576108151609</c:v>
                </c:pt>
                <c:pt idx="1">
                  <c:v>51.655548567554781</c:v>
                </c:pt>
                <c:pt idx="2">
                  <c:v>55.7424533351261</c:v>
                </c:pt>
                <c:pt idx="3">
                  <c:v>62.09068166760806</c:v>
                </c:pt>
                <c:pt idx="4">
                  <c:v>68.980486155187108</c:v>
                </c:pt>
                <c:pt idx="5">
                  <c:v>74.806086166304837</c:v>
                </c:pt>
                <c:pt idx="6">
                  <c:v>78.176697947953997</c:v>
                </c:pt>
              </c:numCache>
            </c:numRef>
          </c:val>
          <c:extLst xmlns:c16r2="http://schemas.microsoft.com/office/drawing/2015/06/chart">
            <c:ext xmlns:c16="http://schemas.microsoft.com/office/drawing/2014/chart" uri="{C3380CC4-5D6E-409C-BE32-E72D297353CC}">
              <c16:uniqueId val="{00000005-B0F5-4959-8272-667BD0A1838B}"/>
            </c:ext>
          </c:extLst>
        </c:ser>
        <c:ser>
          <c:idx val="6"/>
          <c:order val="6"/>
          <c:tx>
            <c:strRef>
              <c:f>'Regional Stats for charts'!$C$9</c:f>
              <c:strCache>
                <c:ptCount val="1"/>
                <c:pt idx="0">
                  <c:v>Russia and Central Asia</c:v>
                </c:pt>
              </c:strCache>
            </c:strRef>
          </c:tx>
          <c:spPr>
            <a:solidFill>
              <a:srgbClr val="EBA415"/>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charts'!$D$9:$J$9</c:f>
              <c:numCache>
                <c:formatCode>_(* #,##0.00_);_(* \(#,##0.00\);_(* "-"??_);_(@_)</c:formatCode>
                <c:ptCount val="7"/>
                <c:pt idx="0">
                  <c:v>14.971</c:v>
                </c:pt>
                <c:pt idx="1">
                  <c:v>15.656000000000001</c:v>
                </c:pt>
                <c:pt idx="2">
                  <c:v>16.463999999999999</c:v>
                </c:pt>
                <c:pt idx="3">
                  <c:v>17.78</c:v>
                </c:pt>
                <c:pt idx="4">
                  <c:v>19.341999999999999</c:v>
                </c:pt>
                <c:pt idx="5">
                  <c:v>19.459</c:v>
                </c:pt>
                <c:pt idx="6">
                  <c:v>20.401487129023181</c:v>
                </c:pt>
              </c:numCache>
            </c:numRef>
          </c:val>
          <c:extLst xmlns:c16r2="http://schemas.microsoft.com/office/drawing/2015/06/chart">
            <c:ext xmlns:c16="http://schemas.microsoft.com/office/drawing/2014/chart" uri="{C3380CC4-5D6E-409C-BE32-E72D297353CC}">
              <c16:uniqueId val="{00000006-B0F5-4959-8272-667BD0A1838B}"/>
            </c:ext>
          </c:extLst>
        </c:ser>
        <c:dLbls>
          <c:showLegendKey val="0"/>
          <c:showVal val="0"/>
          <c:showCatName val="0"/>
          <c:showSerName val="0"/>
          <c:showPercent val="0"/>
          <c:showBubbleSize val="0"/>
        </c:dLbls>
        <c:gapWidth val="50"/>
        <c:overlap val="100"/>
        <c:axId val="82158720"/>
        <c:axId val="82160256"/>
      </c:barChart>
      <c:catAx>
        <c:axId val="82158720"/>
        <c:scaling>
          <c:orientation val="minMax"/>
        </c:scaling>
        <c:delete val="0"/>
        <c:axPos val="b"/>
        <c:numFmt formatCode="General" sourceLinked="1"/>
        <c:majorTickMark val="out"/>
        <c:minorTickMark val="none"/>
        <c:tickLblPos val="nextTo"/>
        <c:spPr>
          <a:ln w="6350">
            <a:solidFill>
              <a:srgbClr val="000000"/>
            </a:solidFill>
          </a:ln>
        </c:spPr>
        <c:crossAx val="82160256"/>
        <c:crosses val="autoZero"/>
        <c:auto val="1"/>
        <c:lblAlgn val="ctr"/>
        <c:lblOffset val="100"/>
        <c:noMultiLvlLbl val="0"/>
      </c:catAx>
      <c:valAx>
        <c:axId val="82160256"/>
        <c:scaling>
          <c:orientation val="minMax"/>
          <c:max val="300"/>
        </c:scaling>
        <c:delete val="0"/>
        <c:axPos val="l"/>
        <c:title>
          <c:tx>
            <c:rich>
              <a:bodyPr rot="0" vert="horz"/>
              <a:lstStyle/>
              <a:p>
                <a:pPr algn="l">
                  <a:defRPr b="0"/>
                </a:pPr>
                <a:r>
                  <a:rPr lang="en-GB" b="0"/>
                  <a:t>mn t</a:t>
                </a:r>
              </a:p>
            </c:rich>
          </c:tx>
          <c:layout>
            <c:manualLayout>
              <c:xMode val="edge"/>
              <c:yMode val="edge"/>
              <c:x val="2.6915636302464701E-4"/>
              <c:y val="2.90123456790124E-4"/>
            </c:manualLayout>
          </c:layout>
          <c:overlay val="0"/>
        </c:title>
        <c:numFmt formatCode="#,##0" sourceLinked="0"/>
        <c:majorTickMark val="out"/>
        <c:minorTickMark val="none"/>
        <c:tickLblPos val="nextTo"/>
        <c:spPr>
          <a:ln w="6350">
            <a:solidFill>
              <a:srgbClr val="000000"/>
            </a:solidFill>
          </a:ln>
        </c:spPr>
        <c:crossAx val="82158720"/>
        <c:crosses val="autoZero"/>
        <c:crossBetween val="between"/>
        <c:majorUnit val="50"/>
      </c:valAx>
    </c:plotArea>
    <c:legend>
      <c:legendPos val="t"/>
      <c:layout/>
      <c:overlay val="0"/>
      <c:txPr>
        <a:bodyPr/>
        <a:lstStyle/>
        <a:p>
          <a:pPr>
            <a:defRPr sz="900">
              <a:latin typeface="Verdana" charset="0"/>
              <a:ea typeface="Verdana" charset="0"/>
              <a:cs typeface="Verdana" charset="0"/>
            </a:defRPr>
          </a:pPr>
          <a:endParaRPr lang="en-US"/>
        </a:p>
      </c:txPr>
    </c:legend>
    <c:plotVisOnly val="1"/>
    <c:dispBlanksAs val="gap"/>
    <c:showDLblsOverMax val="0"/>
  </c:chart>
  <c:spPr>
    <a:ln>
      <a:noFill/>
    </a:ln>
  </c:spPr>
  <c:txPr>
    <a:bodyPr/>
    <a:lstStyle/>
    <a:p>
      <a:pPr>
        <a:defRPr sz="1000">
          <a:latin typeface="Trebuchet MS" panose="020B0603020202020204" pitchFamily="34" charset="0"/>
          <a:ea typeface="Segoe UI" panose="020B0502040204020203" pitchFamily="34" charset="0"/>
          <a:cs typeface="Segoe UI" panose="020B0502040204020203"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646522476675099E-2"/>
          <c:y val="0.11158573928259"/>
          <c:w val="0.91379792196776899"/>
          <c:h val="0.67384268901871103"/>
        </c:manualLayout>
      </c:layout>
      <c:barChart>
        <c:barDir val="col"/>
        <c:grouping val="clustered"/>
        <c:varyColors val="0"/>
        <c:ser>
          <c:idx val="1"/>
          <c:order val="0"/>
          <c:tx>
            <c:strRef>
              <c:f>Sheet1!$B$2</c:f>
              <c:strCache>
                <c:ptCount val="1"/>
                <c:pt idx="0">
                  <c:v>2016</c:v>
                </c:pt>
              </c:strCache>
            </c:strRef>
          </c:tx>
          <c:spPr>
            <a:solidFill>
              <a:srgbClr val="005DAA"/>
            </a:solidFill>
          </c:spPr>
          <c:invertIfNegative val="0"/>
          <c:cat>
            <c:strRef>
              <c:f>Sheet1!$A$3:$A$7</c:f>
              <c:strCache>
                <c:ptCount val="5"/>
                <c:pt idx="0">
                  <c:v>US</c:v>
                </c:pt>
                <c:pt idx="1">
                  <c:v>Europe</c:v>
                </c:pt>
                <c:pt idx="2">
                  <c:v>Middle East</c:v>
                </c:pt>
                <c:pt idx="3">
                  <c:v>Asia-Pacific</c:v>
                </c:pt>
                <c:pt idx="4">
                  <c:v>Russia and Central Asia</c:v>
                </c:pt>
              </c:strCache>
            </c:strRef>
          </c:cat>
          <c:val>
            <c:numRef>
              <c:f>Sheet1!$B$3:$B$7</c:f>
              <c:numCache>
                <c:formatCode>_-* #,##0_-;\-* #,##0_-;_-* "-"??_-;_-@_-</c:formatCode>
                <c:ptCount val="5"/>
                <c:pt idx="0">
                  <c:v>66690.87994501667</c:v>
                </c:pt>
                <c:pt idx="1">
                  <c:v>24601.939872690931</c:v>
                </c:pt>
                <c:pt idx="2">
                  <c:v>71767.233981575919</c:v>
                </c:pt>
                <c:pt idx="3">
                  <c:v>70606.226072512814</c:v>
                </c:pt>
                <c:pt idx="4">
                  <c:v>20401.487129023179</c:v>
                </c:pt>
              </c:numCache>
            </c:numRef>
          </c:val>
          <c:extLst xmlns:c16r2="http://schemas.microsoft.com/office/drawing/2015/06/chart">
            <c:ext xmlns:c16="http://schemas.microsoft.com/office/drawing/2014/chart" uri="{C3380CC4-5D6E-409C-BE32-E72D297353CC}">
              <c16:uniqueId val="{00000000-8F46-4AC7-830F-BB01D0F0281D}"/>
            </c:ext>
          </c:extLst>
        </c:ser>
        <c:ser>
          <c:idx val="2"/>
          <c:order val="1"/>
          <c:tx>
            <c:strRef>
              <c:f>Sheet1!$C$2</c:f>
              <c:strCache>
                <c:ptCount val="1"/>
                <c:pt idx="0">
                  <c:v>2017</c:v>
                </c:pt>
              </c:strCache>
            </c:strRef>
          </c:tx>
          <c:spPr>
            <a:solidFill>
              <a:srgbClr val="6CADDF"/>
            </a:solidFill>
          </c:spPr>
          <c:invertIfNegative val="0"/>
          <c:cat>
            <c:strRef>
              <c:f>Sheet1!$A$3:$A$7</c:f>
              <c:strCache>
                <c:ptCount val="5"/>
                <c:pt idx="0">
                  <c:v>US</c:v>
                </c:pt>
                <c:pt idx="1">
                  <c:v>Europe</c:v>
                </c:pt>
                <c:pt idx="2">
                  <c:v>Middle East</c:v>
                </c:pt>
                <c:pt idx="3">
                  <c:v>Asia-Pacific</c:v>
                </c:pt>
                <c:pt idx="4">
                  <c:v>Russia and Central Asia</c:v>
                </c:pt>
              </c:strCache>
            </c:strRef>
          </c:cat>
          <c:val>
            <c:numRef>
              <c:f>Sheet1!$C$3:$C$7</c:f>
              <c:numCache>
                <c:formatCode>_-* #,##0_-;\-* #,##0_-;_-* "-"??_-;_-@_-</c:formatCode>
                <c:ptCount val="5"/>
                <c:pt idx="0">
                  <c:v>69745.576513576714</c:v>
                </c:pt>
                <c:pt idx="1">
                  <c:v>23770.573051812531</c:v>
                </c:pt>
                <c:pt idx="2">
                  <c:v>72654.270117522959</c:v>
                </c:pt>
                <c:pt idx="3">
                  <c:v>72561.786011492368</c:v>
                </c:pt>
                <c:pt idx="4">
                  <c:v>21698.724622285721</c:v>
                </c:pt>
              </c:numCache>
            </c:numRef>
          </c:val>
          <c:extLst xmlns:c16r2="http://schemas.microsoft.com/office/drawing/2015/06/chart">
            <c:ext xmlns:c16="http://schemas.microsoft.com/office/drawing/2014/chart" uri="{C3380CC4-5D6E-409C-BE32-E72D297353CC}">
              <c16:uniqueId val="{00000001-8F46-4AC7-830F-BB01D0F0281D}"/>
            </c:ext>
          </c:extLst>
        </c:ser>
        <c:ser>
          <c:idx val="3"/>
          <c:order val="2"/>
          <c:tx>
            <c:strRef>
              <c:f>Sheet1!$D$2</c:f>
              <c:strCache>
                <c:ptCount val="1"/>
                <c:pt idx="0">
                  <c:v>2018</c:v>
                </c:pt>
              </c:strCache>
            </c:strRef>
          </c:tx>
          <c:spPr>
            <a:solidFill>
              <a:srgbClr val="808285"/>
            </a:solidFill>
          </c:spPr>
          <c:invertIfNegative val="0"/>
          <c:cat>
            <c:strRef>
              <c:f>Sheet1!$A$3:$A$7</c:f>
              <c:strCache>
                <c:ptCount val="5"/>
                <c:pt idx="0">
                  <c:v>US</c:v>
                </c:pt>
                <c:pt idx="1">
                  <c:v>Europe</c:v>
                </c:pt>
                <c:pt idx="2">
                  <c:v>Middle East</c:v>
                </c:pt>
                <c:pt idx="3">
                  <c:v>Asia-Pacific</c:v>
                </c:pt>
                <c:pt idx="4">
                  <c:v>Russia and Central Asia</c:v>
                </c:pt>
              </c:strCache>
            </c:strRef>
          </c:cat>
          <c:val>
            <c:numRef>
              <c:f>Sheet1!$D$3:$D$7</c:f>
              <c:numCache>
                <c:formatCode>_-* #,##0_-;\-* #,##0_-;_-* "-"??_-;_-@_-</c:formatCode>
                <c:ptCount val="5"/>
                <c:pt idx="0">
                  <c:v>72462.160815931653</c:v>
                </c:pt>
                <c:pt idx="1">
                  <c:v>24228.4293928919</c:v>
                </c:pt>
                <c:pt idx="2">
                  <c:v>75269.956592611619</c:v>
                </c:pt>
                <c:pt idx="3">
                  <c:v>73716.535594311659</c:v>
                </c:pt>
                <c:pt idx="4">
                  <c:v>23332.408035799112</c:v>
                </c:pt>
              </c:numCache>
            </c:numRef>
          </c:val>
          <c:extLst xmlns:c16r2="http://schemas.microsoft.com/office/drawing/2015/06/chart">
            <c:ext xmlns:c16="http://schemas.microsoft.com/office/drawing/2014/chart" uri="{C3380CC4-5D6E-409C-BE32-E72D297353CC}">
              <c16:uniqueId val="{00000002-8F46-4AC7-830F-BB01D0F0281D}"/>
            </c:ext>
          </c:extLst>
        </c:ser>
        <c:dLbls>
          <c:showLegendKey val="0"/>
          <c:showVal val="0"/>
          <c:showCatName val="0"/>
          <c:showSerName val="0"/>
          <c:showPercent val="0"/>
          <c:showBubbleSize val="0"/>
        </c:dLbls>
        <c:gapWidth val="150"/>
        <c:axId val="76325248"/>
        <c:axId val="76326784"/>
      </c:barChart>
      <c:catAx>
        <c:axId val="76325248"/>
        <c:scaling>
          <c:orientation val="minMax"/>
        </c:scaling>
        <c:delete val="0"/>
        <c:axPos val="b"/>
        <c:numFmt formatCode="General" sourceLinked="1"/>
        <c:majorTickMark val="out"/>
        <c:minorTickMark val="none"/>
        <c:tickLblPos val="nextTo"/>
        <c:spPr>
          <a:ln>
            <a:solidFill>
              <a:srgbClr val="000000"/>
            </a:solidFill>
          </a:ln>
        </c:spPr>
        <c:crossAx val="76326784"/>
        <c:crosses val="autoZero"/>
        <c:auto val="1"/>
        <c:lblAlgn val="ctr"/>
        <c:lblOffset val="100"/>
        <c:noMultiLvlLbl val="0"/>
      </c:catAx>
      <c:valAx>
        <c:axId val="76326784"/>
        <c:scaling>
          <c:orientation val="minMax"/>
        </c:scaling>
        <c:delete val="0"/>
        <c:axPos val="l"/>
        <c:title>
          <c:tx>
            <c:rich>
              <a:bodyPr rot="0" vert="horz"/>
              <a:lstStyle/>
              <a:p>
                <a:pPr algn="l">
                  <a:defRPr b="0" i="1"/>
                </a:pPr>
                <a:r>
                  <a:rPr lang="en-GB"/>
                  <a:t>'000t</a:t>
                </a:r>
              </a:p>
            </c:rich>
          </c:tx>
          <c:layout>
            <c:manualLayout>
              <c:xMode val="edge"/>
              <c:yMode val="edge"/>
              <c:x val="2.2217981340118698E-3"/>
              <c:y val="1.76253387533875E-3"/>
            </c:manualLayout>
          </c:layout>
          <c:overlay val="0"/>
        </c:title>
        <c:numFmt formatCode="#,##0" sourceLinked="0"/>
        <c:majorTickMark val="out"/>
        <c:minorTickMark val="none"/>
        <c:tickLblPos val="nextTo"/>
        <c:spPr>
          <a:ln>
            <a:solidFill>
              <a:srgbClr val="000000"/>
            </a:solidFill>
          </a:ln>
        </c:spPr>
        <c:crossAx val="76325248"/>
        <c:crosses val="autoZero"/>
        <c:crossBetween val="between"/>
      </c:valAx>
    </c:plotArea>
    <c:legend>
      <c:legendPos val="t"/>
      <c:layout/>
      <c:overlay val="0"/>
    </c:legend>
    <c:plotVisOnly val="1"/>
    <c:dispBlanksAs val="gap"/>
    <c:showDLblsOverMax val="0"/>
  </c:chart>
  <c:spPr>
    <a:ln>
      <a:noFill/>
    </a:ln>
  </c:spPr>
  <c:txPr>
    <a:bodyPr/>
    <a:lstStyle/>
    <a:p>
      <a:pPr>
        <a:defRPr sz="8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267516191437499E-2"/>
          <c:y val="0.25507272575489098"/>
          <c:w val="0.84885293128101602"/>
          <c:h val="0.548150331068048"/>
        </c:manualLayout>
      </c:layout>
      <c:barChart>
        <c:barDir val="col"/>
        <c:grouping val="stacked"/>
        <c:varyColors val="0"/>
        <c:ser>
          <c:idx val="1"/>
          <c:order val="0"/>
          <c:tx>
            <c:strRef>
              <c:f>'Regional Stats for charts'!$C$3</c:f>
              <c:strCache>
                <c:ptCount val="1"/>
                <c:pt idx="0">
                  <c:v>Africa</c:v>
                </c:pt>
              </c:strCache>
            </c:strRef>
          </c:tx>
          <c:spPr>
            <a:solidFill>
              <a:srgbClr val="005DAA"/>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charts'!$D$15:$J$15</c:f>
              <c:numCache>
                <c:formatCode>_(* #,##0.00_);_(* \(#,##0.00\);_(* "-"??_);_(@_)</c:formatCode>
                <c:ptCount val="7"/>
                <c:pt idx="0">
                  <c:v>11.012392520000001</c:v>
                </c:pt>
                <c:pt idx="1">
                  <c:v>11.3091028</c:v>
                </c:pt>
                <c:pt idx="2">
                  <c:v>11.755891999999999</c:v>
                </c:pt>
                <c:pt idx="3">
                  <c:v>12.11988</c:v>
                </c:pt>
                <c:pt idx="4">
                  <c:v>12.2882</c:v>
                </c:pt>
                <c:pt idx="5">
                  <c:v>12.65558</c:v>
                </c:pt>
                <c:pt idx="6">
                  <c:v>12.86555321360356</c:v>
                </c:pt>
              </c:numCache>
            </c:numRef>
          </c:val>
          <c:extLst xmlns:c16r2="http://schemas.microsoft.com/office/drawing/2015/06/chart">
            <c:ext xmlns:c16="http://schemas.microsoft.com/office/drawing/2014/chart" uri="{C3380CC4-5D6E-409C-BE32-E72D297353CC}">
              <c16:uniqueId val="{00000000-8695-4716-AB2A-D459B19424FC}"/>
            </c:ext>
          </c:extLst>
        </c:ser>
        <c:ser>
          <c:idx val="2"/>
          <c:order val="1"/>
          <c:tx>
            <c:strRef>
              <c:f>'Regional Stats for charts'!$C$4</c:f>
              <c:strCache>
                <c:ptCount val="1"/>
                <c:pt idx="0">
                  <c:v>Asia Pacific</c:v>
                </c:pt>
              </c:strCache>
            </c:strRef>
          </c:tx>
          <c:spPr>
            <a:solidFill>
              <a:srgbClr val="6CADDF"/>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charts'!$D$16:$J$16</c:f>
              <c:numCache>
                <c:formatCode>_(* #,##0.00_);_(* \(#,##0.00\);_(* "-"??_);_(@_)</c:formatCode>
                <c:ptCount val="7"/>
                <c:pt idx="0">
                  <c:v>85.767327716330968</c:v>
                </c:pt>
                <c:pt idx="1">
                  <c:v>89.036143817134089</c:v>
                </c:pt>
                <c:pt idx="2">
                  <c:v>90.506958495953938</c:v>
                </c:pt>
                <c:pt idx="3">
                  <c:v>94.503146344432309</c:v>
                </c:pt>
                <c:pt idx="4">
                  <c:v>100.76976073756219</c:v>
                </c:pt>
                <c:pt idx="5">
                  <c:v>107.484986807846</c:v>
                </c:pt>
                <c:pt idx="6">
                  <c:v>120.6413249436895</c:v>
                </c:pt>
              </c:numCache>
            </c:numRef>
          </c:val>
          <c:extLst xmlns:c16r2="http://schemas.microsoft.com/office/drawing/2015/06/chart">
            <c:ext xmlns:c16="http://schemas.microsoft.com/office/drawing/2014/chart" uri="{C3380CC4-5D6E-409C-BE32-E72D297353CC}">
              <c16:uniqueId val="{00000001-8695-4716-AB2A-D459B19424FC}"/>
            </c:ext>
          </c:extLst>
        </c:ser>
        <c:ser>
          <c:idx val="3"/>
          <c:order val="2"/>
          <c:tx>
            <c:strRef>
              <c:f>'Regional Stats for charts'!$C$5</c:f>
              <c:strCache>
                <c:ptCount val="1"/>
                <c:pt idx="0">
                  <c:v>Europe</c:v>
                </c:pt>
              </c:strCache>
            </c:strRef>
          </c:tx>
          <c:spPr>
            <a:solidFill>
              <a:schemeClr val="accent3"/>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charts'!$D$17:$J$17</c:f>
              <c:numCache>
                <c:formatCode>_(* #,##0.00_);_(* \(#,##0.00\);_(* "-"??_);_(@_)</c:formatCode>
                <c:ptCount val="7"/>
                <c:pt idx="0">
                  <c:v>34.55719276906629</c:v>
                </c:pt>
                <c:pt idx="1">
                  <c:v>34.282667892572633</c:v>
                </c:pt>
                <c:pt idx="2">
                  <c:v>33.293216742206781</c:v>
                </c:pt>
                <c:pt idx="3">
                  <c:v>36.697620026883783</c:v>
                </c:pt>
                <c:pt idx="4">
                  <c:v>37.605227763129307</c:v>
                </c:pt>
                <c:pt idx="5">
                  <c:v>38.7716582624221</c:v>
                </c:pt>
                <c:pt idx="6">
                  <c:v>39.795232914959797</c:v>
                </c:pt>
              </c:numCache>
            </c:numRef>
          </c:val>
          <c:extLst xmlns:c16r2="http://schemas.microsoft.com/office/drawing/2015/06/chart">
            <c:ext xmlns:c16="http://schemas.microsoft.com/office/drawing/2014/chart" uri="{C3380CC4-5D6E-409C-BE32-E72D297353CC}">
              <c16:uniqueId val="{00000002-8695-4716-AB2A-D459B19424FC}"/>
            </c:ext>
          </c:extLst>
        </c:ser>
        <c:ser>
          <c:idx val="0"/>
          <c:order val="3"/>
          <c:tx>
            <c:strRef>
              <c:f>'Regional Stats for charts'!$C$6</c:f>
              <c:strCache>
                <c:ptCount val="1"/>
                <c:pt idx="0">
                  <c:v>Latin America</c:v>
                </c:pt>
              </c:strCache>
            </c:strRef>
          </c:tx>
          <c:spPr>
            <a:solidFill>
              <a:schemeClr val="accent4"/>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charts'!$D$18:$J$18</c:f>
              <c:numCache>
                <c:formatCode>_(* #,##0.00_);_(* \(#,##0.00\);_(* "-"??_);_(@_)</c:formatCode>
                <c:ptCount val="7"/>
                <c:pt idx="0">
                  <c:v>27.48219665498819</c:v>
                </c:pt>
                <c:pt idx="1">
                  <c:v>28.33001534631952</c:v>
                </c:pt>
                <c:pt idx="2">
                  <c:v>28.856561952444451</c:v>
                </c:pt>
                <c:pt idx="3">
                  <c:v>29.78082728291659</c:v>
                </c:pt>
                <c:pt idx="4">
                  <c:v>30.570375541769579</c:v>
                </c:pt>
                <c:pt idx="5">
                  <c:v>30.302805767735919</c:v>
                </c:pt>
                <c:pt idx="6">
                  <c:v>29.991007189087991</c:v>
                </c:pt>
              </c:numCache>
            </c:numRef>
          </c:val>
          <c:extLst xmlns:c16r2="http://schemas.microsoft.com/office/drawing/2015/06/chart">
            <c:ext xmlns:c16="http://schemas.microsoft.com/office/drawing/2014/chart" uri="{C3380CC4-5D6E-409C-BE32-E72D297353CC}">
              <c16:uniqueId val="{00000003-8695-4716-AB2A-D459B19424FC}"/>
            </c:ext>
          </c:extLst>
        </c:ser>
        <c:ser>
          <c:idx val="4"/>
          <c:order val="4"/>
          <c:tx>
            <c:strRef>
              <c:f>'Regional Stats for charts'!$C$7</c:f>
              <c:strCache>
                <c:ptCount val="1"/>
                <c:pt idx="0">
                  <c:v>Middle East</c:v>
                </c:pt>
              </c:strCache>
            </c:strRef>
          </c:tx>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charts'!$D$19:$J$19</c:f>
              <c:numCache>
                <c:formatCode>_(* #,##0.00_);_(* \(#,##0.00\);_(* "-"??_);_(@_)</c:formatCode>
                <c:ptCount val="7"/>
                <c:pt idx="0">
                  <c:v>26.234244118774331</c:v>
                </c:pt>
                <c:pt idx="1">
                  <c:v>27.791694150146039</c:v>
                </c:pt>
                <c:pt idx="2">
                  <c:v>29.70937374123687</c:v>
                </c:pt>
                <c:pt idx="3">
                  <c:v>28.828000841236861</c:v>
                </c:pt>
                <c:pt idx="4">
                  <c:v>30.11834547367172</c:v>
                </c:pt>
                <c:pt idx="5">
                  <c:v>29.365860956109561</c:v>
                </c:pt>
                <c:pt idx="6">
                  <c:v>31.441173907053351</c:v>
                </c:pt>
              </c:numCache>
            </c:numRef>
          </c:val>
          <c:extLst xmlns:c16r2="http://schemas.microsoft.com/office/drawing/2015/06/chart">
            <c:ext xmlns:c16="http://schemas.microsoft.com/office/drawing/2014/chart" uri="{C3380CC4-5D6E-409C-BE32-E72D297353CC}">
              <c16:uniqueId val="{00000004-8695-4716-AB2A-D459B19424FC}"/>
            </c:ext>
          </c:extLst>
        </c:ser>
        <c:ser>
          <c:idx val="5"/>
          <c:order val="5"/>
          <c:tx>
            <c:strRef>
              <c:f>'Regional Stats for charts'!$C$8</c:f>
              <c:strCache>
                <c:ptCount val="1"/>
                <c:pt idx="0">
                  <c:v>North America</c:v>
                </c:pt>
              </c:strCache>
            </c:strRef>
          </c:tx>
          <c:spPr>
            <a:solidFill>
              <a:srgbClr val="C00000"/>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charts'!$D$20:$J$20</c:f>
              <c:numCache>
                <c:formatCode>_(* #,##0.00_);_(* \(#,##0.00\);_(* "-"??_);_(@_)</c:formatCode>
                <c:ptCount val="7"/>
                <c:pt idx="0">
                  <c:v>49.023239374585643</c:v>
                </c:pt>
                <c:pt idx="1">
                  <c:v>48.188227102275263</c:v>
                </c:pt>
                <c:pt idx="2">
                  <c:v>49.709407168544907</c:v>
                </c:pt>
                <c:pt idx="3">
                  <c:v>53.243847289865343</c:v>
                </c:pt>
                <c:pt idx="4">
                  <c:v>49.582068057290428</c:v>
                </c:pt>
                <c:pt idx="5">
                  <c:v>49.383929229671857</c:v>
                </c:pt>
                <c:pt idx="6">
                  <c:v>48.997243679391772</c:v>
                </c:pt>
              </c:numCache>
            </c:numRef>
          </c:val>
          <c:extLst xmlns:c16r2="http://schemas.microsoft.com/office/drawing/2015/06/chart">
            <c:ext xmlns:c16="http://schemas.microsoft.com/office/drawing/2014/chart" uri="{C3380CC4-5D6E-409C-BE32-E72D297353CC}">
              <c16:uniqueId val="{00000005-8695-4716-AB2A-D459B19424FC}"/>
            </c:ext>
          </c:extLst>
        </c:ser>
        <c:ser>
          <c:idx val="6"/>
          <c:order val="6"/>
          <c:tx>
            <c:strRef>
              <c:f>'Regional Stats for charts'!$C$9</c:f>
              <c:strCache>
                <c:ptCount val="1"/>
                <c:pt idx="0">
                  <c:v>Russia and Central Asia</c:v>
                </c:pt>
              </c:strCache>
            </c:strRef>
          </c:tx>
          <c:spPr>
            <a:solidFill>
              <a:srgbClr val="EBA415"/>
            </a:solidFill>
          </c:spPr>
          <c:invertIfNegative val="0"/>
          <c:cat>
            <c:numRef>
              <c:f>'Regional Stats for charts'!$D$2:$J$2</c:f>
              <c:numCache>
                <c:formatCode>General</c:formatCode>
                <c:ptCount val="7"/>
                <c:pt idx="0">
                  <c:v>2010</c:v>
                </c:pt>
                <c:pt idx="1">
                  <c:v>2011</c:v>
                </c:pt>
                <c:pt idx="2">
                  <c:v>2012</c:v>
                </c:pt>
                <c:pt idx="3">
                  <c:v>2013</c:v>
                </c:pt>
                <c:pt idx="4">
                  <c:v>2014</c:v>
                </c:pt>
                <c:pt idx="5">
                  <c:v>2015</c:v>
                </c:pt>
                <c:pt idx="6">
                  <c:v>2016</c:v>
                </c:pt>
              </c:numCache>
            </c:numRef>
          </c:cat>
          <c:val>
            <c:numRef>
              <c:f>'Regional Stats for charts'!$D$21:$J$21</c:f>
              <c:numCache>
                <c:formatCode>_(* #,##0.00_);_(* \(#,##0.00\);_(* "-"??_);_(@_)</c:formatCode>
                <c:ptCount val="7"/>
                <c:pt idx="0">
                  <c:v>9.8726000000000003</c:v>
                </c:pt>
                <c:pt idx="1">
                  <c:v>10.428900000000001</c:v>
                </c:pt>
                <c:pt idx="2">
                  <c:v>10.7371</c:v>
                </c:pt>
                <c:pt idx="3">
                  <c:v>10.7066</c:v>
                </c:pt>
                <c:pt idx="4">
                  <c:v>11.396800000000001</c:v>
                </c:pt>
                <c:pt idx="5">
                  <c:v>11.679399999999999</c:v>
                </c:pt>
                <c:pt idx="6">
                  <c:v>12.41109414386597</c:v>
                </c:pt>
              </c:numCache>
            </c:numRef>
          </c:val>
          <c:extLst xmlns:c16r2="http://schemas.microsoft.com/office/drawing/2015/06/chart">
            <c:ext xmlns:c16="http://schemas.microsoft.com/office/drawing/2014/chart" uri="{C3380CC4-5D6E-409C-BE32-E72D297353CC}">
              <c16:uniqueId val="{00000006-8695-4716-AB2A-D459B19424FC}"/>
            </c:ext>
          </c:extLst>
        </c:ser>
        <c:dLbls>
          <c:showLegendKey val="0"/>
          <c:showVal val="0"/>
          <c:showCatName val="0"/>
          <c:showSerName val="0"/>
          <c:showPercent val="0"/>
          <c:showBubbleSize val="0"/>
        </c:dLbls>
        <c:gapWidth val="50"/>
        <c:overlap val="100"/>
        <c:axId val="76365824"/>
        <c:axId val="76367360"/>
      </c:barChart>
      <c:catAx>
        <c:axId val="76365824"/>
        <c:scaling>
          <c:orientation val="minMax"/>
        </c:scaling>
        <c:delete val="0"/>
        <c:axPos val="b"/>
        <c:numFmt formatCode="General" sourceLinked="1"/>
        <c:majorTickMark val="out"/>
        <c:minorTickMark val="none"/>
        <c:tickLblPos val="nextTo"/>
        <c:spPr>
          <a:ln w="6350">
            <a:solidFill>
              <a:srgbClr val="000000"/>
            </a:solidFill>
          </a:ln>
        </c:spPr>
        <c:crossAx val="76367360"/>
        <c:crosses val="autoZero"/>
        <c:auto val="1"/>
        <c:lblAlgn val="ctr"/>
        <c:lblOffset val="100"/>
        <c:noMultiLvlLbl val="0"/>
      </c:catAx>
      <c:valAx>
        <c:axId val="76367360"/>
        <c:scaling>
          <c:orientation val="minMax"/>
          <c:max val="300"/>
        </c:scaling>
        <c:delete val="0"/>
        <c:axPos val="l"/>
        <c:title>
          <c:tx>
            <c:rich>
              <a:bodyPr rot="0" vert="horz"/>
              <a:lstStyle/>
              <a:p>
                <a:pPr algn="l">
                  <a:defRPr b="0"/>
                </a:pPr>
                <a:r>
                  <a:rPr lang="en-GB" b="0"/>
                  <a:t>mn t</a:t>
                </a:r>
              </a:p>
            </c:rich>
          </c:tx>
          <c:layout>
            <c:manualLayout>
              <c:xMode val="edge"/>
              <c:yMode val="edge"/>
              <c:x val="2.6915636302464701E-4"/>
              <c:y val="2.90123456790124E-4"/>
            </c:manualLayout>
          </c:layout>
          <c:overlay val="0"/>
        </c:title>
        <c:numFmt formatCode="#,##0" sourceLinked="0"/>
        <c:majorTickMark val="out"/>
        <c:minorTickMark val="none"/>
        <c:tickLblPos val="nextTo"/>
        <c:spPr>
          <a:ln w="6350">
            <a:solidFill>
              <a:srgbClr val="000000"/>
            </a:solidFill>
          </a:ln>
        </c:spPr>
        <c:crossAx val="76365824"/>
        <c:crosses val="autoZero"/>
        <c:crossBetween val="between"/>
      </c:valAx>
    </c:plotArea>
    <c:legend>
      <c:legendPos val="t"/>
      <c:layout/>
      <c:overlay val="0"/>
    </c:legend>
    <c:plotVisOnly val="1"/>
    <c:dispBlanksAs val="gap"/>
    <c:showDLblsOverMax val="0"/>
  </c:chart>
  <c:spPr>
    <a:ln>
      <a:noFill/>
    </a:ln>
  </c:spPr>
  <c:txPr>
    <a:bodyPr/>
    <a:lstStyle/>
    <a:p>
      <a:pPr>
        <a:defRPr sz="1000">
          <a:latin typeface="Trebuchet MS" panose="020B0603020202020204" pitchFamily="34" charset="0"/>
          <a:ea typeface="Segoe UI" panose="020B0502040204020203" pitchFamily="34" charset="0"/>
          <a:cs typeface="Segoe UI" panose="020B0502040204020203"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646522476675099E-2"/>
          <c:y val="0.11158573928259"/>
          <c:w val="0.91379792196776899"/>
          <c:h val="0.67384268901871103"/>
        </c:manualLayout>
      </c:layout>
      <c:barChart>
        <c:barDir val="col"/>
        <c:grouping val="clustered"/>
        <c:varyColors val="0"/>
        <c:ser>
          <c:idx val="1"/>
          <c:order val="0"/>
          <c:tx>
            <c:strRef>
              <c:f>Sheet1!$B$2</c:f>
              <c:strCache>
                <c:ptCount val="1"/>
                <c:pt idx="0">
                  <c:v>2016</c:v>
                </c:pt>
              </c:strCache>
            </c:strRef>
          </c:tx>
          <c:spPr>
            <a:solidFill>
              <a:srgbClr val="005DAA"/>
            </a:solidFill>
          </c:spPr>
          <c:invertIfNegative val="0"/>
          <c:cat>
            <c:strRef>
              <c:f>Sheet1!$A$10:$A$14</c:f>
              <c:strCache>
                <c:ptCount val="5"/>
                <c:pt idx="0">
                  <c:v>US</c:v>
                </c:pt>
                <c:pt idx="1">
                  <c:v>Europe</c:v>
                </c:pt>
                <c:pt idx="2">
                  <c:v>Asia-Pacific</c:v>
                </c:pt>
                <c:pt idx="3">
                  <c:v>Latin America</c:v>
                </c:pt>
                <c:pt idx="4">
                  <c:v>Africa</c:v>
                </c:pt>
              </c:strCache>
            </c:strRef>
          </c:cat>
          <c:val>
            <c:numRef>
              <c:f>Sheet1!$B$10:$B$14</c:f>
              <c:numCache>
                <c:formatCode>#,##0;[Red]\(#,##0\);"-"_)</c:formatCode>
                <c:ptCount val="5"/>
                <c:pt idx="0">
                  <c:v>40606.182644964363</c:v>
                </c:pt>
                <c:pt idx="1">
                  <c:v>39795.232914959721</c:v>
                </c:pt>
                <c:pt idx="2">
                  <c:v>120641.3249436894</c:v>
                </c:pt>
                <c:pt idx="3">
                  <c:v>29991.007189087999</c:v>
                </c:pt>
                <c:pt idx="4">
                  <c:v>12865.553213603551</c:v>
                </c:pt>
              </c:numCache>
            </c:numRef>
          </c:val>
          <c:extLst xmlns:c16r2="http://schemas.microsoft.com/office/drawing/2015/06/chart">
            <c:ext xmlns:c16="http://schemas.microsoft.com/office/drawing/2014/chart" uri="{C3380CC4-5D6E-409C-BE32-E72D297353CC}">
              <c16:uniqueId val="{00000000-2046-479A-8120-FB3C59FD17DA}"/>
            </c:ext>
          </c:extLst>
        </c:ser>
        <c:ser>
          <c:idx val="2"/>
          <c:order val="1"/>
          <c:tx>
            <c:strRef>
              <c:f>Sheet1!$C$2</c:f>
              <c:strCache>
                <c:ptCount val="1"/>
                <c:pt idx="0">
                  <c:v>2017</c:v>
                </c:pt>
              </c:strCache>
            </c:strRef>
          </c:tx>
          <c:spPr>
            <a:solidFill>
              <a:srgbClr val="6CADDF"/>
            </a:solidFill>
          </c:spPr>
          <c:invertIfNegative val="0"/>
          <c:cat>
            <c:strRef>
              <c:f>Sheet1!$A$10:$A$14</c:f>
              <c:strCache>
                <c:ptCount val="5"/>
                <c:pt idx="0">
                  <c:v>US</c:v>
                </c:pt>
                <c:pt idx="1">
                  <c:v>Europe</c:v>
                </c:pt>
                <c:pt idx="2">
                  <c:v>Asia-Pacific</c:v>
                </c:pt>
                <c:pt idx="3">
                  <c:v>Latin America</c:v>
                </c:pt>
                <c:pt idx="4">
                  <c:v>Africa</c:v>
                </c:pt>
              </c:strCache>
            </c:strRef>
          </c:cat>
          <c:val>
            <c:numRef>
              <c:f>Sheet1!$C$10:$C$14</c:f>
              <c:numCache>
                <c:formatCode>#,##0;[Red]\(#,##0\);"-"_)</c:formatCode>
                <c:ptCount val="5"/>
                <c:pt idx="0">
                  <c:v>41306.440304455689</c:v>
                </c:pt>
                <c:pt idx="1">
                  <c:v>39372.300084431277</c:v>
                </c:pt>
                <c:pt idx="2">
                  <c:v>127829.1917966718</c:v>
                </c:pt>
                <c:pt idx="3">
                  <c:v>29943.73144261858</c:v>
                </c:pt>
                <c:pt idx="4">
                  <c:v>13154.070871508129</c:v>
                </c:pt>
              </c:numCache>
            </c:numRef>
          </c:val>
          <c:extLst xmlns:c16r2="http://schemas.microsoft.com/office/drawing/2015/06/chart">
            <c:ext xmlns:c16="http://schemas.microsoft.com/office/drawing/2014/chart" uri="{C3380CC4-5D6E-409C-BE32-E72D297353CC}">
              <c16:uniqueId val="{00000001-2046-479A-8120-FB3C59FD17DA}"/>
            </c:ext>
          </c:extLst>
        </c:ser>
        <c:ser>
          <c:idx val="3"/>
          <c:order val="2"/>
          <c:tx>
            <c:strRef>
              <c:f>Sheet1!$D$2</c:f>
              <c:strCache>
                <c:ptCount val="1"/>
                <c:pt idx="0">
                  <c:v>2018</c:v>
                </c:pt>
              </c:strCache>
            </c:strRef>
          </c:tx>
          <c:spPr>
            <a:solidFill>
              <a:srgbClr val="808285"/>
            </a:solidFill>
          </c:spPr>
          <c:invertIfNegative val="0"/>
          <c:cat>
            <c:strRef>
              <c:f>Sheet1!$A$10:$A$14</c:f>
              <c:strCache>
                <c:ptCount val="5"/>
                <c:pt idx="0">
                  <c:v>US</c:v>
                </c:pt>
                <c:pt idx="1">
                  <c:v>Europe</c:v>
                </c:pt>
                <c:pt idx="2">
                  <c:v>Asia-Pacific</c:v>
                </c:pt>
                <c:pt idx="3">
                  <c:v>Latin America</c:v>
                </c:pt>
                <c:pt idx="4">
                  <c:v>Africa</c:v>
                </c:pt>
              </c:strCache>
            </c:strRef>
          </c:cat>
          <c:val>
            <c:numRef>
              <c:f>Sheet1!$D$10:$D$14</c:f>
              <c:numCache>
                <c:formatCode>#,##0;[Red]\(#,##0\);"-"_)</c:formatCode>
                <c:ptCount val="5"/>
                <c:pt idx="0">
                  <c:v>41367.056792889598</c:v>
                </c:pt>
                <c:pt idx="1">
                  <c:v>39841.808119595204</c:v>
                </c:pt>
                <c:pt idx="2">
                  <c:v>132980.05552045719</c:v>
                </c:pt>
                <c:pt idx="3">
                  <c:v>29975.25618301997</c:v>
                </c:pt>
                <c:pt idx="4">
                  <c:v>13387.65379876408</c:v>
                </c:pt>
              </c:numCache>
            </c:numRef>
          </c:val>
          <c:extLst xmlns:c16r2="http://schemas.microsoft.com/office/drawing/2015/06/chart">
            <c:ext xmlns:c16="http://schemas.microsoft.com/office/drawing/2014/chart" uri="{C3380CC4-5D6E-409C-BE32-E72D297353CC}">
              <c16:uniqueId val="{00000002-2046-479A-8120-FB3C59FD17DA}"/>
            </c:ext>
          </c:extLst>
        </c:ser>
        <c:dLbls>
          <c:showLegendKey val="0"/>
          <c:showVal val="0"/>
          <c:showCatName val="0"/>
          <c:showSerName val="0"/>
          <c:showPercent val="0"/>
          <c:showBubbleSize val="0"/>
        </c:dLbls>
        <c:gapWidth val="150"/>
        <c:axId val="76431360"/>
        <c:axId val="76432896"/>
      </c:barChart>
      <c:catAx>
        <c:axId val="76431360"/>
        <c:scaling>
          <c:orientation val="minMax"/>
        </c:scaling>
        <c:delete val="0"/>
        <c:axPos val="b"/>
        <c:numFmt formatCode="General" sourceLinked="1"/>
        <c:majorTickMark val="out"/>
        <c:minorTickMark val="none"/>
        <c:tickLblPos val="nextTo"/>
        <c:spPr>
          <a:ln>
            <a:solidFill>
              <a:srgbClr val="000000"/>
            </a:solidFill>
          </a:ln>
        </c:spPr>
        <c:crossAx val="76432896"/>
        <c:crosses val="autoZero"/>
        <c:auto val="1"/>
        <c:lblAlgn val="ctr"/>
        <c:lblOffset val="100"/>
        <c:noMultiLvlLbl val="0"/>
      </c:catAx>
      <c:valAx>
        <c:axId val="76432896"/>
        <c:scaling>
          <c:orientation val="minMax"/>
        </c:scaling>
        <c:delete val="0"/>
        <c:axPos val="l"/>
        <c:title>
          <c:tx>
            <c:rich>
              <a:bodyPr rot="0" vert="horz"/>
              <a:lstStyle/>
              <a:p>
                <a:pPr algn="l">
                  <a:defRPr b="0" i="1"/>
                </a:pPr>
                <a:r>
                  <a:rPr lang="en-GB"/>
                  <a:t>'000t</a:t>
                </a:r>
              </a:p>
            </c:rich>
          </c:tx>
          <c:layout>
            <c:manualLayout>
              <c:xMode val="edge"/>
              <c:yMode val="edge"/>
              <c:x val="2.2217981340118698E-3"/>
              <c:y val="1.76253387533875E-3"/>
            </c:manualLayout>
          </c:layout>
          <c:overlay val="0"/>
        </c:title>
        <c:numFmt formatCode="#,##0" sourceLinked="0"/>
        <c:majorTickMark val="out"/>
        <c:minorTickMark val="none"/>
        <c:tickLblPos val="nextTo"/>
        <c:spPr>
          <a:ln>
            <a:solidFill>
              <a:srgbClr val="000000"/>
            </a:solidFill>
          </a:ln>
        </c:spPr>
        <c:crossAx val="76431360"/>
        <c:crosses val="autoZero"/>
        <c:crossBetween val="between"/>
      </c:valAx>
    </c:plotArea>
    <c:legend>
      <c:legendPos val="t"/>
      <c:layout/>
      <c:overlay val="0"/>
    </c:legend>
    <c:plotVisOnly val="1"/>
    <c:dispBlanksAs val="gap"/>
    <c:showDLblsOverMax val="0"/>
  </c:chart>
  <c:spPr>
    <a:ln>
      <a:noFill/>
    </a:ln>
  </c:spPr>
  <c:txPr>
    <a:bodyPr/>
    <a:lstStyle/>
    <a:p>
      <a:pPr>
        <a:defRPr sz="8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646522476675099E-2"/>
          <c:y val="0.11158573928259"/>
          <c:w val="0.91379792196776899"/>
          <c:h val="0.75094006106379596"/>
        </c:manualLayout>
      </c:layout>
      <c:areaChart>
        <c:grouping val="standard"/>
        <c:varyColors val="0"/>
        <c:ser>
          <c:idx val="2"/>
          <c:order val="1"/>
          <c:tx>
            <c:strRef>
              <c:f>'Asia Pacific &gt;&gt;&gt;'!$B$101</c:f>
              <c:strCache>
                <c:ptCount val="1"/>
                <c:pt idx="0">
                  <c:v> Total Consumption </c:v>
                </c:pt>
              </c:strCache>
            </c:strRef>
          </c:tx>
          <c:spPr>
            <a:solidFill>
              <a:srgbClr val="6CADDF"/>
            </a:solidFill>
          </c:spPr>
          <c:cat>
            <c:numRef>
              <c:f>'Asia Pacific &gt;&gt;&gt;'!$C$5:$T$5</c:f>
              <c:numCache>
                <c:formatCode>General</c:formatCod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numCache>
            </c:numRef>
          </c:cat>
          <c:val>
            <c:numRef>
              <c:f>'Asia Pacific &gt;&gt;&gt;'!$C$101:$T$101</c:f>
              <c:numCache>
                <c:formatCode>_-* #,##0.0_-;\-* #,##0.0_-;_-* "-"??_-;_-@_-</c:formatCode>
                <c:ptCount val="18"/>
                <c:pt idx="0">
                  <c:v>85.767327716330968</c:v>
                </c:pt>
                <c:pt idx="1">
                  <c:v>89.036143817134089</c:v>
                </c:pt>
                <c:pt idx="2">
                  <c:v>90.506958495953938</c:v>
                </c:pt>
                <c:pt idx="3">
                  <c:v>94.503146344432309</c:v>
                </c:pt>
                <c:pt idx="4">
                  <c:v>100.76976073756219</c:v>
                </c:pt>
                <c:pt idx="5">
                  <c:v>107.484986807846</c:v>
                </c:pt>
                <c:pt idx="6">
                  <c:v>120.6413249436895</c:v>
                </c:pt>
                <c:pt idx="7">
                  <c:v>127.82919179667179</c:v>
                </c:pt>
                <c:pt idx="8">
                  <c:v>132.9800555204572</c:v>
                </c:pt>
                <c:pt idx="9">
                  <c:v>138.10883322641371</c:v>
                </c:pt>
                <c:pt idx="10">
                  <c:v>144.21426820507261</c:v>
                </c:pt>
                <c:pt idx="11">
                  <c:v>148.10651657948671</c:v>
                </c:pt>
                <c:pt idx="12">
                  <c:v>151.71481740258309</c:v>
                </c:pt>
                <c:pt idx="13">
                  <c:v>154.92870330537909</c:v>
                </c:pt>
                <c:pt idx="14">
                  <c:v>157.83152826669809</c:v>
                </c:pt>
                <c:pt idx="15">
                  <c:v>160.43241749908799</c:v>
                </c:pt>
                <c:pt idx="16">
                  <c:v>162.61271177302791</c:v>
                </c:pt>
                <c:pt idx="17">
                  <c:v>164.48592613999281</c:v>
                </c:pt>
              </c:numCache>
            </c:numRef>
          </c:val>
          <c:extLst xmlns:c16r2="http://schemas.microsoft.com/office/drawing/2015/06/chart">
            <c:ext xmlns:c16="http://schemas.microsoft.com/office/drawing/2014/chart" uri="{C3380CC4-5D6E-409C-BE32-E72D297353CC}">
              <c16:uniqueId val="{00000000-DE09-4833-97CC-4222FE0C3229}"/>
            </c:ext>
          </c:extLst>
        </c:ser>
        <c:dLbls>
          <c:showLegendKey val="0"/>
          <c:showVal val="0"/>
          <c:showCatName val="0"/>
          <c:showSerName val="0"/>
          <c:showPercent val="0"/>
          <c:showBubbleSize val="0"/>
        </c:dLbls>
        <c:axId val="82867328"/>
        <c:axId val="82868864"/>
      </c:areaChart>
      <c:barChart>
        <c:barDir val="col"/>
        <c:grouping val="clustered"/>
        <c:varyColors val="0"/>
        <c:ser>
          <c:idx val="1"/>
          <c:order val="0"/>
          <c:tx>
            <c:strRef>
              <c:f>'Asia Pacific &gt;&gt;&gt;'!$B$100</c:f>
              <c:strCache>
                <c:ptCount val="1"/>
                <c:pt idx="0">
                  <c:v> Total Production </c:v>
                </c:pt>
              </c:strCache>
            </c:strRef>
          </c:tx>
          <c:spPr>
            <a:solidFill>
              <a:srgbClr val="005DAA"/>
            </a:solidFill>
          </c:spPr>
          <c:invertIfNegative val="0"/>
          <c:cat>
            <c:numRef>
              <c:f>'Asia Pacific &gt;&gt;&gt;'!$C$5:$T$5</c:f>
              <c:numCache>
                <c:formatCode>General</c:formatCod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numCache>
            </c:numRef>
          </c:cat>
          <c:val>
            <c:numRef>
              <c:f>'Asia Pacific &gt;&gt;&gt;'!$C$100:$T$100</c:f>
              <c:numCache>
                <c:formatCode>_-* #,##0.0_-;\-* #,##0.0_-;_-* "-"??_-;_-@_-</c:formatCode>
                <c:ptCount val="18"/>
                <c:pt idx="0">
                  <c:v>55.293801955268243</c:v>
                </c:pt>
                <c:pt idx="1">
                  <c:v>56.722226435268283</c:v>
                </c:pt>
                <c:pt idx="2">
                  <c:v>56.429360700809127</c:v>
                </c:pt>
                <c:pt idx="3">
                  <c:v>58.710199833319301</c:v>
                </c:pt>
                <c:pt idx="4">
                  <c:v>60.731802355180598</c:v>
                </c:pt>
                <c:pt idx="5">
                  <c:v>63.711213304686098</c:v>
                </c:pt>
                <c:pt idx="6">
                  <c:v>70.606226072512882</c:v>
                </c:pt>
                <c:pt idx="7">
                  <c:v>72.561786011492345</c:v>
                </c:pt>
                <c:pt idx="8">
                  <c:v>73.716535594311665</c:v>
                </c:pt>
                <c:pt idx="9">
                  <c:v>75.292468047704375</c:v>
                </c:pt>
                <c:pt idx="10">
                  <c:v>75.506627258771061</c:v>
                </c:pt>
                <c:pt idx="11">
                  <c:v>75.850316193264462</c:v>
                </c:pt>
                <c:pt idx="12">
                  <c:v>76.178993364619274</c:v>
                </c:pt>
                <c:pt idx="13">
                  <c:v>76.5636234689281</c:v>
                </c:pt>
                <c:pt idx="14">
                  <c:v>76.523935890082299</c:v>
                </c:pt>
                <c:pt idx="15">
                  <c:v>76.443215365841198</c:v>
                </c:pt>
                <c:pt idx="16">
                  <c:v>76.296403441354656</c:v>
                </c:pt>
                <c:pt idx="17">
                  <c:v>76.003974494611015</c:v>
                </c:pt>
              </c:numCache>
            </c:numRef>
          </c:val>
          <c:extLst xmlns:c16r2="http://schemas.microsoft.com/office/drawing/2015/06/chart">
            <c:ext xmlns:c16="http://schemas.microsoft.com/office/drawing/2014/chart" uri="{C3380CC4-5D6E-409C-BE32-E72D297353CC}">
              <c16:uniqueId val="{00000001-DE09-4833-97CC-4222FE0C3229}"/>
            </c:ext>
          </c:extLst>
        </c:ser>
        <c:dLbls>
          <c:showLegendKey val="0"/>
          <c:showVal val="0"/>
          <c:showCatName val="0"/>
          <c:showSerName val="0"/>
          <c:showPercent val="0"/>
          <c:showBubbleSize val="0"/>
        </c:dLbls>
        <c:gapWidth val="150"/>
        <c:axId val="82867328"/>
        <c:axId val="82868864"/>
      </c:barChart>
      <c:lineChart>
        <c:grouping val="standard"/>
        <c:varyColors val="0"/>
        <c:ser>
          <c:idx val="3"/>
          <c:order val="2"/>
          <c:tx>
            <c:strRef>
              <c:f>'Asia Pacific &gt;&gt;&gt;'!$B$102</c:f>
              <c:strCache>
                <c:ptCount val="1"/>
                <c:pt idx="0">
                  <c:v>Net Position</c:v>
                </c:pt>
              </c:strCache>
            </c:strRef>
          </c:tx>
          <c:spPr>
            <a:ln w="12700">
              <a:solidFill>
                <a:srgbClr val="505150"/>
              </a:solidFill>
            </a:ln>
          </c:spPr>
          <c:marker>
            <c:symbol val="none"/>
          </c:marker>
          <c:cat>
            <c:numRef>
              <c:f>'Asia Pacific &gt;&gt;&gt;'!$C$5:$T$5</c:f>
              <c:numCache>
                <c:formatCode>General</c:formatCod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numCache>
            </c:numRef>
          </c:cat>
          <c:val>
            <c:numRef>
              <c:f>'Asia Pacific &gt;&gt;&gt;'!$C$102:$T$102</c:f>
              <c:numCache>
                <c:formatCode>_-* #,##0.0_-;\-* #,##0.0_-;_-* "-"??_-;_-@_-</c:formatCode>
                <c:ptCount val="18"/>
                <c:pt idx="0">
                  <c:v>-30.4735257610627</c:v>
                </c:pt>
                <c:pt idx="1">
                  <c:v>-32.31391738186587</c:v>
                </c:pt>
                <c:pt idx="2">
                  <c:v>-34.077597795144797</c:v>
                </c:pt>
                <c:pt idx="3">
                  <c:v>-35.792946511113023</c:v>
                </c:pt>
                <c:pt idx="4">
                  <c:v>-40.037958382381568</c:v>
                </c:pt>
                <c:pt idx="5">
                  <c:v>-43.77377350315988</c:v>
                </c:pt>
                <c:pt idx="6">
                  <c:v>-50.035098871176572</c:v>
                </c:pt>
                <c:pt idx="7">
                  <c:v>-55.267405785179413</c:v>
                </c:pt>
                <c:pt idx="8">
                  <c:v>-59.263519926145563</c:v>
                </c:pt>
                <c:pt idx="9">
                  <c:v>-62.816365178709297</c:v>
                </c:pt>
                <c:pt idx="10">
                  <c:v>-68.707640946301595</c:v>
                </c:pt>
                <c:pt idx="11">
                  <c:v>-72.256200386222133</c:v>
                </c:pt>
                <c:pt idx="12">
                  <c:v>-75.535824037963749</c:v>
                </c:pt>
                <c:pt idx="13">
                  <c:v>-78.365079836450846</c:v>
                </c:pt>
                <c:pt idx="14">
                  <c:v>-81.30759237661573</c:v>
                </c:pt>
                <c:pt idx="15">
                  <c:v>-83.989202133246707</c:v>
                </c:pt>
                <c:pt idx="16">
                  <c:v>-86.316308331673198</c:v>
                </c:pt>
                <c:pt idx="17">
                  <c:v>-88.481951645381827</c:v>
                </c:pt>
              </c:numCache>
            </c:numRef>
          </c:val>
          <c:smooth val="0"/>
          <c:extLst xmlns:c16r2="http://schemas.microsoft.com/office/drawing/2015/06/chart">
            <c:ext xmlns:c16="http://schemas.microsoft.com/office/drawing/2014/chart" uri="{C3380CC4-5D6E-409C-BE32-E72D297353CC}">
              <c16:uniqueId val="{00000002-DE09-4833-97CC-4222FE0C3229}"/>
            </c:ext>
          </c:extLst>
        </c:ser>
        <c:dLbls>
          <c:showLegendKey val="0"/>
          <c:showVal val="0"/>
          <c:showCatName val="0"/>
          <c:showSerName val="0"/>
          <c:showPercent val="0"/>
          <c:showBubbleSize val="0"/>
        </c:dLbls>
        <c:marker val="1"/>
        <c:smooth val="0"/>
        <c:axId val="82867328"/>
        <c:axId val="82868864"/>
      </c:lineChart>
      <c:catAx>
        <c:axId val="82867328"/>
        <c:scaling>
          <c:orientation val="minMax"/>
        </c:scaling>
        <c:delete val="0"/>
        <c:axPos val="b"/>
        <c:numFmt formatCode="General" sourceLinked="1"/>
        <c:majorTickMark val="out"/>
        <c:minorTickMark val="none"/>
        <c:tickLblPos val="low"/>
        <c:spPr>
          <a:ln>
            <a:solidFill>
              <a:srgbClr val="000000"/>
            </a:solidFill>
          </a:ln>
        </c:spPr>
        <c:crossAx val="82868864"/>
        <c:crosses val="autoZero"/>
        <c:auto val="1"/>
        <c:lblAlgn val="ctr"/>
        <c:lblOffset val="100"/>
        <c:tickLblSkip val="2"/>
        <c:noMultiLvlLbl val="0"/>
      </c:catAx>
      <c:valAx>
        <c:axId val="82868864"/>
        <c:scaling>
          <c:orientation val="minMax"/>
        </c:scaling>
        <c:delete val="0"/>
        <c:axPos val="l"/>
        <c:title>
          <c:tx>
            <c:rich>
              <a:bodyPr rot="0" vert="horz"/>
              <a:lstStyle/>
              <a:p>
                <a:pPr algn="l">
                  <a:defRPr b="0"/>
                </a:pPr>
                <a:r>
                  <a:rPr lang="en-GB" b="0"/>
                  <a:t>mn t</a:t>
                </a:r>
              </a:p>
            </c:rich>
          </c:tx>
          <c:layout>
            <c:manualLayout>
              <c:xMode val="edge"/>
              <c:yMode val="edge"/>
              <c:x val="2.2217981340118698E-3"/>
              <c:y val="1.76253387533875E-3"/>
            </c:manualLayout>
          </c:layout>
          <c:overlay val="0"/>
        </c:title>
        <c:numFmt formatCode="#,##0" sourceLinked="0"/>
        <c:majorTickMark val="out"/>
        <c:minorTickMark val="none"/>
        <c:tickLblPos val="nextTo"/>
        <c:spPr>
          <a:ln>
            <a:solidFill>
              <a:srgbClr val="000000"/>
            </a:solidFill>
          </a:ln>
        </c:spPr>
        <c:crossAx val="82867328"/>
        <c:crosses val="autoZero"/>
        <c:crossBetween val="between"/>
      </c:valAx>
    </c:plotArea>
    <c:legend>
      <c:legendPos val="t"/>
      <c:layout/>
      <c:overlay val="0"/>
    </c:legend>
    <c:plotVisOnly val="1"/>
    <c:dispBlanksAs val="gap"/>
    <c:showDLblsOverMax val="0"/>
  </c:chart>
  <c:spPr>
    <a:ln>
      <a:noFill/>
    </a:ln>
  </c:spPr>
  <c:txPr>
    <a:bodyPr/>
    <a:lstStyle/>
    <a:p>
      <a:pPr>
        <a:defRPr sz="1000">
          <a:latin typeface="Trebuchet MS" panose="020B0603020202020204" pitchFamily="34" charset="0"/>
          <a:ea typeface="Segoe UI" panose="020B0502040204020203" pitchFamily="34" charset="0"/>
          <a:cs typeface="Segoe UI" panose="020B0502040204020203"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267516191437499E-2"/>
          <c:y val="0.11158573928259"/>
          <c:w val="0.91461133055061605"/>
          <c:h val="0.75059403288874604"/>
        </c:manualLayout>
      </c:layout>
      <c:barChart>
        <c:barDir val="col"/>
        <c:grouping val="stacked"/>
        <c:varyColors val="0"/>
        <c:ser>
          <c:idx val="1"/>
          <c:order val="0"/>
          <c:tx>
            <c:strRef>
              <c:f>'Europe &gt;&gt;&gt;'!$B$21</c:f>
              <c:strCache>
                <c:ptCount val="1"/>
                <c:pt idx="0">
                  <c:v>Petrochemical</c:v>
                </c:pt>
              </c:strCache>
            </c:strRef>
          </c:tx>
          <c:spPr>
            <a:solidFill>
              <a:srgbClr val="005DAA"/>
            </a:solidFill>
          </c:spPr>
          <c:invertIfNegative val="0"/>
          <c:cat>
            <c:numRef>
              <c:f>'Europe &gt;&gt;&gt;'!$C$5:$M$5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'Europe &gt;&gt;&gt;'!$C$21:$M$21</c:f>
              <c:numCache>
                <c:formatCode>_-* #,##0_-;\-* #,##0_-;_-* "-"??_-;_-@_-</c:formatCode>
                <c:ptCount val="11"/>
                <c:pt idx="0">
                  <c:v>9465.6622320753431</c:v>
                </c:pt>
                <c:pt idx="1">
                  <c:v>10163.0982422747</c:v>
                </c:pt>
                <c:pt idx="2">
                  <c:v>9159.1441388999992</c:v>
                </c:pt>
                <c:pt idx="3">
                  <c:v>12060.14855969788</c:v>
                </c:pt>
                <c:pt idx="4">
                  <c:v>13921.762234</c:v>
                </c:pt>
                <c:pt idx="5">
                  <c:v>14077.414849749999</c:v>
                </c:pt>
                <c:pt idx="6">
                  <c:v>14870.800395071081</c:v>
                </c:pt>
                <c:pt idx="7">
                  <c:v>14598.12031694842</c:v>
                </c:pt>
                <c:pt idx="8">
                  <c:v>15271.559959332521</c:v>
                </c:pt>
                <c:pt idx="9">
                  <c:v>15800.92294319794</c:v>
                </c:pt>
                <c:pt idx="10">
                  <c:v>15850.51124531293</c:v>
                </c:pt>
              </c:numCache>
            </c:numRef>
          </c:val>
          <c:extLst xmlns:c16r2="http://schemas.microsoft.com/office/drawing/2015/06/chart">
            <c:ext xmlns:c16="http://schemas.microsoft.com/office/drawing/2014/chart" uri="{C3380CC4-5D6E-409C-BE32-E72D297353CC}">
              <c16:uniqueId val="{00000000-E9C0-4447-927F-02EB57121B26}"/>
            </c:ext>
          </c:extLst>
        </c:ser>
        <c:dLbls>
          <c:showLegendKey val="0"/>
          <c:showVal val="0"/>
          <c:showCatName val="0"/>
          <c:showSerName val="0"/>
          <c:showPercent val="0"/>
          <c:showBubbleSize val="0"/>
        </c:dLbls>
        <c:gapWidth val="35"/>
        <c:overlap val="100"/>
        <c:axId val="84801792"/>
        <c:axId val="83361792"/>
      </c:barChart>
      <c:catAx>
        <c:axId val="84801792"/>
        <c:scaling>
          <c:orientation val="minMax"/>
        </c:scaling>
        <c:delete val="0"/>
        <c:axPos val="b"/>
        <c:numFmt formatCode="General" sourceLinked="1"/>
        <c:majorTickMark val="out"/>
        <c:minorTickMark val="none"/>
        <c:tickLblPos val="nextTo"/>
        <c:spPr>
          <a:ln w="6350">
            <a:solidFill>
              <a:srgbClr val="000000"/>
            </a:solidFill>
          </a:ln>
        </c:spPr>
        <c:crossAx val="83361792"/>
        <c:crosses val="autoZero"/>
        <c:auto val="1"/>
        <c:lblAlgn val="ctr"/>
        <c:lblOffset val="100"/>
        <c:tickLblSkip val="2"/>
        <c:noMultiLvlLbl val="0"/>
      </c:catAx>
      <c:valAx>
        <c:axId val="83361792"/>
        <c:scaling>
          <c:orientation val="minMax"/>
          <c:max val="16000"/>
        </c:scaling>
        <c:delete val="0"/>
        <c:axPos val="l"/>
        <c:title>
          <c:tx>
            <c:rich>
              <a:bodyPr rot="0" vert="horz"/>
              <a:lstStyle/>
              <a:p>
                <a:pPr algn="l">
                  <a:defRPr/>
                </a:pPr>
                <a:r>
                  <a:rPr lang="en-GB"/>
                  <a:t>'000t</a:t>
                </a:r>
              </a:p>
            </c:rich>
          </c:tx>
          <c:layout>
            <c:manualLayout>
              <c:xMode val="edge"/>
              <c:yMode val="edge"/>
              <c:x val="2.6915636302464701E-4"/>
              <c:y val="2.90123456790124E-4"/>
            </c:manualLayout>
          </c:layout>
          <c:overlay val="0"/>
        </c:title>
        <c:numFmt formatCode="#,##0" sourceLinked="0"/>
        <c:majorTickMark val="out"/>
        <c:minorTickMark val="none"/>
        <c:tickLblPos val="nextTo"/>
        <c:spPr>
          <a:ln w="6350">
            <a:solidFill>
              <a:srgbClr val="000000"/>
            </a:solidFill>
          </a:ln>
        </c:spPr>
        <c:crossAx val="84801792"/>
        <c:crosses val="autoZero"/>
        <c:crossBetween val="between"/>
        <c:majorUnit val="4000"/>
      </c:valAx>
    </c:plotArea>
    <c:plotVisOnly val="1"/>
    <c:dispBlanksAs val="gap"/>
    <c:showDLblsOverMax val="0"/>
  </c:chart>
  <c:spPr>
    <a:ln>
      <a:noFill/>
    </a:ln>
  </c:spPr>
  <c:txPr>
    <a:bodyPr/>
    <a:lstStyle/>
    <a:p>
      <a:pPr>
        <a:defRPr sz="1000">
          <a:latin typeface="Trebuchet MS" panose="020B0603020202020204" pitchFamily="34" charset="0"/>
          <a:ea typeface="Segoe UI" panose="020B0502040204020203" pitchFamily="34" charset="0"/>
          <a:cs typeface="Segoe UI" panose="020B0502040204020203"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'Data 1'!$B$1</c:f>
              <c:strCache>
                <c:ptCount val="1"/>
                <c:pt idx="0">
                  <c:v>U.S. Exports to Antigua and Barbuda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1'!$B$2:$B$27</c:f>
            </c:numRef>
          </c:val>
          <c:extLst xmlns:c16r2="http://schemas.microsoft.com/office/drawing/2015/06/chart">
            <c:ext xmlns:c16="http://schemas.microsoft.com/office/drawing/2014/chart" uri="{C3380CC4-5D6E-409C-BE32-E72D297353CC}">
              <c16:uniqueId val="{00000000-7F0E-4D0F-9D24-A534C236FBA0}"/>
            </c:ext>
          </c:extLst>
        </c:ser>
        <c:ser>
          <c:idx val="1"/>
          <c:order val="1"/>
          <c:tx>
            <c:strRef>
              <c:f>'Data 1'!$C$1</c:f>
              <c:strCache>
                <c:ptCount val="1"/>
                <c:pt idx="0">
                  <c:v>U.S. Exports to Argentina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1'!$C$2:$C$27</c:f>
            </c:numRef>
          </c:val>
          <c:extLst xmlns:c16r2="http://schemas.microsoft.com/office/drawing/2015/06/chart">
            <c:ext xmlns:c16="http://schemas.microsoft.com/office/drawing/2014/chart" uri="{C3380CC4-5D6E-409C-BE32-E72D297353CC}">
              <c16:uniqueId val="{00000001-7F0E-4D0F-9D24-A534C236FBA0}"/>
            </c:ext>
          </c:extLst>
        </c:ser>
        <c:ser>
          <c:idx val="2"/>
          <c:order val="2"/>
          <c:tx>
            <c:strRef>
              <c:f>'Data 1'!$D$1</c:f>
              <c:strCache>
                <c:ptCount val="1"/>
                <c:pt idx="0">
                  <c:v>U.S. Exports to Aruba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1'!$D$2:$D$27</c:f>
            </c:numRef>
          </c:val>
          <c:extLst xmlns:c16r2="http://schemas.microsoft.com/office/drawing/2015/06/chart">
            <c:ext xmlns:c16="http://schemas.microsoft.com/office/drawing/2014/chart" uri="{C3380CC4-5D6E-409C-BE32-E72D297353CC}">
              <c16:uniqueId val="{00000002-7F0E-4D0F-9D24-A534C236FBA0}"/>
            </c:ext>
          </c:extLst>
        </c:ser>
        <c:ser>
          <c:idx val="3"/>
          <c:order val="3"/>
          <c:tx>
            <c:strRef>
              <c:f>'Data 1'!$E$1</c:f>
              <c:strCache>
                <c:ptCount val="1"/>
                <c:pt idx="0">
                  <c:v>U.S. Exports to Bahama Islands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1'!$E$2:$E$27</c:f>
            </c:numRef>
          </c:val>
          <c:extLst xmlns:c16r2="http://schemas.microsoft.com/office/drawing/2015/06/chart">
            <c:ext xmlns:c16="http://schemas.microsoft.com/office/drawing/2014/chart" uri="{C3380CC4-5D6E-409C-BE32-E72D297353CC}">
              <c16:uniqueId val="{00000003-7F0E-4D0F-9D24-A534C236FBA0}"/>
            </c:ext>
          </c:extLst>
        </c:ser>
        <c:ser>
          <c:idx val="4"/>
          <c:order val="4"/>
          <c:tx>
            <c:strRef>
              <c:f>'Data 1'!$F$1</c:f>
              <c:strCache>
                <c:ptCount val="1"/>
                <c:pt idx="0">
                  <c:v>U.S. Exports to Barbados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1'!$F$2:$F$27</c:f>
            </c:numRef>
          </c:val>
          <c:extLst xmlns:c16r2="http://schemas.microsoft.com/office/drawing/2015/06/chart">
            <c:ext xmlns:c16="http://schemas.microsoft.com/office/drawing/2014/chart" uri="{C3380CC4-5D6E-409C-BE32-E72D297353CC}">
              <c16:uniqueId val="{00000004-7F0E-4D0F-9D24-A534C236FBA0}"/>
            </c:ext>
          </c:extLst>
        </c:ser>
        <c:ser>
          <c:idx val="5"/>
          <c:order val="5"/>
          <c:tx>
            <c:strRef>
              <c:f>'Data 1'!$G$1</c:f>
              <c:strCache>
                <c:ptCount val="1"/>
                <c:pt idx="0">
                  <c:v>U.S. Exports to Brazil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1'!$G$2:$G$27</c:f>
            </c:numRef>
          </c:val>
          <c:extLst xmlns:c16r2="http://schemas.microsoft.com/office/drawing/2015/06/chart">
            <c:ext xmlns:c16="http://schemas.microsoft.com/office/drawing/2014/chart" uri="{C3380CC4-5D6E-409C-BE32-E72D297353CC}">
              <c16:uniqueId val="{00000005-7F0E-4D0F-9D24-A534C236FBA0}"/>
            </c:ext>
          </c:extLst>
        </c:ser>
        <c:ser>
          <c:idx val="6"/>
          <c:order val="6"/>
          <c:tx>
            <c:strRef>
              <c:f>'Data 1'!$H$1</c:f>
              <c:strCache>
                <c:ptCount val="1"/>
                <c:pt idx="0">
                  <c:v>U.S. Exports to Cayman Islands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1'!$H$2:$H$27</c:f>
            </c:numRef>
          </c:val>
          <c:extLst xmlns:c16r2="http://schemas.microsoft.com/office/drawing/2015/06/chart">
            <c:ext xmlns:c16="http://schemas.microsoft.com/office/drawing/2014/chart" uri="{C3380CC4-5D6E-409C-BE32-E72D297353CC}">
              <c16:uniqueId val="{00000006-7F0E-4D0F-9D24-A534C236FBA0}"/>
            </c:ext>
          </c:extLst>
        </c:ser>
        <c:ser>
          <c:idx val="7"/>
          <c:order val="7"/>
          <c:tx>
            <c:strRef>
              <c:f>'Data 1'!$I$1</c:f>
              <c:strCache>
                <c:ptCount val="1"/>
                <c:pt idx="0">
                  <c:v>U.S. Exports to Chile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1'!$I$2:$I$27</c:f>
            </c:numRef>
          </c:val>
          <c:extLst xmlns:c16r2="http://schemas.microsoft.com/office/drawing/2015/06/chart">
            <c:ext xmlns:c16="http://schemas.microsoft.com/office/drawing/2014/chart" uri="{C3380CC4-5D6E-409C-BE32-E72D297353CC}">
              <c16:uniqueId val="{00000007-7F0E-4D0F-9D24-A534C236FBA0}"/>
            </c:ext>
          </c:extLst>
        </c:ser>
        <c:ser>
          <c:idx val="8"/>
          <c:order val="8"/>
          <c:tx>
            <c:strRef>
              <c:f>'Data 1'!$J$1</c:f>
              <c:strCache>
                <c:ptCount val="1"/>
                <c:pt idx="0">
                  <c:v>U.S. Exports to Colombia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1'!$J$2:$J$27</c:f>
            </c:numRef>
          </c:val>
          <c:extLst xmlns:c16r2="http://schemas.microsoft.com/office/drawing/2015/06/chart">
            <c:ext xmlns:c16="http://schemas.microsoft.com/office/drawing/2014/chart" uri="{C3380CC4-5D6E-409C-BE32-E72D297353CC}">
              <c16:uniqueId val="{00000008-7F0E-4D0F-9D24-A534C236FBA0}"/>
            </c:ext>
          </c:extLst>
        </c:ser>
        <c:ser>
          <c:idx val="9"/>
          <c:order val="9"/>
          <c:tx>
            <c:strRef>
              <c:f>'Data 1'!$K$1</c:f>
              <c:strCache>
                <c:ptCount val="1"/>
                <c:pt idx="0">
                  <c:v>U.S. Exports to Costa Rica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1'!$K$2:$K$27</c:f>
            </c:numRef>
          </c:val>
          <c:extLst xmlns:c16r2="http://schemas.microsoft.com/office/drawing/2015/06/chart">
            <c:ext xmlns:c16="http://schemas.microsoft.com/office/drawing/2014/chart" uri="{C3380CC4-5D6E-409C-BE32-E72D297353CC}">
              <c16:uniqueId val="{00000009-7F0E-4D0F-9D24-A534C236FBA0}"/>
            </c:ext>
          </c:extLst>
        </c:ser>
        <c:ser>
          <c:idx val="10"/>
          <c:order val="10"/>
          <c:tx>
            <c:strRef>
              <c:f>'Data 1'!$L$1</c:f>
              <c:strCache>
                <c:ptCount val="1"/>
                <c:pt idx="0">
                  <c:v>U.S. Exports to Dominican Republic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1'!$L$2:$L$27</c:f>
            </c:numRef>
          </c:val>
          <c:extLst xmlns:c16r2="http://schemas.microsoft.com/office/drawing/2015/06/chart">
            <c:ext xmlns:c16="http://schemas.microsoft.com/office/drawing/2014/chart" uri="{C3380CC4-5D6E-409C-BE32-E72D297353CC}">
              <c16:uniqueId val="{0000000A-7F0E-4D0F-9D24-A534C236FBA0}"/>
            </c:ext>
          </c:extLst>
        </c:ser>
        <c:ser>
          <c:idx val="11"/>
          <c:order val="11"/>
          <c:tx>
            <c:strRef>
              <c:f>'Data 1'!$M$1</c:f>
              <c:strCache>
                <c:ptCount val="1"/>
                <c:pt idx="0">
                  <c:v>U.S. Exports to Ecuador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1'!$M$2:$M$27</c:f>
            </c:numRef>
          </c:val>
          <c:extLst xmlns:c16r2="http://schemas.microsoft.com/office/drawing/2015/06/chart">
            <c:ext xmlns:c16="http://schemas.microsoft.com/office/drawing/2014/chart" uri="{C3380CC4-5D6E-409C-BE32-E72D297353CC}">
              <c16:uniqueId val="{0000000B-7F0E-4D0F-9D24-A534C236FBA0}"/>
            </c:ext>
          </c:extLst>
        </c:ser>
        <c:ser>
          <c:idx val="12"/>
          <c:order val="12"/>
          <c:tx>
            <c:strRef>
              <c:f>'Data 1'!$N$1</c:f>
              <c:strCache>
                <c:ptCount val="1"/>
                <c:pt idx="0">
                  <c:v>U.S. Exports to El Salvador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1'!$N$2:$N$27</c:f>
            </c:numRef>
          </c:val>
          <c:extLst xmlns:c16r2="http://schemas.microsoft.com/office/drawing/2015/06/chart">
            <c:ext xmlns:c16="http://schemas.microsoft.com/office/drawing/2014/chart" uri="{C3380CC4-5D6E-409C-BE32-E72D297353CC}">
              <c16:uniqueId val="{0000000C-7F0E-4D0F-9D24-A534C236FBA0}"/>
            </c:ext>
          </c:extLst>
        </c:ser>
        <c:ser>
          <c:idx val="13"/>
          <c:order val="13"/>
          <c:tx>
            <c:strRef>
              <c:f>'Data 1'!$O$1</c:f>
              <c:strCache>
                <c:ptCount val="1"/>
                <c:pt idx="0">
                  <c:v>U.S. Exports to Guatemala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1'!$O$2:$O$27</c:f>
            </c:numRef>
          </c:val>
          <c:extLst xmlns:c16r2="http://schemas.microsoft.com/office/drawing/2015/06/chart">
            <c:ext xmlns:c16="http://schemas.microsoft.com/office/drawing/2014/chart" uri="{C3380CC4-5D6E-409C-BE32-E72D297353CC}">
              <c16:uniqueId val="{0000000D-7F0E-4D0F-9D24-A534C236FBA0}"/>
            </c:ext>
          </c:extLst>
        </c:ser>
        <c:ser>
          <c:idx val="14"/>
          <c:order val="14"/>
          <c:tx>
            <c:strRef>
              <c:f>'Data 1'!$P$1</c:f>
              <c:strCache>
                <c:ptCount val="1"/>
                <c:pt idx="0">
                  <c:v>U.S. Exports to Honduras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1'!$P$2:$P$27</c:f>
            </c:numRef>
          </c:val>
          <c:extLst xmlns:c16r2="http://schemas.microsoft.com/office/drawing/2015/06/chart">
            <c:ext xmlns:c16="http://schemas.microsoft.com/office/drawing/2014/chart" uri="{C3380CC4-5D6E-409C-BE32-E72D297353CC}">
              <c16:uniqueId val="{0000000E-7F0E-4D0F-9D24-A534C236FBA0}"/>
            </c:ext>
          </c:extLst>
        </c:ser>
        <c:ser>
          <c:idx val="15"/>
          <c:order val="15"/>
          <c:tx>
            <c:strRef>
              <c:f>'Data 1'!$Q$1</c:f>
              <c:strCache>
                <c:ptCount val="1"/>
                <c:pt idx="0">
                  <c:v>U.S. Exports to Jamaica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1'!$Q$2:$Q$27</c:f>
            </c:numRef>
          </c:val>
          <c:extLst xmlns:c16r2="http://schemas.microsoft.com/office/drawing/2015/06/chart">
            <c:ext xmlns:c16="http://schemas.microsoft.com/office/drawing/2014/chart" uri="{C3380CC4-5D6E-409C-BE32-E72D297353CC}">
              <c16:uniqueId val="{0000000F-7F0E-4D0F-9D24-A534C236FBA0}"/>
            </c:ext>
          </c:extLst>
        </c:ser>
        <c:ser>
          <c:idx val="16"/>
          <c:order val="16"/>
          <c:tx>
            <c:strRef>
              <c:f>'Data 1'!$R$1</c:f>
              <c:strCache>
                <c:ptCount val="1"/>
                <c:pt idx="0">
                  <c:v>U.S. Exports to Mexico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1'!$R$2:$R$27</c:f>
            </c:numRef>
          </c:val>
          <c:extLst xmlns:c16r2="http://schemas.microsoft.com/office/drawing/2015/06/chart">
            <c:ext xmlns:c16="http://schemas.microsoft.com/office/drawing/2014/chart" uri="{C3380CC4-5D6E-409C-BE32-E72D297353CC}">
              <c16:uniqueId val="{00000010-7F0E-4D0F-9D24-A534C236FBA0}"/>
            </c:ext>
          </c:extLst>
        </c:ser>
        <c:ser>
          <c:idx val="17"/>
          <c:order val="17"/>
          <c:tx>
            <c:strRef>
              <c:f>'Data 1'!$S$1</c:f>
              <c:strCache>
                <c:ptCount val="1"/>
                <c:pt idx="0">
                  <c:v>U.S. Exports to Panama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1'!$S$2:$S$27</c:f>
            </c:numRef>
          </c:val>
          <c:extLst xmlns:c16r2="http://schemas.microsoft.com/office/drawing/2015/06/chart">
            <c:ext xmlns:c16="http://schemas.microsoft.com/office/drawing/2014/chart" uri="{C3380CC4-5D6E-409C-BE32-E72D297353CC}">
              <c16:uniqueId val="{00000011-7F0E-4D0F-9D24-A534C236FBA0}"/>
            </c:ext>
          </c:extLst>
        </c:ser>
        <c:ser>
          <c:idx val="18"/>
          <c:order val="18"/>
          <c:tx>
            <c:strRef>
              <c:f>'Data 1'!$T$1</c:f>
              <c:strCache>
                <c:ptCount val="1"/>
                <c:pt idx="0">
                  <c:v>U.S. Exports to Peru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1'!$T$2:$T$27</c:f>
            </c:numRef>
          </c:val>
          <c:extLst xmlns:c16r2="http://schemas.microsoft.com/office/drawing/2015/06/chart">
            <c:ext xmlns:c16="http://schemas.microsoft.com/office/drawing/2014/chart" uri="{C3380CC4-5D6E-409C-BE32-E72D297353CC}">
              <c16:uniqueId val="{00000012-7F0E-4D0F-9D24-A534C236FBA0}"/>
            </c:ext>
          </c:extLst>
        </c:ser>
        <c:ser>
          <c:idx val="19"/>
          <c:order val="19"/>
          <c:tx>
            <c:strRef>
              <c:f>'Data 1'!$U$1</c:f>
              <c:strCache>
                <c:ptCount val="1"/>
                <c:pt idx="0">
                  <c:v>U.S. Exports to Venezuela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1'!$U$2:$U$27</c:f>
            </c:numRef>
          </c:val>
          <c:extLst xmlns:c16r2="http://schemas.microsoft.com/office/drawing/2015/06/chart">
            <c:ext xmlns:c16="http://schemas.microsoft.com/office/drawing/2014/chart" uri="{C3380CC4-5D6E-409C-BE32-E72D297353CC}">
              <c16:uniqueId val="{00000013-7F0E-4D0F-9D24-A534C236FBA0}"/>
            </c:ext>
          </c:extLst>
        </c:ser>
        <c:ser>
          <c:idx val="20"/>
          <c:order val="20"/>
          <c:tx>
            <c:strRef>
              <c:f>'Data 1'!$V$1</c:f>
              <c:strCache>
                <c:ptCount val="1"/>
                <c:pt idx="0">
                  <c:v>U.S. Exports to British Virgin Islands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1'!$V$2:$V$27</c:f>
            </c:numRef>
          </c:val>
          <c:extLst xmlns:c16r2="http://schemas.microsoft.com/office/drawing/2015/06/chart">
            <c:ext xmlns:c16="http://schemas.microsoft.com/office/drawing/2014/chart" uri="{C3380CC4-5D6E-409C-BE32-E72D297353CC}">
              <c16:uniqueId val="{00000014-7F0E-4D0F-9D24-A534C236FBA0}"/>
            </c:ext>
          </c:extLst>
        </c:ser>
        <c:ser>
          <c:idx val="21"/>
          <c:order val="21"/>
          <c:tx>
            <c:strRef>
              <c:f>'Data 1'!$W$1</c:f>
              <c:strCache>
                <c:ptCount val="1"/>
                <c:pt idx="0">
                  <c:v>U.S. Exports to Virgin Islands of Liquified Petroleum Gases (Thousand Barrels per Day)</c:v>
                </c:pt>
              </c:strCache>
            </c:strRef>
          </c:tx>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1'!$W$2:$W$27</c:f>
            </c:numRef>
          </c:val>
          <c:extLst xmlns:c16r2="http://schemas.microsoft.com/office/drawing/2015/06/chart">
            <c:ext xmlns:c16="http://schemas.microsoft.com/office/drawing/2014/chart" uri="{C3380CC4-5D6E-409C-BE32-E72D297353CC}">
              <c16:uniqueId val="{00000015-7F0E-4D0F-9D24-A534C236FBA0}"/>
            </c:ext>
          </c:extLst>
        </c:ser>
        <c:ser>
          <c:idx val="22"/>
          <c:order val="22"/>
          <c:tx>
            <c:strRef>
              <c:f>'Data 1'!$X$1</c:f>
              <c:strCache>
                <c:ptCount val="1"/>
                <c:pt idx="0">
                  <c:v>US exports to Latin America, ('000 b/d)</c:v>
                </c:pt>
              </c:strCache>
            </c:strRef>
          </c:tx>
          <c:spPr>
            <a:solidFill>
              <a:schemeClr val="accent1"/>
            </a:solidFill>
          </c:spPr>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1'!$X$2:$X$27</c:f>
              <c:numCache>
                <c:formatCode>General</c:formatCode>
                <c:ptCount val="26"/>
                <c:pt idx="0">
                  <c:v>317</c:v>
                </c:pt>
                <c:pt idx="1">
                  <c:v>272</c:v>
                </c:pt>
                <c:pt idx="2">
                  <c:v>185</c:v>
                </c:pt>
                <c:pt idx="3">
                  <c:v>329</c:v>
                </c:pt>
                <c:pt idx="4">
                  <c:v>343</c:v>
                </c:pt>
                <c:pt idx="5">
                  <c:v>314</c:v>
                </c:pt>
                <c:pt idx="6">
                  <c:v>291</c:v>
                </c:pt>
                <c:pt idx="7">
                  <c:v>313</c:v>
                </c:pt>
                <c:pt idx="8">
                  <c:v>363</c:v>
                </c:pt>
                <c:pt idx="9">
                  <c:v>299</c:v>
                </c:pt>
                <c:pt idx="10">
                  <c:v>257</c:v>
                </c:pt>
                <c:pt idx="11">
                  <c:v>318</c:v>
                </c:pt>
                <c:pt idx="12">
                  <c:v>331</c:v>
                </c:pt>
                <c:pt idx="13">
                  <c:v>385</c:v>
                </c:pt>
                <c:pt idx="14">
                  <c:v>292</c:v>
                </c:pt>
                <c:pt idx="15">
                  <c:v>301</c:v>
                </c:pt>
                <c:pt idx="16">
                  <c:v>270</c:v>
                </c:pt>
                <c:pt idx="17">
                  <c:v>300</c:v>
                </c:pt>
                <c:pt idx="18">
                  <c:v>319</c:v>
                </c:pt>
                <c:pt idx="19">
                  <c:v>363</c:v>
                </c:pt>
                <c:pt idx="20">
                  <c:v>203</c:v>
                </c:pt>
                <c:pt idx="21">
                  <c:v>313</c:v>
                </c:pt>
                <c:pt idx="22">
                  <c:v>380</c:v>
                </c:pt>
                <c:pt idx="23">
                  <c:v>375</c:v>
                </c:pt>
                <c:pt idx="24">
                  <c:v>283</c:v>
                </c:pt>
                <c:pt idx="25">
                  <c:v>307</c:v>
                </c:pt>
              </c:numCache>
            </c:numRef>
          </c:val>
          <c:extLst xmlns:c16r2="http://schemas.microsoft.com/office/drawing/2015/06/chart">
            <c:ext xmlns:c16="http://schemas.microsoft.com/office/drawing/2014/chart" uri="{C3380CC4-5D6E-409C-BE32-E72D297353CC}">
              <c16:uniqueId val="{00000016-7F0E-4D0F-9D24-A534C236FBA0}"/>
            </c:ext>
          </c:extLst>
        </c:ser>
        <c:ser>
          <c:idx val="23"/>
          <c:order val="23"/>
          <c:tx>
            <c:strRef>
              <c:f>'Data 1'!$Y$1</c:f>
              <c:strCache>
                <c:ptCount val="1"/>
                <c:pt idx="0">
                  <c:v>US exports to Asia ('000 b/d)</c:v>
                </c:pt>
              </c:strCache>
            </c:strRef>
          </c:tx>
          <c:spPr>
            <a:solidFill>
              <a:schemeClr val="accent2">
                <a:lumMod val="75000"/>
              </a:schemeClr>
            </a:solidFill>
          </c:spPr>
          <c:cat>
            <c:numRef>
              <c:f>'Data 1'!$A$2:$A$27</c:f>
              <c:numCache>
                <c:formatCode>mmm\-yyyy</c:formatCode>
                <c:ptCount val="26"/>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c:v>42444</c:v>
                </c:pt>
                <c:pt idx="15">
                  <c:v>42475</c:v>
                </c:pt>
                <c:pt idx="16">
                  <c:v>42505</c:v>
                </c:pt>
                <c:pt idx="17">
                  <c:v>42536</c:v>
                </c:pt>
                <c:pt idx="18">
                  <c:v>42566</c:v>
                </c:pt>
                <c:pt idx="19">
                  <c:v>42597</c:v>
                </c:pt>
                <c:pt idx="20">
                  <c:v>42628</c:v>
                </c:pt>
                <c:pt idx="21">
                  <c:v>42658</c:v>
                </c:pt>
                <c:pt idx="22">
                  <c:v>42689</c:v>
                </c:pt>
                <c:pt idx="23">
                  <c:v>42719</c:v>
                </c:pt>
                <c:pt idx="24">
                  <c:v>42750</c:v>
                </c:pt>
                <c:pt idx="25">
                  <c:v>42781</c:v>
                </c:pt>
              </c:numCache>
            </c:numRef>
          </c:cat>
          <c:val>
            <c:numRef>
              <c:f>'Data 1'!$Y$2:$Y$27</c:f>
              <c:numCache>
                <c:formatCode>General</c:formatCode>
                <c:ptCount val="26"/>
                <c:pt idx="0">
                  <c:v>72</c:v>
                </c:pt>
                <c:pt idx="1">
                  <c:v>285</c:v>
                </c:pt>
                <c:pt idx="2">
                  <c:v>154</c:v>
                </c:pt>
                <c:pt idx="3">
                  <c:v>218</c:v>
                </c:pt>
                <c:pt idx="4">
                  <c:v>220</c:v>
                </c:pt>
                <c:pt idx="5">
                  <c:v>219</c:v>
                </c:pt>
                <c:pt idx="6">
                  <c:v>330</c:v>
                </c:pt>
                <c:pt idx="7">
                  <c:v>243</c:v>
                </c:pt>
                <c:pt idx="8">
                  <c:v>287</c:v>
                </c:pt>
                <c:pt idx="9">
                  <c:v>274</c:v>
                </c:pt>
                <c:pt idx="10">
                  <c:v>371</c:v>
                </c:pt>
                <c:pt idx="11">
                  <c:v>341</c:v>
                </c:pt>
                <c:pt idx="12">
                  <c:v>400</c:v>
                </c:pt>
                <c:pt idx="13">
                  <c:v>487</c:v>
                </c:pt>
                <c:pt idx="14">
                  <c:v>356</c:v>
                </c:pt>
                <c:pt idx="15">
                  <c:v>385</c:v>
                </c:pt>
                <c:pt idx="16">
                  <c:v>560</c:v>
                </c:pt>
                <c:pt idx="17">
                  <c:v>367</c:v>
                </c:pt>
                <c:pt idx="18">
                  <c:v>347</c:v>
                </c:pt>
                <c:pt idx="19">
                  <c:v>164</c:v>
                </c:pt>
                <c:pt idx="20">
                  <c:v>284</c:v>
                </c:pt>
                <c:pt idx="21">
                  <c:v>459</c:v>
                </c:pt>
                <c:pt idx="22">
                  <c:v>406</c:v>
                </c:pt>
                <c:pt idx="23">
                  <c:v>555</c:v>
                </c:pt>
                <c:pt idx="24">
                  <c:v>606</c:v>
                </c:pt>
                <c:pt idx="25">
                  <c:v>596</c:v>
                </c:pt>
              </c:numCache>
            </c:numRef>
          </c:val>
          <c:extLst xmlns:c16r2="http://schemas.microsoft.com/office/drawing/2015/06/chart">
            <c:ext xmlns:c16="http://schemas.microsoft.com/office/drawing/2014/chart" uri="{C3380CC4-5D6E-409C-BE32-E72D297353CC}">
              <c16:uniqueId val="{00000017-7F0E-4D0F-9D24-A534C236FBA0}"/>
            </c:ext>
          </c:extLst>
        </c:ser>
        <c:dLbls>
          <c:showLegendKey val="0"/>
          <c:showVal val="0"/>
          <c:showCatName val="0"/>
          <c:showSerName val="0"/>
          <c:showPercent val="0"/>
          <c:showBubbleSize val="0"/>
        </c:dLbls>
        <c:axId val="86360448"/>
        <c:axId val="86361984"/>
      </c:areaChart>
      <c:dateAx>
        <c:axId val="86360448"/>
        <c:scaling>
          <c:orientation val="minMax"/>
        </c:scaling>
        <c:delete val="0"/>
        <c:axPos val="b"/>
        <c:numFmt formatCode="mmm\ yy" sourceLinked="0"/>
        <c:majorTickMark val="out"/>
        <c:minorTickMark val="none"/>
        <c:tickLblPos val="nextTo"/>
        <c:crossAx val="86361984"/>
        <c:crosses val="autoZero"/>
        <c:auto val="1"/>
        <c:lblOffset val="100"/>
        <c:baseTimeUnit val="months"/>
        <c:majorUnit val="3"/>
        <c:majorTimeUnit val="months"/>
        <c:minorUnit val="1"/>
        <c:minorTimeUnit val="months"/>
      </c:dateAx>
      <c:valAx>
        <c:axId val="86361984"/>
        <c:scaling>
          <c:orientation val="minMax"/>
        </c:scaling>
        <c:delete val="0"/>
        <c:axPos val="l"/>
        <c:numFmt formatCode="#,##0" sourceLinked="0"/>
        <c:majorTickMark val="out"/>
        <c:minorTickMark val="none"/>
        <c:tickLblPos val="nextTo"/>
        <c:crossAx val="86360448"/>
        <c:crosses val="autoZero"/>
        <c:crossBetween val="midCat"/>
        <c:majorUnit val="200"/>
      </c:valAx>
    </c:plotArea>
    <c:legend>
      <c:legendPos val="b"/>
      <c:layout/>
      <c:overlay val="0"/>
    </c:legend>
    <c:plotVisOnly val="1"/>
    <c:dispBlanksAs val="zero"/>
    <c:showDLblsOverMax val="0"/>
  </c:chart>
  <c:txPr>
    <a:bodyPr/>
    <a:lstStyle/>
    <a:p>
      <a:pPr>
        <a:defRPr sz="1200">
          <a:latin typeface="Trebuchet MS" panose="020B0603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0.89027</cdr:y>
    </cdr:from>
    <cdr:to>
      <cdr:x>1</cdr:x>
      <cdr:y>1</cdr:y>
    </cdr:to>
    <cdr:sp macro="" textlink="">
      <cdr:nvSpPr>
        <cdr:cNvPr id="2" name="TextBox 1"/>
        <cdr:cNvSpPr txBox="1"/>
      </cdr:nvSpPr>
      <cdr:spPr>
        <a:xfrm xmlns:a="http://schemas.openxmlformats.org/drawingml/2006/main">
          <a:off x="0" y="2628077"/>
          <a:ext cx="4716000" cy="323923"/>
        </a:xfrm>
        <a:prstGeom xmlns:a="http://schemas.openxmlformats.org/drawingml/2006/main" prst="rect">
          <a:avLst/>
        </a:prstGeom>
      </cdr:spPr>
      <cdr:txBody>
        <a:bodyPr xmlns:a="http://schemas.openxmlformats.org/drawingml/2006/main" vertOverflow="clip" wrap="square" lIns="0" tIns="0" rIns="72000" bIns="0" rtlCol="0" anchor="b"/>
        <a:lstStyle xmlns:a="http://schemas.openxmlformats.org/drawingml/2006/main"/>
        <a:p xmlns:a="http://schemas.openxmlformats.org/drawingml/2006/main">
          <a:pPr algn="r"/>
          <a:endParaRPr lang="en-GB" sz="800" i="1">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r"/>
          <a:r>
            <a:rPr lang="en-GB" sz="800" i="1">
              <a:latin typeface="Segoe UI" panose="020B0502040204020203" pitchFamily="34" charset="0"/>
              <a:ea typeface="Segoe UI" panose="020B0502040204020203" pitchFamily="34" charset="0"/>
              <a:cs typeface="Segoe UI" panose="020B0502040204020203" pitchFamily="34" charset="0"/>
            </a:rPr>
            <a:t>— Argus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0.89027</cdr:y>
    </cdr:from>
    <cdr:to>
      <cdr:x>1</cdr:x>
      <cdr:y>1</cdr:y>
    </cdr:to>
    <cdr:sp macro="" textlink="">
      <cdr:nvSpPr>
        <cdr:cNvPr id="2" name="TextBox 1"/>
        <cdr:cNvSpPr txBox="1"/>
      </cdr:nvSpPr>
      <cdr:spPr>
        <a:xfrm xmlns:a="http://schemas.openxmlformats.org/drawingml/2006/main">
          <a:off x="0" y="2628077"/>
          <a:ext cx="4716000" cy="323923"/>
        </a:xfrm>
        <a:prstGeom xmlns:a="http://schemas.openxmlformats.org/drawingml/2006/main" prst="rect">
          <a:avLst/>
        </a:prstGeom>
      </cdr:spPr>
      <cdr:txBody>
        <a:bodyPr xmlns:a="http://schemas.openxmlformats.org/drawingml/2006/main" vertOverflow="clip" wrap="square" lIns="0" tIns="0" rIns="72000" bIns="0" rtlCol="0" anchor="b"/>
        <a:lstStyle xmlns:a="http://schemas.openxmlformats.org/drawingml/2006/main"/>
        <a:p xmlns:a="http://schemas.openxmlformats.org/drawingml/2006/main">
          <a:pPr algn="r"/>
          <a:endParaRPr lang="en-GB" sz="800" i="1" dirty="0">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r"/>
          <a:r>
            <a:rPr lang="en-GB" sz="800" i="1" dirty="0">
              <a:latin typeface="Segoe UI" panose="020B0502040204020203" pitchFamily="34" charset="0"/>
              <a:ea typeface="Segoe UI" panose="020B0502040204020203" pitchFamily="34" charset="0"/>
              <a:cs typeface="Segoe UI" panose="020B0502040204020203" pitchFamily="34" charset="0"/>
            </a:rPr>
            <a:t>— Argus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281DD-DA13-2E44-8F06-A58C488CEF86}" type="datetimeFigureOut">
              <a:rPr lang="en-US" smtClean="0"/>
              <a:t>8/14/2017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075F2-39D4-C749-A02E-2EFB2A1933F0}" type="slidenum">
              <a:rPr lang="en-US" smtClean="0"/>
              <a:t>‹#›</a:t>
            </a:fld>
            <a:endParaRPr lang="en-US"/>
          </a:p>
        </p:txBody>
      </p:sp>
    </p:spTree>
    <p:extLst>
      <p:ext uri="{BB962C8B-B14F-4D97-AF65-F5344CB8AC3E}">
        <p14:creationId xmlns:p14="http://schemas.microsoft.com/office/powerpoint/2010/main" val="53013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Boa tarde,</a:t>
            </a:r>
            <a:r>
              <a:rPr lang="pt-BR" baseline="0" dirty="0" smtClean="0"/>
              <a:t> gostaria de comecar agradecendo o convite dos organizadores do evento. Eh um prazer ter a oportunidade de dividir alguns conceitos, algumas ideias e perspectivas sobre o mercado global de GLP, que tem passado por uma revolucao fascinante nos ultimos anos.</a:t>
            </a:r>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1</a:t>
            </a:fld>
            <a:endParaRPr lang="en-US" dirty="0"/>
          </a:p>
        </p:txBody>
      </p:sp>
    </p:spTree>
    <p:extLst>
      <p:ext uri="{BB962C8B-B14F-4D97-AF65-F5344CB8AC3E}">
        <p14:creationId xmlns:p14="http://schemas.microsoft.com/office/powerpoint/2010/main" val="212792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10</a:t>
            </a:fld>
            <a:endParaRPr lang="en-US"/>
          </a:p>
        </p:txBody>
      </p:sp>
    </p:spTree>
    <p:extLst>
      <p:ext uri="{BB962C8B-B14F-4D97-AF65-F5344CB8AC3E}">
        <p14:creationId xmlns:p14="http://schemas.microsoft.com/office/powerpoint/2010/main" val="189015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12</a:t>
            </a:fld>
            <a:endParaRPr lang="en-US"/>
          </a:p>
        </p:txBody>
      </p:sp>
    </p:spTree>
    <p:extLst>
      <p:ext uri="{BB962C8B-B14F-4D97-AF65-F5344CB8AC3E}">
        <p14:creationId xmlns:p14="http://schemas.microsoft.com/office/powerpoint/2010/main" val="78933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13</a:t>
            </a:fld>
            <a:endParaRPr lang="en-US"/>
          </a:p>
        </p:txBody>
      </p:sp>
    </p:spTree>
    <p:extLst>
      <p:ext uri="{BB962C8B-B14F-4D97-AF65-F5344CB8AC3E}">
        <p14:creationId xmlns:p14="http://schemas.microsoft.com/office/powerpoint/2010/main" val="153621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14</a:t>
            </a:fld>
            <a:endParaRPr lang="en-US"/>
          </a:p>
        </p:txBody>
      </p:sp>
    </p:spTree>
    <p:extLst>
      <p:ext uri="{BB962C8B-B14F-4D97-AF65-F5344CB8AC3E}">
        <p14:creationId xmlns:p14="http://schemas.microsoft.com/office/powerpoint/2010/main" val="186499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16</a:t>
            </a:fld>
            <a:endParaRPr lang="en-US"/>
          </a:p>
        </p:txBody>
      </p:sp>
    </p:spTree>
    <p:extLst>
      <p:ext uri="{BB962C8B-B14F-4D97-AF65-F5344CB8AC3E}">
        <p14:creationId xmlns:p14="http://schemas.microsoft.com/office/powerpoint/2010/main" val="66789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17</a:t>
            </a:fld>
            <a:endParaRPr lang="en-US"/>
          </a:p>
        </p:txBody>
      </p:sp>
    </p:spTree>
    <p:extLst>
      <p:ext uri="{BB962C8B-B14F-4D97-AF65-F5344CB8AC3E}">
        <p14:creationId xmlns:p14="http://schemas.microsoft.com/office/powerpoint/2010/main" val="175104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smtClean="0"/>
          </a:p>
        </p:txBody>
      </p:sp>
      <p:sp>
        <p:nvSpPr>
          <p:cNvPr id="4" name="Slide Number Placeholder 3"/>
          <p:cNvSpPr>
            <a:spLocks noGrp="1"/>
          </p:cNvSpPr>
          <p:nvPr>
            <p:ph type="sldNum" sz="quarter" idx="10"/>
          </p:nvPr>
        </p:nvSpPr>
        <p:spPr/>
        <p:txBody>
          <a:bodyPr/>
          <a:lstStyle/>
          <a:p>
            <a:fld id="{9D88D179-62F5-4C45-A7E8-4C455F85FFEE}" type="slidenum">
              <a:rPr lang="en-US" smtClean="0"/>
              <a:t>18</a:t>
            </a:fld>
            <a:endParaRPr lang="en-US"/>
          </a:p>
        </p:txBody>
      </p:sp>
    </p:spTree>
    <p:extLst>
      <p:ext uri="{BB962C8B-B14F-4D97-AF65-F5344CB8AC3E}">
        <p14:creationId xmlns:p14="http://schemas.microsoft.com/office/powerpoint/2010/main" val="67913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19</a:t>
            </a:fld>
            <a:endParaRPr lang="en-US"/>
          </a:p>
        </p:txBody>
      </p:sp>
    </p:spTree>
    <p:extLst>
      <p:ext uri="{BB962C8B-B14F-4D97-AF65-F5344CB8AC3E}">
        <p14:creationId xmlns:p14="http://schemas.microsoft.com/office/powerpoint/2010/main" val="8501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21</a:t>
            </a:fld>
            <a:endParaRPr lang="en-US"/>
          </a:p>
        </p:txBody>
      </p:sp>
    </p:spTree>
    <p:extLst>
      <p:ext uri="{BB962C8B-B14F-4D97-AF65-F5344CB8AC3E}">
        <p14:creationId xmlns:p14="http://schemas.microsoft.com/office/powerpoint/2010/main" val="1823400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Argus eh uma agencia</a:t>
            </a:r>
            <a:r>
              <a:rPr lang="pt-BR" baseline="0" dirty="0" smtClean="0"/>
              <a:t> provedora de indicadores de precos, inteligencia e consultoria para o mercado gobal de energia, com uma serie de relatorios e servicos que ajudam o mercado de GLP na tomada de decisoes. Queria agradecer a atencao e fico a disposicao caso tenham alguma pergunta.</a:t>
            </a:r>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22</a:t>
            </a:fld>
            <a:endParaRPr lang="en-US"/>
          </a:p>
        </p:txBody>
      </p:sp>
    </p:spTree>
    <p:extLst>
      <p:ext uri="{BB962C8B-B14F-4D97-AF65-F5344CB8AC3E}">
        <p14:creationId xmlns:p14="http://schemas.microsoft.com/office/powerpoint/2010/main" val="303777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2</a:t>
            </a:fld>
            <a:endParaRPr lang="en-US"/>
          </a:p>
        </p:txBody>
      </p:sp>
    </p:spTree>
    <p:extLst>
      <p:ext uri="{BB962C8B-B14F-4D97-AF65-F5344CB8AC3E}">
        <p14:creationId xmlns:p14="http://schemas.microsoft.com/office/powerpoint/2010/main" val="265453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3</a:t>
            </a:fld>
            <a:endParaRPr lang="en-US"/>
          </a:p>
        </p:txBody>
      </p:sp>
    </p:spTree>
    <p:extLst>
      <p:ext uri="{BB962C8B-B14F-4D97-AF65-F5344CB8AC3E}">
        <p14:creationId xmlns:p14="http://schemas.microsoft.com/office/powerpoint/2010/main" val="315950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4</a:t>
            </a:fld>
            <a:endParaRPr lang="en-US"/>
          </a:p>
        </p:txBody>
      </p:sp>
    </p:spTree>
    <p:extLst>
      <p:ext uri="{BB962C8B-B14F-4D97-AF65-F5344CB8AC3E}">
        <p14:creationId xmlns:p14="http://schemas.microsoft.com/office/powerpoint/2010/main" val="8196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5</a:t>
            </a:fld>
            <a:endParaRPr lang="en-US"/>
          </a:p>
        </p:txBody>
      </p:sp>
    </p:spTree>
    <p:extLst>
      <p:ext uri="{BB962C8B-B14F-4D97-AF65-F5344CB8AC3E}">
        <p14:creationId xmlns:p14="http://schemas.microsoft.com/office/powerpoint/2010/main" val="343505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300"/>
              </a:spcAft>
              <a:buClr>
                <a:srgbClr val="005DAA"/>
              </a:buCl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6</a:t>
            </a:fld>
            <a:endParaRPr lang="en-US"/>
          </a:p>
        </p:txBody>
      </p:sp>
    </p:spTree>
    <p:extLst>
      <p:ext uri="{BB962C8B-B14F-4D97-AF65-F5344CB8AC3E}">
        <p14:creationId xmlns:p14="http://schemas.microsoft.com/office/powerpoint/2010/main" val="190200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7</a:t>
            </a:fld>
            <a:endParaRPr lang="en-US"/>
          </a:p>
        </p:txBody>
      </p:sp>
    </p:spTree>
    <p:extLst>
      <p:ext uri="{BB962C8B-B14F-4D97-AF65-F5344CB8AC3E}">
        <p14:creationId xmlns:p14="http://schemas.microsoft.com/office/powerpoint/2010/main" val="183537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075F2-39D4-C749-A02E-2EFB2A1933F0}" type="slidenum">
              <a:rPr lang="en-US" smtClean="0"/>
              <a:t>8</a:t>
            </a:fld>
            <a:endParaRPr lang="en-US"/>
          </a:p>
        </p:txBody>
      </p:sp>
    </p:spTree>
    <p:extLst>
      <p:ext uri="{BB962C8B-B14F-4D97-AF65-F5344CB8AC3E}">
        <p14:creationId xmlns:p14="http://schemas.microsoft.com/office/powerpoint/2010/main" val="22128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9</a:t>
            </a:fld>
            <a:endParaRPr lang="en-US"/>
          </a:p>
        </p:txBody>
      </p:sp>
    </p:spTree>
    <p:extLst>
      <p:ext uri="{BB962C8B-B14F-4D97-AF65-F5344CB8AC3E}">
        <p14:creationId xmlns:p14="http://schemas.microsoft.com/office/powerpoint/2010/main" val="11861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21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ext uri="{BB962C8B-B14F-4D97-AF65-F5344CB8AC3E}">
        <p14:creationId xmlns:p14="http://schemas.microsoft.com/office/powerpoint/2010/main" val="117840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ext uri="{BB962C8B-B14F-4D97-AF65-F5344CB8AC3E}">
        <p14:creationId xmlns:p14="http://schemas.microsoft.com/office/powerpoint/2010/main" val="102174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wo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09600" y="1143001"/>
            <a:ext cx="3886200" cy="4267200"/>
          </a:xfrm>
          <a:prstGeom prst="rect">
            <a:avLst/>
          </a:prstGeom>
        </p:spPr>
        <p:txBody>
          <a:bodyPr/>
          <a:lstStyle>
            <a:lvl1pPr>
              <a:defRPr sz="1800">
                <a:solidFill>
                  <a:schemeClr val="tx1"/>
                </a:solidFill>
              </a:defRPr>
            </a:lvl1pPr>
            <a:lvl2pPr marL="542925" indent="-180975">
              <a:defRPr sz="1600">
                <a:solidFill>
                  <a:schemeClr val="tx1"/>
                </a:solidFill>
              </a:defRPr>
            </a:lvl2pPr>
            <a:lvl3pPr marL="714375" indent="-171450">
              <a:defRPr sz="1400">
                <a:solidFill>
                  <a:schemeClr val="tx1"/>
                </a:solidFill>
              </a:defRPr>
            </a:lvl3pPr>
            <a:lvl4pPr marL="990600" indent="-180975">
              <a:defRPr sz="1400">
                <a:solidFill>
                  <a:schemeClr val="tx1"/>
                </a:solidFill>
              </a:defRPr>
            </a:lvl4pPr>
            <a:lvl5pPr marL="1257300" indent="-180975">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609600" y="304800"/>
            <a:ext cx="8001000" cy="609600"/>
          </a:xfrm>
          <a:prstGeom prst="rect">
            <a:avLst/>
          </a:prstGeom>
        </p:spPr>
        <p:txBody>
          <a:bodyPr vert="horz" lIns="0" tIns="0" rIns="0" bIns="0" rtlCol="0" anchor="b">
            <a:normAutofit/>
          </a:bodyPr>
          <a:lstStyle/>
          <a:p>
            <a:r>
              <a:rPr lang="en-US" smtClean="0"/>
              <a:t>Click to edit Master title style</a:t>
            </a:r>
            <a:endParaRPr lang="en-US" dirty="0"/>
          </a:p>
        </p:txBody>
      </p:sp>
      <p:sp>
        <p:nvSpPr>
          <p:cNvPr id="13" name="Content Placeholder 2"/>
          <p:cNvSpPr>
            <a:spLocks noGrp="1"/>
          </p:cNvSpPr>
          <p:nvPr>
            <p:ph sz="half" idx="10"/>
          </p:nvPr>
        </p:nvSpPr>
        <p:spPr>
          <a:xfrm>
            <a:off x="4724400" y="1143000"/>
            <a:ext cx="3886200" cy="4267200"/>
          </a:xfrm>
          <a:prstGeom prst="rect">
            <a:avLst/>
          </a:prstGeom>
        </p:spPr>
        <p:txBody>
          <a:bodyPr/>
          <a:lstStyle>
            <a:lvl1pPr>
              <a:defRPr sz="1800"/>
            </a:lvl1pPr>
            <a:lvl2pPr marL="542925" indent="-180975">
              <a:defRPr sz="1600"/>
            </a:lvl2pPr>
            <a:lvl3pPr marL="714375" indent="-171450">
              <a:defRPr sz="1400"/>
            </a:lvl3pPr>
            <a:lvl4pPr marL="990600" indent="-180975">
              <a:tabLst>
                <a:tab pos="809625" algn="l"/>
              </a:tabLst>
              <a:defRPr sz="1400"/>
            </a:lvl4pPr>
            <a:lvl5pPr marL="1257300" indent="-180975">
              <a:tabLst>
                <a:tab pos="990600" algn="l"/>
              </a:tabLs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550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09600" y="1092200"/>
            <a:ext cx="8001000" cy="4724399"/>
          </a:xfrm>
          <a:prstGeom prst="rect">
            <a:avLst/>
          </a:prstGeom>
        </p:spPr>
        <p:txBody>
          <a:bodyPr/>
          <a:lstStyle>
            <a:lvl1pPr>
              <a:defRPr sz="2000">
                <a:latin typeface="Verdana" charset="0"/>
                <a:ea typeface="Verdana" charset="0"/>
                <a:cs typeface="Verdana" charset="0"/>
              </a:defRPr>
            </a:lvl1pPr>
            <a:lvl2pPr>
              <a:defRPr sz="1800">
                <a:latin typeface="Verdana" charset="0"/>
                <a:ea typeface="Verdana" charset="0"/>
                <a:cs typeface="Verdana" charset="0"/>
              </a:defRPr>
            </a:lvl2pPr>
            <a:lvl3pPr>
              <a:defRPr sz="16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laceholder 1"/>
          <p:cNvSpPr>
            <a:spLocks noGrp="1"/>
          </p:cNvSpPr>
          <p:nvPr>
            <p:ph type="title"/>
          </p:nvPr>
        </p:nvSpPr>
        <p:spPr>
          <a:xfrm>
            <a:off x="614369" y="304800"/>
            <a:ext cx="6645075" cy="609600"/>
          </a:xfrm>
          <a:prstGeom prst="rect">
            <a:avLst/>
          </a:prstGeom>
        </p:spPr>
        <p:txBody>
          <a:bodyPr vert="horz" lIns="0" tIns="0" rIns="0" bIns="0" rtlCol="0" anchor="b">
            <a:normAutofit/>
          </a:bodyPr>
          <a:lstStyle>
            <a:lvl1pPr>
              <a:defRPr>
                <a:solidFill>
                  <a:srgbClr val="32548F"/>
                </a:solidFill>
                <a:latin typeface="Verdana" charset="0"/>
                <a:ea typeface="Verdana" charset="0"/>
                <a:cs typeface="Verdana" charset="0"/>
              </a:defRPr>
            </a:lvl1pPr>
          </a:lstStyle>
          <a:p>
            <a:r>
              <a:rPr lang="en-US" smtClean="0"/>
              <a:t>Click to edit Master title style</a:t>
            </a:r>
            <a:endParaRPr lang="en-US" dirty="0"/>
          </a:p>
        </p:txBody>
      </p:sp>
      <p:sp>
        <p:nvSpPr>
          <p:cNvPr id="10" name="Footer Placeholder 1"/>
          <p:cNvSpPr txBox="1">
            <a:spLocks/>
          </p:cNvSpPr>
          <p:nvPr userDrawn="1"/>
        </p:nvSpPr>
        <p:spPr>
          <a:xfrm>
            <a:off x="457200" y="6301831"/>
            <a:ext cx="38211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smtClean="0"/>
              <a:t>Copyright © 2017 Argus Media group. All rights reserved.</a:t>
            </a:r>
            <a:endParaRPr lang="en-US" sz="10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189" y="6017372"/>
            <a:ext cx="2093912" cy="347589"/>
          </a:xfrm>
          <a:prstGeom prst="rect">
            <a:avLst/>
          </a:prstGeom>
        </p:spPr>
      </p:pic>
      <p:pic>
        <p:nvPicPr>
          <p:cNvPr id="12" name="Picture 14"/>
          <p:cNvPicPr>
            <a:picLocks noChangeAspect="1"/>
          </p:cNvPicPr>
          <p:nvPr userDrawn="1"/>
        </p:nvPicPr>
        <p:blipFill>
          <a:blip r:embed="rId3" cstate="print"/>
          <a:srcRect/>
          <a:stretch>
            <a:fillRect/>
          </a:stretch>
        </p:blipFill>
        <p:spPr bwMode="auto">
          <a:xfrm>
            <a:off x="7459127" y="438062"/>
            <a:ext cx="1284605" cy="507365"/>
          </a:xfrm>
          <a:prstGeom prst="rect">
            <a:avLst/>
          </a:prstGeom>
          <a:noFill/>
          <a:ln w="9525">
            <a:noFill/>
            <a:miter lim="800000"/>
            <a:headEnd/>
            <a:tailEnd/>
          </a:ln>
        </p:spPr>
      </p:pic>
      <p:cxnSp>
        <p:nvCxnSpPr>
          <p:cNvPr id="16" name="Straight Connector 15"/>
          <p:cNvCxnSpPr/>
          <p:nvPr userDrawn="1"/>
        </p:nvCxnSpPr>
        <p:spPr>
          <a:xfrm flipV="1">
            <a:off x="430676" y="5786409"/>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549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873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1"/>
        </a:solidFill>
        <a:effectLst/>
      </p:bgPr>
    </p:bg>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alphaModFix amt="39000"/>
            <a:extLst>
              <a:ext uri="{28A0092B-C50C-407E-A947-70E740481C1C}">
                <a14:useLocalDpi xmlns:a14="http://schemas.microsoft.com/office/drawing/2010/main" val="0"/>
              </a:ext>
            </a:extLst>
          </a:blip>
          <a:srcRect t="35136" r="16342" b="2780"/>
          <a:stretch/>
        </p:blipFill>
        <p:spPr>
          <a:xfrm>
            <a:off x="0" y="0"/>
            <a:ext cx="9147706" cy="6858000"/>
          </a:xfrm>
          <a:prstGeom prst="rect">
            <a:avLst/>
          </a:prstGeom>
        </p:spPr>
      </p:pic>
      <p:sp>
        <p:nvSpPr>
          <p:cNvPr id="6" name="Title 5"/>
          <p:cNvSpPr>
            <a:spLocks noGrp="1"/>
          </p:cNvSpPr>
          <p:nvPr>
            <p:ph type="title"/>
          </p:nvPr>
        </p:nvSpPr>
        <p:spPr>
          <a:xfrm>
            <a:off x="381000" y="1447800"/>
            <a:ext cx="7924800" cy="609600"/>
          </a:xfrm>
          <a:prstGeom prst="rect">
            <a:avLst/>
          </a:prstGeom>
        </p:spPr>
        <p:txBody>
          <a:bodyPr/>
          <a:lstStyle>
            <a:lvl1pPr>
              <a:defRPr>
                <a:solidFill>
                  <a:schemeClr val="bg1"/>
                </a:solidFill>
              </a:defRPr>
            </a:lvl1pPr>
          </a:lstStyle>
          <a:p>
            <a:r>
              <a:rPr lang="en-US" smtClean="0"/>
              <a:t>Click to edit Master title style</a:t>
            </a:r>
            <a:endParaRPr lang="en-GB" dirty="0"/>
          </a:p>
        </p:txBody>
      </p:sp>
      <p:sp>
        <p:nvSpPr>
          <p:cNvPr id="20" name="Text Placeholder 19"/>
          <p:cNvSpPr>
            <a:spLocks noGrp="1"/>
          </p:cNvSpPr>
          <p:nvPr>
            <p:ph type="body" sz="quarter" idx="10"/>
          </p:nvPr>
        </p:nvSpPr>
        <p:spPr>
          <a:xfrm>
            <a:off x="381000" y="2362200"/>
            <a:ext cx="6400800" cy="1905000"/>
          </a:xfrm>
          <a:prstGeom prst="rect">
            <a:avLst/>
          </a:prstGeom>
        </p:spPr>
        <p:txBody>
          <a:bodyPr lIns="0"/>
          <a:lstStyle>
            <a:lvl1pPr marL="0" indent="0">
              <a:spcBef>
                <a:spcPts val="0"/>
              </a:spcBef>
              <a:buNone/>
              <a:defRPr baseline="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smtClean="0"/>
              <a:t>Click to edit Master text styles</a:t>
            </a:r>
          </a:p>
        </p:txBody>
      </p:sp>
      <p:sp>
        <p:nvSpPr>
          <p:cNvPr id="10" name="TextBox 9"/>
          <p:cNvSpPr txBox="1"/>
          <p:nvPr userDrawn="1"/>
        </p:nvSpPr>
        <p:spPr>
          <a:xfrm>
            <a:off x="6756402" y="5359400"/>
            <a:ext cx="2253270" cy="918200"/>
          </a:xfrm>
          <a:prstGeom prst="rect">
            <a:avLst/>
          </a:prstGeom>
          <a:noFill/>
        </p:spPr>
        <p:txBody>
          <a:bodyPr wrap="square" rtlCol="0">
            <a:spAutoFit/>
          </a:bodyPr>
          <a:lstStyle/>
          <a:p>
            <a:pPr algn="r">
              <a:spcBef>
                <a:spcPts val="600"/>
              </a:spcBef>
              <a:spcAft>
                <a:spcPts val="800"/>
              </a:spcAft>
            </a:pPr>
            <a:r>
              <a:rPr lang="en-GB" sz="1400" b="0" i="0" kern="1200" baseline="0" dirty="0" smtClean="0">
                <a:solidFill>
                  <a:schemeClr val="bg1">
                    <a:lumMod val="75000"/>
                  </a:schemeClr>
                </a:solidFill>
                <a:latin typeface="Verdana"/>
                <a:ea typeface="+mn-ea"/>
                <a:cs typeface="Verdana"/>
              </a:rPr>
              <a:t>Market Reporting</a:t>
            </a:r>
          </a:p>
          <a:p>
            <a:pPr algn="r">
              <a:spcAft>
                <a:spcPts val="600"/>
              </a:spcAft>
            </a:pPr>
            <a:r>
              <a:rPr lang="en-GB" sz="1400" b="0" i="0" baseline="0" dirty="0" smtClean="0">
                <a:solidFill>
                  <a:schemeClr val="bg1"/>
                </a:solidFill>
                <a:latin typeface="Verdana"/>
                <a:cs typeface="Verdana"/>
              </a:rPr>
              <a:t>Consulting</a:t>
            </a:r>
          </a:p>
          <a:p>
            <a:pPr algn="r">
              <a:spcAft>
                <a:spcPts val="1200"/>
              </a:spcAft>
            </a:pPr>
            <a:r>
              <a:rPr lang="en-GB" sz="1400" b="0" i="0" baseline="0" dirty="0" smtClean="0">
                <a:solidFill>
                  <a:schemeClr val="bg1">
                    <a:lumMod val="75000"/>
                  </a:schemeClr>
                </a:solidFill>
                <a:latin typeface="Verdana"/>
                <a:cs typeface="Verdana"/>
              </a:rPr>
              <a:t>Events</a:t>
            </a:r>
            <a:endParaRPr lang="en-GB" sz="1400" b="0" i="0" dirty="0">
              <a:solidFill>
                <a:schemeClr val="bg1">
                  <a:lumMod val="75000"/>
                </a:schemeClr>
              </a:solidFill>
              <a:latin typeface="Verdana"/>
              <a:cs typeface="Verdana"/>
            </a:endParaRPr>
          </a:p>
        </p:txBody>
      </p:sp>
      <p:sp>
        <p:nvSpPr>
          <p:cNvPr id="12" name="Rectangle 11"/>
          <p:cNvSpPr/>
          <p:nvPr userDrawn="1"/>
        </p:nvSpPr>
        <p:spPr>
          <a:xfrm>
            <a:off x="9071506" y="5737429"/>
            <a:ext cx="76200" cy="468208"/>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3" name="Straight Connector 12"/>
          <p:cNvCxnSpPr/>
          <p:nvPr userDrawn="1"/>
        </p:nvCxnSpPr>
        <p:spPr>
          <a:xfrm flipV="1">
            <a:off x="496887" y="5864250"/>
            <a:ext cx="0" cy="61190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6172201"/>
            <a:ext cx="2102537" cy="465361"/>
          </a:xfrm>
          <a:prstGeom prst="rect">
            <a:avLst/>
          </a:prstGeom>
        </p:spPr>
      </p:pic>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09600" y="1143001"/>
            <a:ext cx="3886200" cy="4267200"/>
          </a:xfrm>
          <a:prstGeom prst="rect">
            <a:avLst/>
          </a:prstGeom>
        </p:spPr>
        <p:txBody>
          <a:bodyPr/>
          <a:lstStyle>
            <a:lvl1pPr>
              <a:defRPr sz="1800">
                <a:solidFill>
                  <a:schemeClr val="tx1"/>
                </a:solidFill>
              </a:defRPr>
            </a:lvl1pPr>
            <a:lvl2pPr marL="542925" indent="-180975">
              <a:defRPr sz="1600">
                <a:solidFill>
                  <a:schemeClr val="tx1"/>
                </a:solidFill>
              </a:defRPr>
            </a:lvl2pPr>
            <a:lvl3pPr marL="714375" indent="-171450">
              <a:defRPr sz="1400">
                <a:solidFill>
                  <a:schemeClr val="tx1"/>
                </a:solidFill>
              </a:defRPr>
            </a:lvl3pPr>
            <a:lvl4pPr marL="990600" indent="-180975">
              <a:defRPr sz="1400">
                <a:solidFill>
                  <a:schemeClr val="tx1"/>
                </a:solidFill>
              </a:defRPr>
            </a:lvl4pPr>
            <a:lvl5pPr marL="1257300" indent="-180975">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609600" y="304800"/>
            <a:ext cx="8001000" cy="609600"/>
          </a:xfrm>
          <a:prstGeom prst="rect">
            <a:avLst/>
          </a:prstGeom>
        </p:spPr>
        <p:txBody>
          <a:bodyPr vert="horz" lIns="0" tIns="0" rIns="0" bIns="0" rtlCol="0" anchor="b">
            <a:normAutofit/>
          </a:bodyPr>
          <a:lstStyle/>
          <a:p>
            <a:r>
              <a:rPr lang="en-US" smtClean="0"/>
              <a:t>Click to edit Master title style</a:t>
            </a:r>
            <a:endParaRPr lang="en-US" dirty="0"/>
          </a:p>
        </p:txBody>
      </p:sp>
      <p:sp>
        <p:nvSpPr>
          <p:cNvPr id="13" name="Content Placeholder 2"/>
          <p:cNvSpPr>
            <a:spLocks noGrp="1"/>
          </p:cNvSpPr>
          <p:nvPr>
            <p:ph sz="half" idx="10"/>
          </p:nvPr>
        </p:nvSpPr>
        <p:spPr>
          <a:xfrm>
            <a:off x="4724400" y="1143000"/>
            <a:ext cx="3886200" cy="4267200"/>
          </a:xfrm>
          <a:prstGeom prst="rect">
            <a:avLst/>
          </a:prstGeom>
        </p:spPr>
        <p:txBody>
          <a:bodyPr/>
          <a:lstStyle>
            <a:lvl1pPr>
              <a:defRPr sz="1800"/>
            </a:lvl1pPr>
            <a:lvl2pPr marL="542925" indent="-180975">
              <a:defRPr sz="1600"/>
            </a:lvl2pPr>
            <a:lvl3pPr marL="714375" indent="-171450">
              <a:defRPr sz="1400"/>
            </a:lvl3pPr>
            <a:lvl4pPr marL="990600" indent="-180975">
              <a:tabLst>
                <a:tab pos="809625" algn="l"/>
              </a:tabLst>
              <a:defRPr sz="1400"/>
            </a:lvl4pPr>
            <a:lvl5pPr marL="1257300" indent="-180975">
              <a:tabLst>
                <a:tab pos="990600" algn="l"/>
              </a:tabLs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09600" y="1092200"/>
            <a:ext cx="8001000" cy="4724399"/>
          </a:xfrm>
          <a:prstGeom prst="rect">
            <a:avLst/>
          </a:prstGeom>
        </p:spPr>
        <p:txBody>
          <a:bodyPr/>
          <a:lstStyle>
            <a:lvl1pPr>
              <a:defRPr sz="2000">
                <a:latin typeface="Verdana" charset="0"/>
                <a:ea typeface="Verdana" charset="0"/>
                <a:cs typeface="Verdana" charset="0"/>
              </a:defRPr>
            </a:lvl1pPr>
            <a:lvl2pPr>
              <a:defRPr sz="1800">
                <a:latin typeface="Verdana" charset="0"/>
                <a:ea typeface="Verdana" charset="0"/>
                <a:cs typeface="Verdana" charset="0"/>
              </a:defRPr>
            </a:lvl2pPr>
            <a:lvl3pPr>
              <a:defRPr sz="16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laceholder 1"/>
          <p:cNvSpPr>
            <a:spLocks noGrp="1"/>
          </p:cNvSpPr>
          <p:nvPr>
            <p:ph type="title"/>
          </p:nvPr>
        </p:nvSpPr>
        <p:spPr>
          <a:xfrm>
            <a:off x="614369" y="304800"/>
            <a:ext cx="6645075" cy="609600"/>
          </a:xfrm>
          <a:prstGeom prst="rect">
            <a:avLst/>
          </a:prstGeom>
        </p:spPr>
        <p:txBody>
          <a:bodyPr vert="horz" lIns="0" tIns="0" rIns="0" bIns="0" rtlCol="0" anchor="b">
            <a:normAutofit/>
          </a:bodyPr>
          <a:lstStyle>
            <a:lvl1pPr>
              <a:defRPr>
                <a:solidFill>
                  <a:srgbClr val="32548F"/>
                </a:solidFill>
                <a:latin typeface="Verdana" charset="0"/>
                <a:ea typeface="Verdana" charset="0"/>
                <a:cs typeface="Verdana" charset="0"/>
              </a:defRPr>
            </a:lvl1pPr>
          </a:lstStyle>
          <a:p>
            <a:r>
              <a:rPr lang="en-US" smtClean="0"/>
              <a:t>Click to edit Master title style</a:t>
            </a:r>
            <a:endParaRPr lang="en-US" dirty="0"/>
          </a:p>
        </p:txBody>
      </p:sp>
      <p:sp>
        <p:nvSpPr>
          <p:cNvPr id="10" name="Footer Placeholder 1"/>
          <p:cNvSpPr txBox="1">
            <a:spLocks/>
          </p:cNvSpPr>
          <p:nvPr userDrawn="1"/>
        </p:nvSpPr>
        <p:spPr>
          <a:xfrm>
            <a:off x="457200" y="6301831"/>
            <a:ext cx="38211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smtClean="0"/>
              <a:t>Copyright © 2017 Argus Media group. All rights reserved.</a:t>
            </a:r>
            <a:endParaRPr lang="en-US" sz="10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189" y="6017372"/>
            <a:ext cx="2093912" cy="347589"/>
          </a:xfrm>
          <a:prstGeom prst="rect">
            <a:avLst/>
          </a:prstGeom>
        </p:spPr>
      </p:pic>
      <p:pic>
        <p:nvPicPr>
          <p:cNvPr id="12" name="Picture 14"/>
          <p:cNvPicPr>
            <a:picLocks noChangeAspect="1"/>
          </p:cNvPicPr>
          <p:nvPr userDrawn="1"/>
        </p:nvPicPr>
        <p:blipFill>
          <a:blip r:embed="rId3" cstate="print"/>
          <a:srcRect/>
          <a:stretch>
            <a:fillRect/>
          </a:stretch>
        </p:blipFill>
        <p:spPr bwMode="auto">
          <a:xfrm>
            <a:off x="7459127" y="438062"/>
            <a:ext cx="1284605" cy="507365"/>
          </a:xfrm>
          <a:prstGeom prst="rect">
            <a:avLst/>
          </a:prstGeom>
          <a:noFill/>
          <a:ln w="9525">
            <a:noFill/>
            <a:miter lim="800000"/>
            <a:headEnd/>
            <a:tailEnd/>
          </a:ln>
        </p:spPr>
      </p:pic>
      <p:cxnSp>
        <p:nvCxnSpPr>
          <p:cNvPr id="16" name="Straight Connector 15"/>
          <p:cNvCxnSpPr/>
          <p:nvPr userDrawn="1"/>
        </p:nvCxnSpPr>
        <p:spPr>
          <a:xfrm flipV="1">
            <a:off x="430676" y="5786409"/>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496888" y="1036639"/>
            <a:ext cx="0" cy="2970212"/>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584200" y="1011249"/>
            <a:ext cx="8077200" cy="3061219"/>
          </a:xfrm>
          <a:prstGeom prst="rect">
            <a:avLst/>
          </a:prstGeom>
        </p:spPr>
        <p:txBody>
          <a:bodyPr/>
          <a:lstStyle>
            <a:lvl1pPr algn="l">
              <a:defRPr baseline="0">
                <a:solidFill>
                  <a:schemeClr val="bg1"/>
                </a:solidFill>
                <a:latin typeface="Trebuchet MS" pitchFamily="34" charset="0"/>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3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ext uri="{BB962C8B-B14F-4D97-AF65-F5344CB8AC3E}">
        <p14:creationId xmlns:p14="http://schemas.microsoft.com/office/powerpoint/2010/main" val="336820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ext uri="{BB962C8B-B14F-4D97-AF65-F5344CB8AC3E}">
        <p14:creationId xmlns:p14="http://schemas.microsoft.com/office/powerpoint/2010/main" val="190936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ext uri="{BB962C8B-B14F-4D97-AF65-F5344CB8AC3E}">
        <p14:creationId xmlns:p14="http://schemas.microsoft.com/office/powerpoint/2010/main" val="172723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ext uri="{BB962C8B-B14F-4D97-AF65-F5344CB8AC3E}">
        <p14:creationId xmlns:p14="http://schemas.microsoft.com/office/powerpoint/2010/main" val="400868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4B7E2B-64BF-CD41-B9EB-261869527B08}" type="datetimeFigureOut">
              <a:rPr lang="en-US" smtClean="0"/>
              <a:t>8/14/2017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B31FBA-FA07-004C-BAE1-3155434EEE83}" type="slidenum">
              <a:rPr lang="en-US" smtClean="0"/>
              <a:t>‹#›</a:t>
            </a:fld>
            <a:endParaRPr lang="en-US"/>
          </a:p>
        </p:txBody>
      </p:sp>
    </p:spTree>
    <p:extLst>
      <p:ext uri="{BB962C8B-B14F-4D97-AF65-F5344CB8AC3E}">
        <p14:creationId xmlns:p14="http://schemas.microsoft.com/office/powerpoint/2010/main" val="379200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3" descr="fundo_ppt_logo_ibp_simples02-01.png"/>
          <p:cNvPicPr>
            <a:picLocks noChangeAspect="1"/>
          </p:cNvPicPr>
          <p:nvPr userDrawn="1"/>
        </p:nvPicPr>
        <p:blipFill rotWithShape="1">
          <a:blip r:embed="rId15">
            <a:extLst>
              <a:ext uri="{28A0092B-C50C-407E-A947-70E740481C1C}">
                <a14:useLocalDpi xmlns:a14="http://schemas.microsoft.com/office/drawing/2010/main" val="0"/>
              </a:ext>
            </a:extLst>
          </a:blip>
          <a:srcRect l="56414" t="88211" r="40257" b="5122"/>
          <a:stretch/>
        </p:blipFill>
        <p:spPr>
          <a:xfrm>
            <a:off x="5367867" y="6130293"/>
            <a:ext cx="271299" cy="408214"/>
          </a:xfrm>
          <a:prstGeom prst="rect">
            <a:avLst/>
          </a:prstGeom>
        </p:spPr>
      </p:pic>
      <p:pic>
        <p:nvPicPr>
          <p:cNvPr id="7" name="Picture 3" descr="fundo_ppt_logo_ibp_simples02-01.png"/>
          <p:cNvPicPr>
            <a:picLocks noChangeAspect="1"/>
          </p:cNvPicPr>
          <p:nvPr userDrawn="1"/>
        </p:nvPicPr>
        <p:blipFill rotWithShape="1">
          <a:blip r:embed="rId15">
            <a:extLst>
              <a:ext uri="{28A0092B-C50C-407E-A947-70E740481C1C}">
                <a14:useLocalDpi xmlns:a14="http://schemas.microsoft.com/office/drawing/2010/main" val="0"/>
              </a:ext>
            </a:extLst>
          </a:blip>
          <a:srcRect l="64337" t="89087" b="5675"/>
          <a:stretch/>
        </p:blipFill>
        <p:spPr>
          <a:xfrm>
            <a:off x="5889171" y="6179279"/>
            <a:ext cx="3254829" cy="359228"/>
          </a:xfrm>
          <a:prstGeom prst="rect">
            <a:avLst/>
          </a:prstGeom>
        </p:spPr>
      </p:pic>
      <p:pic>
        <p:nvPicPr>
          <p:cNvPr id="8" name="Picture 2" descr="fundo capa 02-01.png"/>
          <p:cNvPicPr>
            <a:picLocks noChangeAspect="1"/>
          </p:cNvPicPr>
          <p:nvPr userDrawn="1"/>
        </p:nvPicPr>
        <p:blipFill rotWithShape="1">
          <a:blip r:embed="rId16">
            <a:extLst>
              <a:ext uri="{28A0092B-C50C-407E-A947-70E740481C1C}">
                <a14:useLocalDpi xmlns:a14="http://schemas.microsoft.com/office/drawing/2010/main" val="0"/>
              </a:ext>
            </a:extLst>
          </a:blip>
          <a:srcRect t="49521" b="47274"/>
          <a:stretch/>
        </p:blipFill>
        <p:spPr>
          <a:xfrm>
            <a:off x="1" y="6637564"/>
            <a:ext cx="9144000" cy="220436"/>
          </a:xfrm>
          <a:prstGeom prst="rect">
            <a:avLst/>
          </a:prstGeom>
        </p:spPr>
      </p:pic>
    </p:spTree>
    <p:extLst>
      <p:ext uri="{BB962C8B-B14F-4D97-AF65-F5344CB8AC3E}">
        <p14:creationId xmlns:p14="http://schemas.microsoft.com/office/powerpoint/2010/main" val="1446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fundo_ppt_logo_ibp_simples02-01.png"/>
          <p:cNvPicPr>
            <a:picLocks noChangeAspect="1"/>
          </p:cNvPicPr>
          <p:nvPr userDrawn="1"/>
        </p:nvPicPr>
        <p:blipFill rotWithShape="1">
          <a:blip r:embed="rId18">
            <a:extLst>
              <a:ext uri="{28A0092B-C50C-407E-A947-70E740481C1C}">
                <a14:useLocalDpi xmlns:a14="http://schemas.microsoft.com/office/drawing/2010/main" val="0"/>
              </a:ext>
            </a:extLst>
          </a:blip>
          <a:srcRect l="56414" t="88211" r="40257" b="5122"/>
          <a:stretch/>
        </p:blipFill>
        <p:spPr>
          <a:xfrm>
            <a:off x="5367867" y="6130293"/>
            <a:ext cx="271299" cy="408214"/>
          </a:xfrm>
          <a:prstGeom prst="rect">
            <a:avLst/>
          </a:prstGeom>
        </p:spPr>
      </p:pic>
      <p:pic>
        <p:nvPicPr>
          <p:cNvPr id="7" name="Picture 3" descr="fundo_ppt_logo_ibp_simples02-01.png"/>
          <p:cNvPicPr>
            <a:picLocks noChangeAspect="1"/>
          </p:cNvPicPr>
          <p:nvPr userDrawn="1"/>
        </p:nvPicPr>
        <p:blipFill rotWithShape="1">
          <a:blip r:embed="rId18">
            <a:extLst>
              <a:ext uri="{28A0092B-C50C-407E-A947-70E740481C1C}">
                <a14:useLocalDpi xmlns:a14="http://schemas.microsoft.com/office/drawing/2010/main" val="0"/>
              </a:ext>
            </a:extLst>
          </a:blip>
          <a:srcRect l="64337" t="89087" b="5675"/>
          <a:stretch/>
        </p:blipFill>
        <p:spPr>
          <a:xfrm>
            <a:off x="5889171" y="6179279"/>
            <a:ext cx="3254829" cy="359228"/>
          </a:xfrm>
          <a:prstGeom prst="rect">
            <a:avLst/>
          </a:prstGeom>
        </p:spPr>
      </p:pic>
      <p:pic>
        <p:nvPicPr>
          <p:cNvPr id="8" name="Picture 2" descr="fundo capa 02-01.png"/>
          <p:cNvPicPr>
            <a:picLocks noChangeAspect="1"/>
          </p:cNvPicPr>
          <p:nvPr userDrawn="1"/>
        </p:nvPicPr>
        <p:blipFill rotWithShape="1">
          <a:blip r:embed="rId19">
            <a:extLst>
              <a:ext uri="{28A0092B-C50C-407E-A947-70E740481C1C}">
                <a14:useLocalDpi xmlns:a14="http://schemas.microsoft.com/office/drawing/2010/main" val="0"/>
              </a:ext>
            </a:extLst>
          </a:blip>
          <a:srcRect t="49521" b="47274"/>
          <a:stretch/>
        </p:blipFill>
        <p:spPr>
          <a:xfrm>
            <a:off x="1" y="6637564"/>
            <a:ext cx="9144000" cy="220436"/>
          </a:xfrm>
          <a:prstGeom prst="rect">
            <a:avLst/>
          </a:prstGeom>
        </p:spPr>
      </p:pic>
      <p:sp>
        <p:nvSpPr>
          <p:cNvPr id="5" name="Footer Placeholder 1"/>
          <p:cNvSpPr txBox="1">
            <a:spLocks/>
          </p:cNvSpPr>
          <p:nvPr userDrawn="1"/>
        </p:nvSpPr>
        <p:spPr>
          <a:xfrm>
            <a:off x="457200" y="6301831"/>
            <a:ext cx="38211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smtClean="0"/>
              <a:t>Copyright © 2017 Argus Media group. All rights reserved.</a:t>
            </a:r>
            <a:endParaRPr lang="en-US" sz="1000" dirty="0"/>
          </a:p>
        </p:txBody>
      </p:sp>
    </p:spTree>
    <p:extLst>
      <p:ext uri="{BB962C8B-B14F-4D97-AF65-F5344CB8AC3E}">
        <p14:creationId xmlns:p14="http://schemas.microsoft.com/office/powerpoint/2010/main" val="3472409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ndo capa 0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8" y="-9525"/>
            <a:ext cx="9247649" cy="6936144"/>
          </a:xfrm>
          <a:prstGeom prst="rect">
            <a:avLst/>
          </a:prstGeom>
        </p:spPr>
      </p:pic>
      <p:sp>
        <p:nvSpPr>
          <p:cNvPr id="6" name="Título 1"/>
          <p:cNvSpPr>
            <a:spLocks noGrp="1"/>
          </p:cNvSpPr>
          <p:nvPr>
            <p:ph type="ctrTitle" idx="4294967295"/>
          </p:nvPr>
        </p:nvSpPr>
        <p:spPr bwMode="auto">
          <a:xfrm>
            <a:off x="612556" y="3947532"/>
            <a:ext cx="7873521" cy="1462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defRPr/>
            </a:pPr>
            <a:r>
              <a:rPr lang="pt-BR" sz="3400" b="1" dirty="0" smtClean="0">
                <a:solidFill>
                  <a:srgbClr val="32548F"/>
                </a:solidFill>
                <a:latin typeface="Verdana" charset="0"/>
                <a:ea typeface="Verdana" charset="0"/>
                <a:cs typeface="Verdana" charset="0"/>
              </a:rPr>
              <a:t>Panorama do mercado global de GLP</a:t>
            </a:r>
            <a:endParaRPr lang="pt-BR" sz="3400" b="1" i="1" dirty="0">
              <a:solidFill>
                <a:srgbClr val="32548F"/>
              </a:solidFill>
              <a:latin typeface="Verdana" charset="0"/>
              <a:ea typeface="MS PGothic" charset="0"/>
              <a:cs typeface="Arial" charset="0"/>
            </a:endParaRPr>
          </a:p>
        </p:txBody>
      </p:sp>
      <p:sp>
        <p:nvSpPr>
          <p:cNvPr id="7" name="Título 1"/>
          <p:cNvSpPr txBox="1">
            <a:spLocks/>
          </p:cNvSpPr>
          <p:nvPr/>
        </p:nvSpPr>
        <p:spPr bwMode="auto">
          <a:xfrm>
            <a:off x="601666" y="5187950"/>
            <a:ext cx="7627937" cy="134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000" dirty="0">
                <a:solidFill>
                  <a:srgbClr val="32548F"/>
                </a:solidFill>
                <a:latin typeface="Verdana" charset="0"/>
                <a:ea typeface="Verdana" charset="0"/>
                <a:cs typeface="Verdana" charset="0"/>
              </a:rPr>
              <a:t>Rio de Janeiro</a:t>
            </a:r>
            <a:br>
              <a:rPr lang="en-US" sz="2000" dirty="0">
                <a:solidFill>
                  <a:srgbClr val="32548F"/>
                </a:solidFill>
                <a:latin typeface="Verdana" charset="0"/>
                <a:ea typeface="Verdana" charset="0"/>
                <a:cs typeface="Verdana" charset="0"/>
              </a:rPr>
            </a:br>
            <a:endParaRPr lang="en-US" sz="2000" dirty="0">
              <a:solidFill>
                <a:srgbClr val="32548F"/>
              </a:solidFill>
              <a:latin typeface="Verdana" charset="0"/>
              <a:ea typeface="Verdana" charset="0"/>
              <a:cs typeface="Verdana" charset="0"/>
            </a:endParaRPr>
          </a:p>
          <a:p>
            <a:r>
              <a:rPr lang="en-US" sz="2000" dirty="0">
                <a:solidFill>
                  <a:srgbClr val="32548F"/>
                </a:solidFill>
                <a:latin typeface="Verdana" charset="0"/>
                <a:ea typeface="Verdana" charset="0"/>
                <a:cs typeface="Verdana" charset="0"/>
              </a:rPr>
              <a:t>Vanessa Viola</a:t>
            </a:r>
          </a:p>
          <a:p>
            <a:r>
              <a:rPr lang="en-US" sz="2000" dirty="0">
                <a:solidFill>
                  <a:srgbClr val="32548F"/>
                </a:solidFill>
                <a:latin typeface="Verdana" charset="0"/>
                <a:ea typeface="Verdana" charset="0"/>
                <a:cs typeface="Verdana" charset="0"/>
              </a:rPr>
              <a:t>Agosto 2017</a:t>
            </a:r>
          </a:p>
        </p:txBody>
      </p:sp>
      <p:pic>
        <p:nvPicPr>
          <p:cNvPr id="9" name="Picture 8"/>
          <p:cNvPicPr>
            <a:picLocks noChangeAspect="1"/>
          </p:cNvPicPr>
          <p:nvPr/>
        </p:nvPicPr>
        <p:blipFill>
          <a:blip r:embed="rId4" cstate="print"/>
          <a:srcRect/>
          <a:stretch>
            <a:fillRect/>
          </a:stretch>
        </p:blipFill>
        <p:spPr bwMode="auto">
          <a:xfrm>
            <a:off x="7345002" y="6092190"/>
            <a:ext cx="1360170" cy="765810"/>
          </a:xfrm>
          <a:prstGeom prst="rect">
            <a:avLst/>
          </a:prstGeom>
          <a:noFill/>
          <a:ln w="9525">
            <a:noFill/>
            <a:miter lim="800000"/>
            <a:headEnd/>
            <a:tailEnd/>
          </a:ln>
        </p:spPr>
      </p:pic>
    </p:spTree>
    <p:extLst>
      <p:ext uri="{BB962C8B-B14F-4D97-AF65-F5344CB8AC3E}">
        <p14:creationId xmlns:p14="http://schemas.microsoft.com/office/powerpoint/2010/main" val="77758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270183" y="1968500"/>
            <a:ext cx="8505825" cy="3595688"/>
          </a:xfrm>
          <a:prstGeom prst="rect">
            <a:avLst/>
          </a:prstGeom>
        </p:spPr>
      </p:pic>
      <p:sp>
        <p:nvSpPr>
          <p:cNvPr id="3" name="Title 2"/>
          <p:cNvSpPr>
            <a:spLocks noGrp="1"/>
          </p:cNvSpPr>
          <p:nvPr>
            <p:ph type="title" idx="4294967295"/>
          </p:nvPr>
        </p:nvSpPr>
        <p:spPr>
          <a:xfrm>
            <a:off x="85458" y="579863"/>
            <a:ext cx="8904718" cy="947312"/>
          </a:xfrm>
          <a:prstGeom prst="rect">
            <a:avLst/>
          </a:prstGeom>
        </p:spPr>
        <p:txBody>
          <a:bodyPr>
            <a:noAutofit/>
          </a:bodyPr>
          <a:lstStyle/>
          <a:p>
            <a:pPr algn="l"/>
            <a:r>
              <a:rPr lang="en-GB" sz="2800" dirty="0" err="1">
                <a:solidFill>
                  <a:srgbClr val="32548F"/>
                </a:solidFill>
                <a:latin typeface="Verdana" charset="0"/>
                <a:ea typeface="Verdana" charset="0"/>
                <a:cs typeface="Verdana" charset="0"/>
              </a:rPr>
              <a:t>Fluxos</a:t>
            </a:r>
            <a:r>
              <a:rPr lang="en-GB" sz="2800" dirty="0">
                <a:solidFill>
                  <a:srgbClr val="32548F"/>
                </a:solidFill>
                <a:latin typeface="Verdana" charset="0"/>
                <a:ea typeface="Verdana" charset="0"/>
                <a:cs typeface="Verdana" charset="0"/>
              </a:rPr>
              <a:t> de </a:t>
            </a:r>
            <a:r>
              <a:rPr lang="en-GB" sz="2800" dirty="0" err="1">
                <a:solidFill>
                  <a:srgbClr val="32548F"/>
                </a:solidFill>
                <a:latin typeface="Verdana" charset="0"/>
                <a:ea typeface="Verdana" charset="0"/>
                <a:cs typeface="Verdana" charset="0"/>
              </a:rPr>
              <a:t>comercialização</a:t>
            </a:r>
            <a:r>
              <a:rPr lang="en-GB" sz="2800" dirty="0">
                <a:solidFill>
                  <a:srgbClr val="32548F"/>
                </a:solidFill>
                <a:latin typeface="Verdana" charset="0"/>
                <a:ea typeface="Verdana" charset="0"/>
                <a:cs typeface="Verdana" charset="0"/>
              </a:rPr>
              <a:t> </a:t>
            </a:r>
            <a:r>
              <a:rPr lang="en-GB" sz="2800" dirty="0" err="1">
                <a:solidFill>
                  <a:srgbClr val="32548F"/>
                </a:solidFill>
                <a:latin typeface="Verdana" charset="0"/>
                <a:ea typeface="Verdana" charset="0"/>
                <a:cs typeface="Verdana" charset="0"/>
              </a:rPr>
              <a:t>em</a:t>
            </a:r>
            <a:r>
              <a:rPr lang="en-GB" sz="2800" dirty="0">
                <a:solidFill>
                  <a:srgbClr val="32548F"/>
                </a:solidFill>
                <a:latin typeface="Verdana" charset="0"/>
                <a:ea typeface="Verdana" charset="0"/>
                <a:cs typeface="Verdana" charset="0"/>
              </a:rPr>
              <a:t> 2015 x 2014 </a:t>
            </a:r>
            <a:endParaRPr lang="en-US" sz="2800" dirty="0">
              <a:solidFill>
                <a:srgbClr val="32548F"/>
              </a:solidFill>
              <a:latin typeface="Verdana" charset="0"/>
              <a:ea typeface="Verdana" charset="0"/>
              <a:cs typeface="Verdana" charset="0"/>
            </a:endParaRPr>
          </a:p>
        </p:txBody>
      </p:sp>
    </p:spTree>
    <p:extLst>
      <p:ext uri="{BB962C8B-B14F-4D97-AF65-F5344CB8AC3E}">
        <p14:creationId xmlns:p14="http://schemas.microsoft.com/office/powerpoint/2010/main" val="73122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612557" y="2063046"/>
            <a:ext cx="7627938" cy="121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uClr>
                <a:schemeClr val="bg1"/>
              </a:buClr>
            </a:pPr>
            <a:r>
              <a:rPr lang="en-US" sz="2800" b="1" dirty="0" err="1" smtClean="0">
                <a:solidFill>
                  <a:srgbClr val="32548F"/>
                </a:solidFill>
                <a:latin typeface="Verdana" charset="0"/>
                <a:ea typeface="Verdana" charset="0"/>
                <a:cs typeface="Verdana" charset="0"/>
              </a:rPr>
              <a:t>Onde</a:t>
            </a:r>
            <a:r>
              <a:rPr lang="en-US" sz="2800" b="1" dirty="0" smtClean="0">
                <a:solidFill>
                  <a:srgbClr val="32548F"/>
                </a:solidFill>
                <a:latin typeface="Verdana" charset="0"/>
                <a:ea typeface="Verdana" charset="0"/>
                <a:cs typeface="Verdana" charset="0"/>
              </a:rPr>
              <a:t> </a:t>
            </a:r>
            <a:r>
              <a:rPr lang="en-US" sz="2800" b="1" dirty="0" err="1" smtClean="0">
                <a:solidFill>
                  <a:srgbClr val="32548F"/>
                </a:solidFill>
                <a:latin typeface="Verdana" charset="0"/>
                <a:ea typeface="Verdana" charset="0"/>
                <a:cs typeface="Verdana" charset="0"/>
              </a:rPr>
              <a:t>está</a:t>
            </a:r>
            <a:r>
              <a:rPr lang="en-US" sz="2800" b="1" dirty="0" smtClean="0">
                <a:solidFill>
                  <a:srgbClr val="32548F"/>
                </a:solidFill>
                <a:latin typeface="Verdana" charset="0"/>
                <a:ea typeface="Verdana" charset="0"/>
                <a:cs typeface="Verdana" charset="0"/>
              </a:rPr>
              <a:t> a </a:t>
            </a:r>
            <a:r>
              <a:rPr lang="en-US" sz="2800" b="1" dirty="0" err="1" smtClean="0">
                <a:solidFill>
                  <a:srgbClr val="32548F"/>
                </a:solidFill>
                <a:latin typeface="Verdana" charset="0"/>
                <a:ea typeface="Verdana" charset="0"/>
                <a:cs typeface="Verdana" charset="0"/>
              </a:rPr>
              <a:t>demanda</a:t>
            </a:r>
            <a:r>
              <a:rPr lang="en-US" sz="2800" b="1" dirty="0" smtClean="0">
                <a:solidFill>
                  <a:srgbClr val="32548F"/>
                </a:solidFill>
                <a:latin typeface="Verdana" charset="0"/>
                <a:ea typeface="Verdana" charset="0"/>
                <a:cs typeface="Verdana" charset="0"/>
              </a:rPr>
              <a:t>?</a:t>
            </a:r>
            <a:endParaRPr lang="en-US" sz="2800" b="1" dirty="0">
              <a:solidFill>
                <a:srgbClr val="32548F"/>
              </a:solidFill>
              <a:latin typeface="Verdana" charset="0"/>
              <a:ea typeface="Verdana" charset="0"/>
              <a:cs typeface="Verdana" charset="0"/>
            </a:endParaRPr>
          </a:p>
        </p:txBody>
      </p:sp>
    </p:spTree>
    <p:extLst>
      <p:ext uri="{BB962C8B-B14F-4D97-AF65-F5344CB8AC3E}">
        <p14:creationId xmlns:p14="http://schemas.microsoft.com/office/powerpoint/2010/main" val="273625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14918"/>
            <a:ext cx="9075634" cy="840988"/>
          </a:xfrm>
          <a:prstGeom prst="rect">
            <a:avLst/>
          </a:prstGeom>
        </p:spPr>
        <p:txBody>
          <a:bodyPr>
            <a:noAutofit/>
          </a:bodyPr>
          <a:lstStyle/>
          <a:p>
            <a:pPr algn="l"/>
            <a:r>
              <a:rPr lang="en-GB" sz="2800" dirty="0" err="1">
                <a:solidFill>
                  <a:srgbClr val="32548F"/>
                </a:solidFill>
                <a:latin typeface="Verdana" charset="0"/>
                <a:ea typeface="Verdana" charset="0"/>
                <a:cs typeface="Verdana" charset="0"/>
              </a:rPr>
              <a:t>Á</a:t>
            </a:r>
            <a:r>
              <a:rPr lang="en-GB" sz="2800" dirty="0" err="1">
                <a:solidFill>
                  <a:srgbClr val="32548F"/>
                </a:solidFill>
                <a:latin typeface="Verdana" charset="0"/>
                <a:ea typeface="Verdana" charset="0"/>
                <a:cs typeface="Verdana" charset="0"/>
              </a:rPr>
              <a:t>sia</a:t>
            </a:r>
            <a:r>
              <a:rPr lang="en-GB" sz="2800" dirty="0">
                <a:solidFill>
                  <a:srgbClr val="32548F"/>
                </a:solidFill>
                <a:latin typeface="Verdana" charset="0"/>
                <a:ea typeface="Verdana" charset="0"/>
                <a:cs typeface="Verdana" charset="0"/>
              </a:rPr>
              <a:t> </a:t>
            </a:r>
            <a:r>
              <a:rPr lang="en-GB" sz="2800" dirty="0" smtClean="0">
                <a:solidFill>
                  <a:srgbClr val="32548F"/>
                </a:solidFill>
                <a:latin typeface="Verdana" charset="0"/>
                <a:ea typeface="Verdana" charset="0"/>
                <a:cs typeface="Verdana" charset="0"/>
              </a:rPr>
              <a:t>- </a:t>
            </a:r>
            <a:r>
              <a:rPr lang="en-GB" sz="2800" dirty="0" err="1" smtClean="0">
                <a:solidFill>
                  <a:srgbClr val="32548F"/>
                </a:solidFill>
                <a:latin typeface="Verdana" charset="0"/>
                <a:ea typeface="Verdana" charset="0"/>
                <a:cs typeface="Verdana" charset="0"/>
              </a:rPr>
              <a:t>déficit</a:t>
            </a:r>
            <a:r>
              <a:rPr lang="en-GB" sz="2800" dirty="0" smtClean="0">
                <a:solidFill>
                  <a:srgbClr val="32548F"/>
                </a:solidFill>
                <a:latin typeface="Verdana" charset="0"/>
                <a:ea typeface="Verdana" charset="0"/>
                <a:cs typeface="Verdana" charset="0"/>
              </a:rPr>
              <a:t> </a:t>
            </a:r>
            <a:r>
              <a:rPr lang="en-GB" sz="2800" dirty="0">
                <a:solidFill>
                  <a:srgbClr val="32548F"/>
                </a:solidFill>
                <a:latin typeface="Verdana" charset="0"/>
                <a:ea typeface="Verdana" charset="0"/>
                <a:cs typeface="Verdana" charset="0"/>
              </a:rPr>
              <a:t>de </a:t>
            </a:r>
            <a:r>
              <a:rPr lang="en-GB" sz="2800" dirty="0" err="1">
                <a:solidFill>
                  <a:srgbClr val="32548F"/>
                </a:solidFill>
                <a:latin typeface="Verdana" charset="0"/>
                <a:ea typeface="Verdana" charset="0"/>
                <a:cs typeface="Verdana" charset="0"/>
              </a:rPr>
              <a:t>mais</a:t>
            </a:r>
            <a:r>
              <a:rPr lang="en-GB" sz="2800" dirty="0">
                <a:solidFill>
                  <a:srgbClr val="32548F"/>
                </a:solidFill>
                <a:latin typeface="Verdana" charset="0"/>
                <a:ea typeface="Verdana" charset="0"/>
                <a:cs typeface="Verdana" charset="0"/>
              </a:rPr>
              <a:t> de 88m t de GLP </a:t>
            </a:r>
            <a:r>
              <a:rPr lang="en-GB" sz="2800" dirty="0" err="1">
                <a:solidFill>
                  <a:srgbClr val="32548F"/>
                </a:solidFill>
                <a:latin typeface="Verdana" charset="0"/>
                <a:ea typeface="Verdana" charset="0"/>
                <a:cs typeface="Verdana" charset="0"/>
              </a:rPr>
              <a:t>em</a:t>
            </a:r>
            <a:r>
              <a:rPr lang="en-GB" sz="2800" dirty="0">
                <a:solidFill>
                  <a:srgbClr val="32548F"/>
                </a:solidFill>
                <a:latin typeface="Verdana" charset="0"/>
                <a:ea typeface="Verdana" charset="0"/>
                <a:cs typeface="Verdana" charset="0"/>
              </a:rPr>
              <a:t> 2027</a:t>
            </a:r>
            <a:endParaRPr lang="en-GB" sz="2800" dirty="0">
              <a:solidFill>
                <a:srgbClr val="32548F"/>
              </a:solidFill>
              <a:latin typeface="Verdana" charset="0"/>
              <a:ea typeface="Verdana" charset="0"/>
              <a:cs typeface="Verdana" charset="0"/>
            </a:endParaRPr>
          </a:p>
        </p:txBody>
      </p:sp>
      <p:graphicFrame>
        <p:nvGraphicFramePr>
          <p:cNvPr id="7" name="Content Placeholder 7"/>
          <p:cNvGraphicFramePr>
            <a:graphicFrameLocks/>
          </p:cNvGraphicFramePr>
          <p:nvPr>
            <p:extLst>
              <p:ext uri="{D42A27DB-BD31-4B8C-83A1-F6EECF244321}">
                <p14:modId xmlns:p14="http://schemas.microsoft.com/office/powerpoint/2010/main" val="841486053"/>
              </p:ext>
            </p:extLst>
          </p:nvPr>
        </p:nvGraphicFramePr>
        <p:xfrm>
          <a:off x="531541" y="1950068"/>
          <a:ext cx="38862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1"/>
          <p:cNvSpPr txBox="1">
            <a:spLocks/>
          </p:cNvSpPr>
          <p:nvPr/>
        </p:nvSpPr>
        <p:spPr>
          <a:xfrm>
            <a:off x="4646341" y="1502393"/>
            <a:ext cx="3969152" cy="414964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dirty="0" smtClean="0">
                <a:latin typeface="Verdana" charset="0"/>
                <a:ea typeface="Verdana" charset="0"/>
                <a:cs typeface="Verdana" charset="0"/>
              </a:rPr>
              <a:t>Demanda total superior a 164 </a:t>
            </a:r>
            <a:r>
              <a:rPr lang="es-ES" sz="2000" dirty="0" err="1" smtClean="0">
                <a:latin typeface="Verdana" charset="0"/>
                <a:ea typeface="Verdana" charset="0"/>
                <a:cs typeface="Verdana" charset="0"/>
              </a:rPr>
              <a:t>milhões</a:t>
            </a:r>
            <a:r>
              <a:rPr lang="es-ES" sz="2000" dirty="0" smtClean="0">
                <a:latin typeface="Verdana" charset="0"/>
                <a:ea typeface="Verdana" charset="0"/>
                <a:cs typeface="Verdana" charset="0"/>
              </a:rPr>
              <a:t> de t en 2027</a:t>
            </a:r>
          </a:p>
          <a:p>
            <a:endParaRPr lang="es-ES" sz="2000" dirty="0" smtClean="0">
              <a:latin typeface="Verdana" charset="0"/>
              <a:ea typeface="Verdana" charset="0"/>
              <a:cs typeface="Verdana" charset="0"/>
            </a:endParaRPr>
          </a:p>
          <a:p>
            <a:r>
              <a:rPr lang="es-ES" sz="2000" dirty="0" err="1" smtClean="0">
                <a:latin typeface="Verdana" charset="0"/>
                <a:ea typeface="Verdana" charset="0"/>
                <a:cs typeface="Verdana" charset="0"/>
              </a:rPr>
              <a:t>Produção</a:t>
            </a:r>
            <a:r>
              <a:rPr lang="es-ES" sz="2000" dirty="0" smtClean="0">
                <a:latin typeface="Verdana" charset="0"/>
                <a:ea typeface="Verdana" charset="0"/>
                <a:cs typeface="Verdana" charset="0"/>
              </a:rPr>
              <a:t> </a:t>
            </a:r>
            <a:r>
              <a:rPr lang="es-ES" sz="2000" dirty="0" err="1" smtClean="0">
                <a:latin typeface="Verdana" charset="0"/>
                <a:ea typeface="Verdana" charset="0"/>
                <a:cs typeface="Verdana" charset="0"/>
              </a:rPr>
              <a:t>não</a:t>
            </a:r>
            <a:r>
              <a:rPr lang="es-ES" sz="2000" dirty="0" smtClean="0">
                <a:latin typeface="Verdana" charset="0"/>
                <a:ea typeface="Verdana" charset="0"/>
                <a:cs typeface="Verdana" charset="0"/>
              </a:rPr>
              <a:t> </a:t>
            </a:r>
            <a:r>
              <a:rPr lang="es-ES" sz="2000" dirty="0" err="1" smtClean="0">
                <a:latin typeface="Verdana" charset="0"/>
                <a:ea typeface="Verdana" charset="0"/>
                <a:cs typeface="Verdana" charset="0"/>
              </a:rPr>
              <a:t>chegará</a:t>
            </a:r>
            <a:r>
              <a:rPr lang="es-ES" sz="2000" dirty="0" smtClean="0">
                <a:latin typeface="Verdana" charset="0"/>
                <a:ea typeface="Verdana" charset="0"/>
                <a:cs typeface="Verdana" charset="0"/>
              </a:rPr>
              <a:t> a 76 </a:t>
            </a:r>
            <a:r>
              <a:rPr lang="es-ES" sz="2000" dirty="0" err="1" smtClean="0">
                <a:latin typeface="Verdana" charset="0"/>
                <a:ea typeface="Verdana" charset="0"/>
                <a:cs typeface="Verdana" charset="0"/>
              </a:rPr>
              <a:t>milhões</a:t>
            </a:r>
            <a:r>
              <a:rPr lang="es-ES" sz="2000" dirty="0" smtClean="0">
                <a:latin typeface="Verdana" charset="0"/>
                <a:ea typeface="Verdana" charset="0"/>
                <a:cs typeface="Verdana" charset="0"/>
              </a:rPr>
              <a:t> de t </a:t>
            </a:r>
          </a:p>
          <a:p>
            <a:endParaRPr lang="es-ES" sz="2000" dirty="0" smtClean="0">
              <a:latin typeface="Verdana" charset="0"/>
              <a:ea typeface="Verdana" charset="0"/>
              <a:cs typeface="Verdana" charset="0"/>
            </a:endParaRPr>
          </a:p>
          <a:p>
            <a:r>
              <a:rPr lang="es-ES" sz="2000" dirty="0" smtClean="0">
                <a:latin typeface="Verdana" charset="0"/>
                <a:ea typeface="Verdana" charset="0"/>
                <a:cs typeface="Verdana" charset="0"/>
              </a:rPr>
              <a:t>O déficit </a:t>
            </a:r>
            <a:r>
              <a:rPr lang="es-ES" sz="2000" dirty="0" err="1" smtClean="0">
                <a:latin typeface="Verdana" charset="0"/>
                <a:ea typeface="Verdana" charset="0"/>
                <a:cs typeface="Verdana" charset="0"/>
              </a:rPr>
              <a:t>em</a:t>
            </a:r>
            <a:r>
              <a:rPr lang="es-ES" sz="2000" dirty="0" smtClean="0">
                <a:latin typeface="Verdana" charset="0"/>
                <a:ea typeface="Verdana" charset="0"/>
                <a:cs typeface="Verdana" charset="0"/>
              </a:rPr>
              <a:t> 2016 era de 50 </a:t>
            </a:r>
            <a:r>
              <a:rPr lang="es-ES" sz="2000" dirty="0" err="1" smtClean="0">
                <a:latin typeface="Verdana" charset="0"/>
                <a:ea typeface="Verdana" charset="0"/>
                <a:cs typeface="Verdana" charset="0"/>
              </a:rPr>
              <a:t>milhões</a:t>
            </a:r>
            <a:r>
              <a:rPr lang="es-ES" sz="2000" dirty="0" smtClean="0">
                <a:latin typeface="Verdana" charset="0"/>
                <a:ea typeface="Verdana" charset="0"/>
                <a:cs typeface="Verdana" charset="0"/>
              </a:rPr>
              <a:t> de t </a:t>
            </a:r>
            <a:endParaRPr lang="es-ES" sz="2000" dirty="0" smtClean="0">
              <a:latin typeface="Verdana" charset="0"/>
              <a:ea typeface="Verdana" charset="0"/>
              <a:cs typeface="Verdana" charset="0"/>
            </a:endParaRPr>
          </a:p>
          <a:p>
            <a:endParaRPr lang="es-ES" sz="2000" dirty="0">
              <a:latin typeface="Verdana" charset="0"/>
              <a:ea typeface="Verdana" charset="0"/>
              <a:cs typeface="Verdana" charset="0"/>
            </a:endParaRPr>
          </a:p>
          <a:p>
            <a:r>
              <a:rPr lang="es-ES" sz="2000" dirty="0" smtClean="0">
                <a:latin typeface="Verdana" charset="0"/>
                <a:ea typeface="Verdana" charset="0"/>
                <a:cs typeface="Verdana" charset="0"/>
              </a:rPr>
              <a:t>Consumo constante (China/</a:t>
            </a:r>
            <a:r>
              <a:rPr lang="pt-BR" sz="2000" dirty="0" smtClean="0">
                <a:latin typeface="Verdana" charset="0"/>
                <a:ea typeface="Verdana" charset="0"/>
                <a:cs typeface="Verdana" charset="0"/>
              </a:rPr>
              <a:t>Índia</a:t>
            </a:r>
            <a:r>
              <a:rPr lang="en-US" sz="2000" dirty="0" smtClean="0">
                <a:latin typeface="Verdana" charset="0"/>
                <a:ea typeface="Verdana" charset="0"/>
                <a:cs typeface="Verdana" charset="0"/>
              </a:rPr>
              <a:t>) x </a:t>
            </a:r>
            <a:r>
              <a:rPr lang="en-US" sz="2000" dirty="0" err="1" smtClean="0">
                <a:latin typeface="Verdana" charset="0"/>
                <a:ea typeface="Verdana" charset="0"/>
                <a:cs typeface="Verdana" charset="0"/>
              </a:rPr>
              <a:t>consumo</a:t>
            </a:r>
            <a:r>
              <a:rPr lang="en-US" sz="2000" dirty="0" smtClean="0">
                <a:latin typeface="Verdana" charset="0"/>
                <a:ea typeface="Verdana" charset="0"/>
                <a:cs typeface="Verdana" charset="0"/>
              </a:rPr>
              <a:t> </a:t>
            </a:r>
            <a:r>
              <a:rPr lang="en-US" sz="2000" dirty="0" err="1" smtClean="0">
                <a:latin typeface="Verdana" charset="0"/>
                <a:ea typeface="Verdana" charset="0"/>
                <a:cs typeface="Verdana" charset="0"/>
              </a:rPr>
              <a:t>sazonal</a:t>
            </a:r>
            <a:r>
              <a:rPr lang="en-US" sz="2000" dirty="0" smtClean="0">
                <a:latin typeface="Verdana" charset="0"/>
                <a:ea typeface="Verdana" charset="0"/>
                <a:cs typeface="Verdana" charset="0"/>
              </a:rPr>
              <a:t> (Jap</a:t>
            </a:r>
            <a:r>
              <a:rPr lang="pt-BR" sz="2000" dirty="0" smtClean="0">
                <a:latin typeface="Verdana" charset="0"/>
                <a:ea typeface="Verdana" charset="0"/>
                <a:cs typeface="Verdana" charset="0"/>
              </a:rPr>
              <a:t>ão</a:t>
            </a:r>
            <a:r>
              <a:rPr lang="en-US" sz="2000" dirty="0" smtClean="0">
                <a:latin typeface="Verdana" charset="0"/>
                <a:ea typeface="Verdana" charset="0"/>
                <a:cs typeface="Verdana" charset="0"/>
              </a:rPr>
              <a:t>/</a:t>
            </a:r>
            <a:r>
              <a:rPr lang="en-US" sz="2000" dirty="0" err="1" smtClean="0">
                <a:latin typeface="Verdana" charset="0"/>
                <a:ea typeface="Verdana" charset="0"/>
                <a:cs typeface="Verdana" charset="0"/>
              </a:rPr>
              <a:t>Coreia</a:t>
            </a:r>
            <a:r>
              <a:rPr lang="en-US" sz="2000" dirty="0" smtClean="0">
                <a:latin typeface="Verdana" charset="0"/>
                <a:ea typeface="Verdana" charset="0"/>
                <a:cs typeface="Verdana" charset="0"/>
              </a:rPr>
              <a:t>)</a:t>
            </a:r>
            <a:endParaRPr lang="en-US" sz="2000" dirty="0">
              <a:latin typeface="Verdana" charset="0"/>
              <a:ea typeface="Verdana" charset="0"/>
              <a:cs typeface="Verdana" charset="0"/>
            </a:endParaRPr>
          </a:p>
        </p:txBody>
      </p:sp>
      <p:sp>
        <p:nvSpPr>
          <p:cNvPr id="11" name="TextBox 10"/>
          <p:cNvSpPr txBox="1"/>
          <p:nvPr/>
        </p:nvSpPr>
        <p:spPr>
          <a:xfrm>
            <a:off x="2640455" y="4919636"/>
            <a:ext cx="1676400" cy="230832"/>
          </a:xfrm>
          <a:prstGeom prst="rect">
            <a:avLst/>
          </a:prstGeom>
          <a:noFill/>
        </p:spPr>
        <p:txBody>
          <a:bodyPr wrap="square" rtlCol="0">
            <a:spAutoFit/>
          </a:bodyPr>
          <a:lstStyle/>
          <a:p>
            <a:pPr algn="r"/>
            <a:r>
              <a:rPr lang="en-GB" sz="900" i="1" dirty="0">
                <a:latin typeface="Verdana" panose="020B0604030504040204" pitchFamily="34" charset="0"/>
                <a:ea typeface="Verdana" panose="020B0604030504040204" pitchFamily="34" charset="0"/>
                <a:cs typeface="Verdana" panose="020B0604030504040204" pitchFamily="34" charset="0"/>
              </a:rPr>
              <a:t>— </a:t>
            </a:r>
            <a:r>
              <a:rPr lang="en-GB" sz="900" i="1" dirty="0" smtClean="0">
                <a:latin typeface="Trebuchet MS" panose="020B0603020202020204" pitchFamily="34" charset="0"/>
              </a:rPr>
              <a:t>Argus </a:t>
            </a:r>
            <a:endParaRPr lang="en-GB" sz="900" i="1" dirty="0">
              <a:latin typeface="Trebuchet MS" panose="020B0603020202020204" pitchFamily="34" charset="0"/>
            </a:endParaRPr>
          </a:p>
        </p:txBody>
      </p:sp>
    </p:spTree>
    <p:extLst>
      <p:ext uri="{BB962C8B-B14F-4D97-AF65-F5344CB8AC3E}">
        <p14:creationId xmlns:p14="http://schemas.microsoft.com/office/powerpoint/2010/main" val="1176071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1096" y="420029"/>
            <a:ext cx="8910242" cy="1256371"/>
          </a:xfrm>
          <a:prstGeom prst="rect">
            <a:avLst/>
          </a:prstGeom>
        </p:spPr>
        <p:txBody>
          <a:bodyPr>
            <a:normAutofit/>
          </a:bodyPr>
          <a:lstStyle/>
          <a:p>
            <a:pPr algn="l"/>
            <a:r>
              <a:rPr lang="en-GB" sz="2900" dirty="0">
                <a:solidFill>
                  <a:srgbClr val="32548F"/>
                </a:solidFill>
                <a:latin typeface="Verdana" charset="0"/>
                <a:ea typeface="Verdana" charset="0"/>
                <a:cs typeface="Verdana" charset="0"/>
              </a:rPr>
              <a:t>Europa – </a:t>
            </a:r>
            <a:r>
              <a:rPr lang="en-GB" sz="2900" dirty="0" err="1" smtClean="0">
                <a:solidFill>
                  <a:srgbClr val="32548F"/>
                </a:solidFill>
                <a:latin typeface="Verdana" charset="0"/>
                <a:ea typeface="Verdana" charset="0"/>
                <a:cs typeface="Verdana" charset="0"/>
              </a:rPr>
              <a:t>setor</a:t>
            </a:r>
            <a:r>
              <a:rPr lang="en-GB" sz="2900" dirty="0" smtClean="0">
                <a:solidFill>
                  <a:srgbClr val="32548F"/>
                </a:solidFill>
                <a:latin typeface="Verdana" charset="0"/>
                <a:ea typeface="Verdana" charset="0"/>
                <a:cs typeface="Verdana" charset="0"/>
              </a:rPr>
              <a:t> </a:t>
            </a:r>
            <a:r>
              <a:rPr lang="en-GB" sz="2900" dirty="0" err="1" smtClean="0">
                <a:solidFill>
                  <a:srgbClr val="32548F"/>
                </a:solidFill>
                <a:latin typeface="Verdana" charset="0"/>
                <a:ea typeface="Verdana" charset="0"/>
                <a:cs typeface="Verdana" charset="0"/>
              </a:rPr>
              <a:t>petroquímico</a:t>
            </a:r>
            <a:r>
              <a:rPr lang="en-GB" sz="2900" dirty="0" smtClean="0">
                <a:solidFill>
                  <a:srgbClr val="32548F"/>
                </a:solidFill>
                <a:latin typeface="Verdana" charset="0"/>
                <a:ea typeface="Verdana" charset="0"/>
                <a:cs typeface="Verdana" charset="0"/>
              </a:rPr>
              <a:t> </a:t>
            </a:r>
            <a:r>
              <a:rPr lang="en-GB" sz="2900" dirty="0" err="1">
                <a:solidFill>
                  <a:srgbClr val="32548F"/>
                </a:solidFill>
                <a:latin typeface="Verdana" charset="0"/>
                <a:ea typeface="Verdana" charset="0"/>
                <a:cs typeface="Verdana" charset="0"/>
              </a:rPr>
              <a:t>focado</a:t>
            </a:r>
            <a:r>
              <a:rPr lang="en-GB" sz="2900" dirty="0">
                <a:solidFill>
                  <a:srgbClr val="32548F"/>
                </a:solidFill>
                <a:latin typeface="Verdana" charset="0"/>
                <a:ea typeface="Verdana" charset="0"/>
                <a:cs typeface="Verdana" charset="0"/>
              </a:rPr>
              <a:t> en GLP</a:t>
            </a:r>
            <a:endParaRPr lang="en-GB" sz="2900" dirty="0">
              <a:solidFill>
                <a:srgbClr val="32548F"/>
              </a:solidFill>
              <a:latin typeface="Verdana" charset="0"/>
              <a:ea typeface="Verdana" charset="0"/>
              <a:cs typeface="Verdana" charset="0"/>
            </a:endParaRPr>
          </a:p>
        </p:txBody>
      </p:sp>
      <p:sp>
        <p:nvSpPr>
          <p:cNvPr id="5" name="Content Placeholder 4"/>
          <p:cNvSpPr>
            <a:spLocks noGrp="1"/>
          </p:cNvSpPr>
          <p:nvPr>
            <p:ph sz="half" idx="4294967295"/>
          </p:nvPr>
        </p:nvSpPr>
        <p:spPr>
          <a:xfrm>
            <a:off x="4845206" y="1877118"/>
            <a:ext cx="3886200" cy="4267200"/>
          </a:xfrm>
          <a:prstGeom prst="rect">
            <a:avLst/>
          </a:prstGeom>
        </p:spPr>
        <p:txBody>
          <a:bodyPr/>
          <a:lstStyle/>
          <a:p>
            <a:r>
              <a:rPr lang="es-ES" sz="1800" dirty="0" err="1" smtClean="0">
                <a:latin typeface="Verdana" charset="0"/>
                <a:ea typeface="Verdana" charset="0"/>
                <a:cs typeface="Verdana" charset="0"/>
              </a:rPr>
              <a:t>Descontos</a:t>
            </a:r>
            <a:r>
              <a:rPr lang="es-ES" sz="1800" dirty="0" smtClean="0">
                <a:latin typeface="Verdana" charset="0"/>
                <a:ea typeface="Verdana" charset="0"/>
                <a:cs typeface="Verdana" charset="0"/>
              </a:rPr>
              <a:t> </a:t>
            </a:r>
            <a:r>
              <a:rPr lang="es-ES" sz="1800" dirty="0">
                <a:latin typeface="Verdana" charset="0"/>
                <a:ea typeface="Verdana" charset="0"/>
                <a:cs typeface="Verdana" charset="0"/>
              </a:rPr>
              <a:t>de C3 </a:t>
            </a:r>
            <a:r>
              <a:rPr lang="es-ES" sz="1800" dirty="0" smtClean="0">
                <a:latin typeface="Verdana" charset="0"/>
                <a:ea typeface="Verdana" charset="0"/>
                <a:cs typeface="Verdana" charset="0"/>
              </a:rPr>
              <a:t>e </a:t>
            </a:r>
            <a:r>
              <a:rPr lang="es-ES" sz="1800" dirty="0">
                <a:latin typeface="Verdana" charset="0"/>
                <a:ea typeface="Verdana" charset="0"/>
                <a:cs typeface="Verdana" charset="0"/>
              </a:rPr>
              <a:t>C4 sobre nafta </a:t>
            </a:r>
            <a:r>
              <a:rPr lang="es-ES" sz="1800" dirty="0" err="1" smtClean="0">
                <a:latin typeface="Verdana" charset="0"/>
                <a:ea typeface="Verdana" charset="0"/>
                <a:cs typeface="Verdana" charset="0"/>
              </a:rPr>
              <a:t>estimulam</a:t>
            </a:r>
            <a:r>
              <a:rPr lang="es-ES" sz="1800" dirty="0" smtClean="0">
                <a:latin typeface="Verdana" charset="0"/>
                <a:ea typeface="Verdana" charset="0"/>
                <a:cs typeface="Verdana" charset="0"/>
              </a:rPr>
              <a:t> </a:t>
            </a:r>
            <a:r>
              <a:rPr lang="es-ES" sz="1800" dirty="0">
                <a:latin typeface="Verdana" charset="0"/>
                <a:ea typeface="Verdana" charset="0"/>
                <a:cs typeface="Verdana" charset="0"/>
              </a:rPr>
              <a:t>consumo.</a:t>
            </a:r>
          </a:p>
          <a:p>
            <a:endParaRPr lang="es-ES" sz="1800" dirty="0">
              <a:latin typeface="Verdana" charset="0"/>
              <a:ea typeface="Verdana" charset="0"/>
              <a:cs typeface="Verdana" charset="0"/>
            </a:endParaRPr>
          </a:p>
          <a:p>
            <a:r>
              <a:rPr lang="es-ES" sz="1800" dirty="0" err="1" smtClean="0">
                <a:latin typeface="Verdana" charset="0"/>
                <a:ea typeface="Verdana" charset="0"/>
                <a:cs typeface="Verdana" charset="0"/>
              </a:rPr>
              <a:t>Setor</a:t>
            </a:r>
            <a:r>
              <a:rPr lang="es-ES" sz="1800" dirty="0" smtClean="0">
                <a:latin typeface="Verdana" charset="0"/>
                <a:ea typeface="Verdana" charset="0"/>
                <a:cs typeface="Verdana" charset="0"/>
              </a:rPr>
              <a:t> </a:t>
            </a:r>
            <a:r>
              <a:rPr lang="es-ES" sz="1800" dirty="0">
                <a:latin typeface="Verdana" charset="0"/>
                <a:ea typeface="Verdana" charset="0"/>
                <a:cs typeface="Verdana" charset="0"/>
              </a:rPr>
              <a:t>petroquímico utilizando GLP </a:t>
            </a:r>
            <a:r>
              <a:rPr lang="es-ES" sz="1800" dirty="0" smtClean="0">
                <a:latin typeface="Verdana" charset="0"/>
                <a:ea typeface="Verdana" charset="0"/>
                <a:cs typeface="Verdana" charset="0"/>
              </a:rPr>
              <a:t>durante o ano </a:t>
            </a:r>
            <a:r>
              <a:rPr lang="es-ES" sz="1800" dirty="0" err="1" smtClean="0">
                <a:latin typeface="Verdana" charset="0"/>
                <a:ea typeface="Verdana" charset="0"/>
                <a:cs typeface="Verdana" charset="0"/>
              </a:rPr>
              <a:t>inteiro</a:t>
            </a:r>
            <a:r>
              <a:rPr lang="es-ES" sz="1800" dirty="0" smtClean="0">
                <a:latin typeface="Verdana" charset="0"/>
                <a:ea typeface="Verdana" charset="0"/>
                <a:cs typeface="Verdana" charset="0"/>
              </a:rPr>
              <a:t>. </a:t>
            </a:r>
            <a:r>
              <a:rPr lang="es-ES" sz="1800" dirty="0" err="1" smtClean="0">
                <a:latin typeface="Verdana" charset="0"/>
                <a:ea typeface="Verdana" charset="0"/>
                <a:cs typeface="Verdana" charset="0"/>
              </a:rPr>
              <a:t>Tendência</a:t>
            </a:r>
            <a:r>
              <a:rPr lang="es-ES" sz="1800" dirty="0" smtClean="0">
                <a:latin typeface="Verdana" charset="0"/>
                <a:ea typeface="Verdana" charset="0"/>
                <a:cs typeface="Verdana" charset="0"/>
              </a:rPr>
              <a:t> </a:t>
            </a:r>
            <a:r>
              <a:rPr lang="es-ES" sz="1800" dirty="0" err="1" smtClean="0">
                <a:latin typeface="Verdana" charset="0"/>
                <a:ea typeface="Verdana" charset="0"/>
                <a:cs typeface="Verdana" charset="0"/>
              </a:rPr>
              <a:t>deve</a:t>
            </a:r>
            <a:r>
              <a:rPr lang="es-ES" sz="1800" dirty="0" smtClean="0">
                <a:latin typeface="Verdana" charset="0"/>
                <a:ea typeface="Verdana" charset="0"/>
                <a:cs typeface="Verdana" charset="0"/>
              </a:rPr>
              <a:t> </a:t>
            </a:r>
            <a:r>
              <a:rPr lang="es-ES" sz="1800" dirty="0">
                <a:latin typeface="Verdana" charset="0"/>
                <a:ea typeface="Verdana" charset="0"/>
                <a:cs typeface="Verdana" charset="0"/>
              </a:rPr>
              <a:t>continuar.</a:t>
            </a:r>
          </a:p>
          <a:p>
            <a:endParaRPr lang="es-ES" sz="1800" dirty="0">
              <a:latin typeface="Verdana" charset="0"/>
              <a:ea typeface="Verdana" charset="0"/>
              <a:cs typeface="Verdana" charset="0"/>
            </a:endParaRPr>
          </a:p>
          <a:p>
            <a:r>
              <a:rPr lang="es-ES" sz="1800" dirty="0">
                <a:latin typeface="Verdana" charset="0"/>
                <a:ea typeface="Verdana" charset="0"/>
                <a:cs typeface="Verdana" charset="0"/>
              </a:rPr>
              <a:t>Impacto </a:t>
            </a:r>
            <a:r>
              <a:rPr lang="es-ES" sz="1800" dirty="0" err="1" smtClean="0">
                <a:latin typeface="Verdana" charset="0"/>
                <a:ea typeface="Verdana" charset="0"/>
                <a:cs typeface="Verdana" charset="0"/>
              </a:rPr>
              <a:t>com</a:t>
            </a:r>
            <a:r>
              <a:rPr lang="es-ES" sz="1800" dirty="0" smtClean="0">
                <a:latin typeface="Verdana" charset="0"/>
                <a:ea typeface="Verdana" charset="0"/>
                <a:cs typeface="Verdana" charset="0"/>
              </a:rPr>
              <a:t> o </a:t>
            </a:r>
            <a:r>
              <a:rPr lang="es-ES" sz="1800" dirty="0" err="1" smtClean="0">
                <a:latin typeface="Verdana" charset="0"/>
                <a:ea typeface="Verdana" charset="0"/>
                <a:cs typeface="Verdana" charset="0"/>
              </a:rPr>
              <a:t>crescimento</a:t>
            </a:r>
            <a:r>
              <a:rPr lang="es-ES" sz="1800" dirty="0" smtClean="0">
                <a:latin typeface="Verdana" charset="0"/>
                <a:ea typeface="Verdana" charset="0"/>
                <a:cs typeface="Verdana" charset="0"/>
              </a:rPr>
              <a:t> </a:t>
            </a:r>
            <a:r>
              <a:rPr lang="es-ES" sz="1800" dirty="0" smtClean="0">
                <a:latin typeface="Verdana" charset="0"/>
                <a:ea typeface="Verdana" charset="0"/>
                <a:cs typeface="Verdana" charset="0"/>
              </a:rPr>
              <a:t>das importa</a:t>
            </a:r>
            <a:r>
              <a:rPr lang="pt-BR" sz="1800" dirty="0" smtClean="0">
                <a:latin typeface="Verdana" charset="0"/>
                <a:ea typeface="Verdana" charset="0"/>
                <a:cs typeface="Verdana" charset="0"/>
              </a:rPr>
              <a:t>ções </a:t>
            </a:r>
            <a:r>
              <a:rPr lang="es-ES" sz="1800" dirty="0" smtClean="0">
                <a:latin typeface="Verdana" charset="0"/>
                <a:ea typeface="Verdana" charset="0"/>
                <a:cs typeface="Verdana" charset="0"/>
              </a:rPr>
              <a:t>de </a:t>
            </a:r>
            <a:r>
              <a:rPr lang="es-ES" sz="1800" dirty="0">
                <a:latin typeface="Verdana" charset="0"/>
                <a:ea typeface="Verdana" charset="0"/>
                <a:cs typeface="Verdana" charset="0"/>
              </a:rPr>
              <a:t>etano.</a:t>
            </a:r>
            <a:endParaRPr lang="en-US" sz="1800" dirty="0">
              <a:latin typeface="Verdana" charset="0"/>
              <a:ea typeface="Verdana" charset="0"/>
              <a:cs typeface="Verdana" charset="0"/>
            </a:endParaRPr>
          </a:p>
        </p:txBody>
      </p:sp>
      <p:graphicFrame>
        <p:nvGraphicFramePr>
          <p:cNvPr id="11" name="Chart 10"/>
          <p:cNvGraphicFramePr>
            <a:graphicFrameLocks/>
          </p:cNvGraphicFramePr>
          <p:nvPr>
            <p:extLst>
              <p:ext uri="{D42A27DB-BD31-4B8C-83A1-F6EECF244321}">
                <p14:modId xmlns:p14="http://schemas.microsoft.com/office/powerpoint/2010/main" val="1393904525"/>
              </p:ext>
            </p:extLst>
          </p:nvPr>
        </p:nvGraphicFramePr>
        <p:xfrm>
          <a:off x="630045" y="2117698"/>
          <a:ext cx="3810000" cy="29860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0045" y="1877118"/>
            <a:ext cx="3733800" cy="240580"/>
          </a:xfrm>
          <a:prstGeom prst="rect">
            <a:avLst/>
          </a:prstGeom>
        </p:spPr>
        <p:txBody>
          <a:bodyPr vert="horz" wrap="square" lIns="0" tIns="0" rIns="0" bIns="0" rtlCol="0" anchor="t">
            <a:normAutofit fontScale="62500" lnSpcReduction="20000"/>
          </a:bodyPr>
          <a:lstStyle/>
          <a:p>
            <a:r>
              <a:rPr lang="en-GB" b="1" dirty="0">
                <a:latin typeface="Trebuchet MS" panose="020B0603020202020204" pitchFamily="34" charset="0"/>
                <a:ea typeface="ＭＳ Ｐゴシック" pitchFamily="34" charset="-128"/>
              </a:rPr>
              <a:t>European petrochemical consumption of LPG 2010-2020</a:t>
            </a:r>
          </a:p>
        </p:txBody>
      </p:sp>
      <p:sp>
        <p:nvSpPr>
          <p:cNvPr id="7" name="TextBox 6"/>
          <p:cNvSpPr txBox="1"/>
          <p:nvPr/>
        </p:nvSpPr>
        <p:spPr>
          <a:xfrm>
            <a:off x="2842956" y="5075286"/>
            <a:ext cx="1676400" cy="230832"/>
          </a:xfrm>
          <a:prstGeom prst="rect">
            <a:avLst/>
          </a:prstGeom>
          <a:noFill/>
        </p:spPr>
        <p:txBody>
          <a:bodyPr wrap="square" rtlCol="0">
            <a:spAutoFit/>
          </a:bodyPr>
          <a:lstStyle/>
          <a:p>
            <a:pPr algn="r"/>
            <a:r>
              <a:rPr lang="en-GB" sz="900" i="1" dirty="0">
                <a:latin typeface="Verdana" panose="020B0604030504040204" pitchFamily="34" charset="0"/>
                <a:ea typeface="Verdana" panose="020B0604030504040204" pitchFamily="34" charset="0"/>
                <a:cs typeface="Verdana" panose="020B0604030504040204" pitchFamily="34" charset="0"/>
              </a:rPr>
              <a:t>— </a:t>
            </a:r>
            <a:r>
              <a:rPr lang="en-GB" sz="900" i="1" dirty="0">
                <a:latin typeface="Trebuchet MS" panose="020B0603020202020204" pitchFamily="34" charset="0"/>
              </a:rPr>
              <a:t>Argus </a:t>
            </a:r>
          </a:p>
        </p:txBody>
      </p:sp>
    </p:spTree>
    <p:extLst>
      <p:ext uri="{BB962C8B-B14F-4D97-AF65-F5344CB8AC3E}">
        <p14:creationId xmlns:p14="http://schemas.microsoft.com/office/powerpoint/2010/main" val="441292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021301" y="1711712"/>
            <a:ext cx="3676650" cy="3200400"/>
          </a:xfrm>
          <a:prstGeom prst="rect">
            <a:avLst/>
          </a:prstGeom>
        </p:spPr>
      </p:pic>
      <p:sp>
        <p:nvSpPr>
          <p:cNvPr id="5" name="Title 4"/>
          <p:cNvSpPr>
            <a:spLocks noGrp="1"/>
          </p:cNvSpPr>
          <p:nvPr>
            <p:ph type="title" idx="4294967295"/>
          </p:nvPr>
        </p:nvSpPr>
        <p:spPr>
          <a:xfrm>
            <a:off x="128187" y="304799"/>
            <a:ext cx="8836351" cy="1836235"/>
          </a:xfrm>
          <a:prstGeom prst="rect">
            <a:avLst/>
          </a:prstGeom>
        </p:spPr>
        <p:txBody>
          <a:bodyPr>
            <a:noAutofit/>
          </a:bodyPr>
          <a:lstStyle/>
          <a:p>
            <a:pPr algn="l"/>
            <a:r>
              <a:rPr lang="en-US" sz="2900" dirty="0" smtClean="0">
                <a:solidFill>
                  <a:srgbClr val="32548F"/>
                </a:solidFill>
                <a:latin typeface="Verdana" charset="0"/>
                <a:ea typeface="Verdana" charset="0"/>
                <a:cs typeface="Verdana" charset="0"/>
              </a:rPr>
              <a:t>AL </a:t>
            </a:r>
            <a:r>
              <a:rPr lang="en-US" sz="2900" dirty="0" err="1" smtClean="0">
                <a:solidFill>
                  <a:srgbClr val="32548F"/>
                </a:solidFill>
                <a:latin typeface="Verdana" charset="0"/>
                <a:ea typeface="Verdana" charset="0"/>
                <a:cs typeface="Verdana" charset="0"/>
              </a:rPr>
              <a:t>chave</a:t>
            </a:r>
            <a:r>
              <a:rPr lang="en-US" sz="2900" dirty="0" smtClean="0">
                <a:solidFill>
                  <a:srgbClr val="32548F"/>
                </a:solidFill>
                <a:latin typeface="Verdana" charset="0"/>
                <a:ea typeface="Verdana" charset="0"/>
                <a:cs typeface="Verdana" charset="0"/>
              </a:rPr>
              <a:t> </a:t>
            </a:r>
            <a:r>
              <a:rPr lang="en-US" sz="2900" dirty="0" err="1">
                <a:solidFill>
                  <a:srgbClr val="32548F"/>
                </a:solidFill>
                <a:latin typeface="Verdana" charset="0"/>
                <a:ea typeface="Verdana" charset="0"/>
                <a:cs typeface="Verdana" charset="0"/>
              </a:rPr>
              <a:t>para</a:t>
            </a:r>
            <a:r>
              <a:rPr lang="en-US" sz="2900" dirty="0">
                <a:solidFill>
                  <a:srgbClr val="32548F"/>
                </a:solidFill>
                <a:latin typeface="Verdana" charset="0"/>
                <a:ea typeface="Verdana" charset="0"/>
                <a:cs typeface="Verdana" charset="0"/>
              </a:rPr>
              <a:t> </a:t>
            </a:r>
            <a:r>
              <a:rPr lang="en-US" sz="2900" dirty="0" err="1">
                <a:solidFill>
                  <a:srgbClr val="32548F"/>
                </a:solidFill>
                <a:latin typeface="Verdana" charset="0"/>
                <a:ea typeface="Verdana" charset="0"/>
                <a:cs typeface="Verdana" charset="0"/>
              </a:rPr>
              <a:t>exportações</a:t>
            </a:r>
            <a:r>
              <a:rPr lang="en-US" sz="2900" dirty="0">
                <a:solidFill>
                  <a:srgbClr val="32548F"/>
                </a:solidFill>
                <a:latin typeface="Verdana" charset="0"/>
                <a:ea typeface="Verdana" charset="0"/>
                <a:cs typeface="Verdana" charset="0"/>
              </a:rPr>
              <a:t> dos EUA</a:t>
            </a:r>
            <a:endParaRPr lang="en-US" sz="2900" dirty="0">
              <a:solidFill>
                <a:srgbClr val="32548F"/>
              </a:solidFill>
              <a:latin typeface="Verdana" charset="0"/>
              <a:ea typeface="Verdana" charset="0"/>
              <a:cs typeface="Verdana" charset="0"/>
            </a:endParaRPr>
          </a:p>
        </p:txBody>
      </p:sp>
      <p:sp>
        <p:nvSpPr>
          <p:cNvPr id="6" name="Content Placeholder 5"/>
          <p:cNvSpPr>
            <a:spLocks noGrp="1"/>
          </p:cNvSpPr>
          <p:nvPr>
            <p:ph sz="half" idx="4294967295"/>
          </p:nvPr>
        </p:nvSpPr>
        <p:spPr>
          <a:xfrm>
            <a:off x="579863" y="1483112"/>
            <a:ext cx="4743450" cy="3695700"/>
          </a:xfrm>
          <a:prstGeom prst="rect">
            <a:avLst/>
          </a:prstGeom>
        </p:spPr>
        <p:txBody>
          <a:bodyPr>
            <a:noAutofit/>
          </a:bodyPr>
          <a:lstStyle/>
          <a:p>
            <a:r>
              <a:rPr lang="en-US" sz="1600" dirty="0" err="1">
                <a:latin typeface="Verdana" charset="0"/>
                <a:ea typeface="Verdana" charset="0"/>
                <a:cs typeface="Verdana" charset="0"/>
              </a:rPr>
              <a:t>Brasil</a:t>
            </a:r>
            <a:r>
              <a:rPr lang="en-US" sz="1600" dirty="0">
                <a:latin typeface="Verdana" charset="0"/>
                <a:ea typeface="Verdana" charset="0"/>
                <a:cs typeface="Verdana" charset="0"/>
              </a:rPr>
              <a:t>, México, </a:t>
            </a:r>
            <a:r>
              <a:rPr lang="en-US" sz="1600" dirty="0" err="1" smtClean="0">
                <a:latin typeface="Verdana" charset="0"/>
                <a:ea typeface="Verdana" charset="0"/>
                <a:cs typeface="Verdana" charset="0"/>
              </a:rPr>
              <a:t>Equador</a:t>
            </a:r>
            <a:r>
              <a:rPr lang="en-US" sz="1600" dirty="0">
                <a:latin typeface="Verdana" charset="0"/>
                <a:ea typeface="Verdana" charset="0"/>
                <a:cs typeface="Verdana" charset="0"/>
              </a:rPr>
              <a:t>, Chile </a:t>
            </a:r>
            <a:r>
              <a:rPr lang="en-US" sz="1600" dirty="0" smtClean="0">
                <a:latin typeface="Verdana" charset="0"/>
                <a:ea typeface="Verdana" charset="0"/>
                <a:cs typeface="Verdana" charset="0"/>
              </a:rPr>
              <a:t>e </a:t>
            </a:r>
            <a:r>
              <a:rPr lang="en-US" sz="1600" dirty="0">
                <a:latin typeface="Verdana" charset="0"/>
                <a:ea typeface="Verdana" charset="0"/>
                <a:cs typeface="Verdana" charset="0"/>
              </a:rPr>
              <a:t>Argentina </a:t>
            </a:r>
            <a:r>
              <a:rPr lang="en-US" sz="1600" dirty="0" err="1" smtClean="0">
                <a:latin typeface="Verdana" charset="0"/>
                <a:ea typeface="Verdana" charset="0"/>
                <a:cs typeface="Verdana" charset="0"/>
              </a:rPr>
              <a:t>provêm</a:t>
            </a:r>
            <a:r>
              <a:rPr lang="en-US" sz="1600" dirty="0" smtClean="0">
                <a:latin typeface="Verdana" charset="0"/>
                <a:ea typeface="Verdana" charset="0"/>
                <a:cs typeface="Verdana" charset="0"/>
              </a:rPr>
              <a:t> </a:t>
            </a:r>
            <a:r>
              <a:rPr lang="en-US" sz="1600" dirty="0" err="1">
                <a:latin typeface="Verdana" charset="0"/>
                <a:ea typeface="Verdana" charset="0"/>
                <a:cs typeface="Verdana" charset="0"/>
              </a:rPr>
              <a:t>demanda</a:t>
            </a:r>
            <a:r>
              <a:rPr lang="en-US" sz="1600" dirty="0">
                <a:latin typeface="Verdana" charset="0"/>
                <a:ea typeface="Verdana" charset="0"/>
                <a:cs typeface="Verdana" charset="0"/>
              </a:rPr>
              <a:t> </a:t>
            </a:r>
            <a:r>
              <a:rPr lang="en-US" sz="1600" dirty="0" err="1">
                <a:latin typeface="Verdana" charset="0"/>
                <a:ea typeface="Verdana" charset="0"/>
                <a:cs typeface="Verdana" charset="0"/>
              </a:rPr>
              <a:t>básica</a:t>
            </a:r>
            <a:r>
              <a:rPr lang="en-US" sz="1600" dirty="0">
                <a:latin typeface="Verdana" charset="0"/>
                <a:ea typeface="Verdana" charset="0"/>
                <a:cs typeface="Verdana" charset="0"/>
              </a:rPr>
              <a:t> </a:t>
            </a:r>
            <a:r>
              <a:rPr lang="en-US" sz="1600" dirty="0" err="1">
                <a:latin typeface="Verdana" charset="0"/>
                <a:ea typeface="Verdana" charset="0"/>
                <a:cs typeface="Verdana" charset="0"/>
              </a:rPr>
              <a:t>para</a:t>
            </a:r>
            <a:r>
              <a:rPr lang="en-US" sz="1600" dirty="0">
                <a:latin typeface="Verdana" charset="0"/>
                <a:ea typeface="Verdana" charset="0"/>
                <a:cs typeface="Verdana" charset="0"/>
              </a:rPr>
              <a:t> </a:t>
            </a:r>
            <a:r>
              <a:rPr lang="en-US" sz="1600" dirty="0" err="1" smtClean="0">
                <a:latin typeface="Verdana" charset="0"/>
                <a:ea typeface="Verdana" charset="0"/>
                <a:cs typeface="Verdana" charset="0"/>
              </a:rPr>
              <a:t>os</a:t>
            </a:r>
            <a:r>
              <a:rPr lang="en-US" sz="1600" dirty="0" smtClean="0">
                <a:latin typeface="Verdana" charset="0"/>
                <a:ea typeface="Verdana" charset="0"/>
                <a:cs typeface="Verdana" charset="0"/>
              </a:rPr>
              <a:t> EUA.</a:t>
            </a:r>
            <a:endParaRPr lang="en-US" sz="1600" dirty="0">
              <a:latin typeface="Verdana" charset="0"/>
              <a:ea typeface="Verdana" charset="0"/>
              <a:cs typeface="Verdana" charset="0"/>
            </a:endParaRPr>
          </a:p>
          <a:p>
            <a:endParaRPr lang="en-US" sz="1600" dirty="0">
              <a:latin typeface="Verdana" charset="0"/>
              <a:ea typeface="Verdana" charset="0"/>
              <a:cs typeface="Verdana" charset="0"/>
            </a:endParaRPr>
          </a:p>
          <a:p>
            <a:r>
              <a:rPr lang="pt-BR" sz="1600" dirty="0" smtClean="0">
                <a:latin typeface="Verdana" charset="0"/>
                <a:ea typeface="Verdana" charset="0"/>
                <a:cs typeface="Verdana" charset="0"/>
              </a:rPr>
              <a:t>Carregamentos destinados à </a:t>
            </a:r>
            <a:r>
              <a:rPr lang="pt-BR" sz="1600" dirty="0" smtClean="0">
                <a:latin typeface="Verdana" charset="0"/>
                <a:ea typeface="Verdana" charset="0"/>
                <a:cs typeface="Verdana" charset="0"/>
              </a:rPr>
              <a:t>América Latina ajudam </a:t>
            </a:r>
            <a:r>
              <a:rPr lang="pt-BR" sz="1600" dirty="0">
                <a:latin typeface="Verdana" charset="0"/>
                <a:ea typeface="Verdana" charset="0"/>
                <a:cs typeface="Verdana" charset="0"/>
              </a:rPr>
              <a:t>a aliviar períodos de </a:t>
            </a:r>
            <a:r>
              <a:rPr lang="pt-BR" sz="1600" dirty="0" smtClean="0">
                <a:latin typeface="Verdana" charset="0"/>
                <a:ea typeface="Verdana" charset="0"/>
                <a:cs typeface="Verdana" charset="0"/>
              </a:rPr>
              <a:t>excedente </a:t>
            </a:r>
            <a:r>
              <a:rPr lang="pt-BR" sz="1600" dirty="0">
                <a:latin typeface="Verdana" charset="0"/>
                <a:ea typeface="Verdana" charset="0"/>
                <a:cs typeface="Verdana" charset="0"/>
              </a:rPr>
              <a:t>de GLP </a:t>
            </a:r>
            <a:r>
              <a:rPr lang="pt-BR" sz="1600" dirty="0" smtClean="0">
                <a:latin typeface="Verdana" charset="0"/>
                <a:ea typeface="Verdana" charset="0"/>
                <a:cs typeface="Verdana" charset="0"/>
              </a:rPr>
              <a:t>nos EUA.</a:t>
            </a:r>
            <a:endParaRPr lang="pt-BR" sz="1600" dirty="0">
              <a:latin typeface="Verdana" charset="0"/>
              <a:ea typeface="Verdana" charset="0"/>
              <a:cs typeface="Verdana" charset="0"/>
            </a:endParaRPr>
          </a:p>
          <a:p>
            <a:endParaRPr lang="pt-BR" sz="1600" dirty="0">
              <a:latin typeface="Verdana" charset="0"/>
              <a:ea typeface="Verdana" charset="0"/>
              <a:cs typeface="Verdana" charset="0"/>
            </a:endParaRPr>
          </a:p>
          <a:p>
            <a:r>
              <a:rPr lang="es-ES" sz="1600" dirty="0" err="1">
                <a:latin typeface="Verdana" charset="0"/>
                <a:ea typeface="Verdana" charset="0"/>
                <a:cs typeface="Verdana" charset="0"/>
              </a:rPr>
              <a:t>Á</a:t>
            </a:r>
            <a:r>
              <a:rPr lang="es-ES" sz="1600" dirty="0" err="1" smtClean="0">
                <a:latin typeface="Verdana" charset="0"/>
                <a:ea typeface="Verdana" charset="0"/>
                <a:cs typeface="Verdana" charset="0"/>
              </a:rPr>
              <a:t>sia</a:t>
            </a:r>
            <a:r>
              <a:rPr lang="es-ES" sz="1600" dirty="0" smtClean="0">
                <a:latin typeface="Verdana" charset="0"/>
                <a:ea typeface="Verdana" charset="0"/>
                <a:cs typeface="Verdana" charset="0"/>
              </a:rPr>
              <a:t> continua </a:t>
            </a:r>
            <a:r>
              <a:rPr lang="es-ES" sz="1600" dirty="0" err="1" smtClean="0">
                <a:latin typeface="Verdana" charset="0"/>
                <a:ea typeface="Verdana" charset="0"/>
                <a:cs typeface="Verdana" charset="0"/>
              </a:rPr>
              <a:t>sendo</a:t>
            </a:r>
            <a:r>
              <a:rPr lang="es-ES" sz="1600" dirty="0" smtClean="0">
                <a:latin typeface="Verdana" charset="0"/>
                <a:ea typeface="Verdana" charset="0"/>
                <a:cs typeface="Verdana" charset="0"/>
              </a:rPr>
              <a:t> a </a:t>
            </a:r>
            <a:r>
              <a:rPr lang="es-ES" sz="1600" dirty="0" err="1" smtClean="0">
                <a:latin typeface="Verdana" charset="0"/>
                <a:ea typeface="Verdana" charset="0"/>
                <a:cs typeface="Verdana" charset="0"/>
              </a:rPr>
              <a:t>região</a:t>
            </a:r>
            <a:r>
              <a:rPr lang="es-ES" sz="1600" dirty="0" smtClean="0">
                <a:latin typeface="Verdana" charset="0"/>
                <a:ea typeface="Verdana" charset="0"/>
                <a:cs typeface="Verdana" charset="0"/>
              </a:rPr>
              <a:t> </a:t>
            </a:r>
            <a:r>
              <a:rPr lang="es-ES" sz="1600" dirty="0">
                <a:latin typeface="Verdana" charset="0"/>
                <a:ea typeface="Verdana" charset="0"/>
                <a:cs typeface="Verdana" charset="0"/>
              </a:rPr>
              <a:t>de </a:t>
            </a:r>
            <a:r>
              <a:rPr lang="es-ES" sz="1600" dirty="0" err="1" smtClean="0">
                <a:latin typeface="Verdana" charset="0"/>
                <a:ea typeface="Verdana" charset="0"/>
                <a:cs typeface="Verdana" charset="0"/>
              </a:rPr>
              <a:t>mais</a:t>
            </a:r>
            <a:r>
              <a:rPr lang="es-ES" sz="1600" dirty="0" smtClean="0">
                <a:latin typeface="Verdana" charset="0"/>
                <a:ea typeface="Verdana" charset="0"/>
                <a:cs typeface="Verdana" charset="0"/>
              </a:rPr>
              <a:t> </a:t>
            </a:r>
            <a:r>
              <a:rPr lang="es-ES" sz="1600" dirty="0">
                <a:latin typeface="Verdana" charset="0"/>
                <a:ea typeface="Verdana" charset="0"/>
                <a:cs typeface="Verdana" charset="0"/>
              </a:rPr>
              <a:t>rápido </a:t>
            </a:r>
            <a:r>
              <a:rPr lang="es-ES" sz="1600" dirty="0" err="1" smtClean="0">
                <a:latin typeface="Verdana" charset="0"/>
                <a:ea typeface="Verdana" charset="0"/>
                <a:cs typeface="Verdana" charset="0"/>
              </a:rPr>
              <a:t>crescimento</a:t>
            </a:r>
            <a:r>
              <a:rPr lang="es-ES" sz="1600" dirty="0" smtClean="0">
                <a:latin typeface="Verdana" charset="0"/>
                <a:ea typeface="Verdana" charset="0"/>
                <a:cs typeface="Verdana" charset="0"/>
              </a:rPr>
              <a:t> </a:t>
            </a:r>
            <a:r>
              <a:rPr lang="es-ES" sz="1600" dirty="0">
                <a:latin typeface="Verdana" charset="0"/>
                <a:ea typeface="Verdana" charset="0"/>
                <a:cs typeface="Verdana" charset="0"/>
              </a:rPr>
              <a:t>para </a:t>
            </a:r>
            <a:r>
              <a:rPr lang="es-ES" sz="1600" dirty="0" smtClean="0">
                <a:latin typeface="Verdana" charset="0"/>
                <a:ea typeface="Verdana" charset="0"/>
                <a:cs typeface="Verdana" charset="0"/>
              </a:rPr>
              <a:t>as </a:t>
            </a:r>
            <a:r>
              <a:rPr lang="es-ES" sz="1600" dirty="0" err="1" smtClean="0">
                <a:latin typeface="Verdana" charset="0"/>
                <a:ea typeface="Verdana" charset="0"/>
                <a:cs typeface="Verdana" charset="0"/>
              </a:rPr>
              <a:t>exportações</a:t>
            </a:r>
            <a:r>
              <a:rPr lang="es-ES" sz="1600" dirty="0" smtClean="0">
                <a:latin typeface="Verdana" charset="0"/>
                <a:ea typeface="Verdana" charset="0"/>
                <a:cs typeface="Verdana" charset="0"/>
              </a:rPr>
              <a:t> americanas </a:t>
            </a:r>
            <a:r>
              <a:rPr lang="es-ES" sz="1600" dirty="0">
                <a:latin typeface="Verdana" charset="0"/>
                <a:ea typeface="Verdana" charset="0"/>
                <a:cs typeface="Verdana" charset="0"/>
              </a:rPr>
              <a:t>de GLP, </a:t>
            </a:r>
            <a:r>
              <a:rPr lang="es-ES" sz="1600" dirty="0" smtClean="0">
                <a:latin typeface="Verdana" charset="0"/>
                <a:ea typeface="Verdana" charset="0"/>
                <a:cs typeface="Verdana" charset="0"/>
              </a:rPr>
              <a:t>mas a </a:t>
            </a:r>
            <a:r>
              <a:rPr lang="es-ES" sz="1600" dirty="0" err="1" smtClean="0">
                <a:latin typeface="Verdana" charset="0"/>
                <a:ea typeface="Verdana" charset="0"/>
                <a:cs typeface="Verdana" charset="0"/>
              </a:rPr>
              <a:t>arbitragem</a:t>
            </a:r>
            <a:r>
              <a:rPr lang="es-ES" sz="1600" dirty="0" smtClean="0">
                <a:latin typeface="Verdana" charset="0"/>
                <a:ea typeface="Verdana" charset="0"/>
                <a:cs typeface="Verdana" charset="0"/>
              </a:rPr>
              <a:t> pode fechar </a:t>
            </a:r>
            <a:r>
              <a:rPr lang="es-ES" sz="1600" dirty="0" err="1" smtClean="0">
                <a:latin typeface="Verdana" charset="0"/>
                <a:ea typeface="Verdana" charset="0"/>
                <a:cs typeface="Verdana" charset="0"/>
              </a:rPr>
              <a:t>rapidamente</a:t>
            </a:r>
            <a:r>
              <a:rPr lang="es-ES" sz="1600" dirty="0">
                <a:latin typeface="Verdana" charset="0"/>
                <a:ea typeface="Verdana" charset="0"/>
                <a:cs typeface="Verdana" charset="0"/>
              </a:rPr>
              <a:t>. </a:t>
            </a:r>
            <a:endParaRPr lang="en-US" sz="1600" dirty="0">
              <a:latin typeface="Verdana" charset="0"/>
              <a:ea typeface="Verdana" charset="0"/>
              <a:cs typeface="Verdana" charset="0"/>
            </a:endParaRPr>
          </a:p>
          <a:p>
            <a:endParaRPr lang="en-US" sz="1600" dirty="0">
              <a:latin typeface="Verdana" charset="0"/>
              <a:ea typeface="Verdana" charset="0"/>
              <a:cs typeface="Verdana" charset="0"/>
            </a:endParaRPr>
          </a:p>
          <a:p>
            <a:pPr marL="0" indent="0">
              <a:buNone/>
            </a:pPr>
            <a:endParaRPr lang="en-US" sz="1600" dirty="0">
              <a:latin typeface="Verdana" charset="0"/>
              <a:ea typeface="Verdana" charset="0"/>
              <a:cs typeface="Verdana" charset="0"/>
            </a:endParaRPr>
          </a:p>
          <a:p>
            <a:endParaRPr lang="en-US" sz="1600" dirty="0">
              <a:latin typeface="Verdana" charset="0"/>
              <a:ea typeface="Verdana" charset="0"/>
              <a:cs typeface="Verdana" charset="0"/>
            </a:endParaRPr>
          </a:p>
        </p:txBody>
      </p:sp>
    </p:spTree>
    <p:extLst>
      <p:ext uri="{BB962C8B-B14F-4D97-AF65-F5344CB8AC3E}">
        <p14:creationId xmlns:p14="http://schemas.microsoft.com/office/powerpoint/2010/main" val="213380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73275" y="2080189"/>
            <a:ext cx="7627938" cy="121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uClr>
                <a:schemeClr val="bg1"/>
              </a:buClr>
            </a:pPr>
            <a:r>
              <a:rPr lang="pt-BR" sz="2800" b="1" dirty="0" smtClean="0">
                <a:solidFill>
                  <a:srgbClr val="32548F"/>
                </a:solidFill>
                <a:latin typeface="Verdana" charset="0"/>
                <a:ea typeface="Verdana" charset="0"/>
                <a:cs typeface="Verdana" charset="0"/>
              </a:rPr>
              <a:t>O papel dos EUA e o impacto na AL</a:t>
            </a:r>
            <a:endParaRPr lang="en-US" sz="2800" b="1" dirty="0">
              <a:solidFill>
                <a:srgbClr val="32548F"/>
              </a:solidFill>
              <a:latin typeface="Verdana" charset="0"/>
              <a:ea typeface="Verdana" charset="0"/>
              <a:cs typeface="Verdana" charset="0"/>
            </a:endParaRPr>
          </a:p>
        </p:txBody>
      </p:sp>
    </p:spTree>
    <p:extLst>
      <p:ext uri="{BB962C8B-B14F-4D97-AF65-F5344CB8AC3E}">
        <p14:creationId xmlns:p14="http://schemas.microsoft.com/office/powerpoint/2010/main" val="1044589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8187" y="427927"/>
            <a:ext cx="8921809" cy="1161121"/>
          </a:xfrm>
          <a:prstGeom prst="rect">
            <a:avLst/>
          </a:prstGeom>
        </p:spPr>
        <p:txBody>
          <a:bodyPr>
            <a:noAutofit/>
          </a:bodyPr>
          <a:lstStyle/>
          <a:p>
            <a:pPr algn="l"/>
            <a:r>
              <a:rPr lang="en-US" sz="2900" dirty="0" err="1">
                <a:solidFill>
                  <a:srgbClr val="32548F"/>
                </a:solidFill>
                <a:latin typeface="Verdana" charset="0"/>
                <a:ea typeface="Verdana" charset="0"/>
                <a:cs typeface="Verdana" charset="0"/>
              </a:rPr>
              <a:t>Exportações</a:t>
            </a:r>
            <a:r>
              <a:rPr lang="en-US" sz="2900" dirty="0">
                <a:solidFill>
                  <a:srgbClr val="32548F"/>
                </a:solidFill>
                <a:latin typeface="Verdana" charset="0"/>
                <a:ea typeface="Verdana" charset="0"/>
                <a:cs typeface="Verdana" charset="0"/>
              </a:rPr>
              <a:t> de C3 </a:t>
            </a:r>
            <a:r>
              <a:rPr lang="en-US" sz="2900" dirty="0" err="1" smtClean="0">
                <a:solidFill>
                  <a:srgbClr val="32548F"/>
                </a:solidFill>
                <a:latin typeface="Verdana" charset="0"/>
                <a:ea typeface="Verdana" charset="0"/>
                <a:cs typeface="Verdana" charset="0"/>
              </a:rPr>
              <a:t>chegam</a:t>
            </a:r>
            <a:r>
              <a:rPr lang="en-US" sz="2900" dirty="0" smtClean="0">
                <a:solidFill>
                  <a:srgbClr val="32548F"/>
                </a:solidFill>
                <a:latin typeface="Verdana" charset="0"/>
                <a:ea typeface="Verdana" charset="0"/>
                <a:cs typeface="Verdana" charset="0"/>
              </a:rPr>
              <a:t> a </a:t>
            </a:r>
            <a:r>
              <a:rPr lang="en-US" sz="2900" dirty="0">
                <a:solidFill>
                  <a:srgbClr val="32548F"/>
                </a:solidFill>
                <a:latin typeface="Verdana" charset="0"/>
                <a:ea typeface="Verdana" charset="0"/>
                <a:cs typeface="Verdana" charset="0"/>
              </a:rPr>
              <a:t>1.3m b/d </a:t>
            </a:r>
            <a:r>
              <a:rPr lang="en-US" sz="2900" dirty="0" err="1">
                <a:solidFill>
                  <a:srgbClr val="32548F"/>
                </a:solidFill>
                <a:latin typeface="Verdana" charset="0"/>
                <a:ea typeface="Verdana" charset="0"/>
                <a:cs typeface="Verdana" charset="0"/>
              </a:rPr>
              <a:t>em</a:t>
            </a:r>
            <a:r>
              <a:rPr lang="en-US" sz="2900" dirty="0">
                <a:solidFill>
                  <a:srgbClr val="32548F"/>
                </a:solidFill>
                <a:latin typeface="Verdana" charset="0"/>
                <a:ea typeface="Verdana" charset="0"/>
                <a:cs typeface="Verdana" charset="0"/>
              </a:rPr>
              <a:t> </a:t>
            </a:r>
            <a:r>
              <a:rPr lang="en-US" sz="2900" dirty="0" err="1">
                <a:solidFill>
                  <a:srgbClr val="32548F"/>
                </a:solidFill>
                <a:latin typeface="Verdana" charset="0"/>
                <a:ea typeface="Verdana" charset="0"/>
                <a:cs typeface="Verdana" charset="0"/>
              </a:rPr>
              <a:t>dez</a:t>
            </a:r>
            <a:r>
              <a:rPr lang="en-US" sz="2900" dirty="0">
                <a:solidFill>
                  <a:srgbClr val="32548F"/>
                </a:solidFill>
                <a:latin typeface="Verdana" charset="0"/>
                <a:ea typeface="Verdana" charset="0"/>
                <a:cs typeface="Verdana" charset="0"/>
              </a:rPr>
              <a:t> de 2016…</a:t>
            </a:r>
            <a:endParaRPr lang="en-US" sz="2900" dirty="0">
              <a:solidFill>
                <a:srgbClr val="32548F"/>
              </a:solidFill>
              <a:latin typeface="Verdana" charset="0"/>
              <a:ea typeface="Verdana" charset="0"/>
              <a:cs typeface="Verdana" charset="0"/>
            </a:endParaRPr>
          </a:p>
        </p:txBody>
      </p:sp>
      <p:pic>
        <p:nvPicPr>
          <p:cNvPr id="20482"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18532" y="2246040"/>
            <a:ext cx="80010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532" y="1979340"/>
            <a:ext cx="3886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51932" y="2207940"/>
            <a:ext cx="533400" cy="228600"/>
          </a:xfrm>
          <a:prstGeom prst="rect">
            <a:avLst/>
          </a:prstGeom>
        </p:spPr>
        <p:txBody>
          <a:bodyPr vert="horz" wrap="square" lIns="0" tIns="0" rIns="0" bIns="0" rtlCol="0" anchor="t">
            <a:normAutofit/>
          </a:bodyPr>
          <a:lstStyle/>
          <a:p>
            <a:r>
              <a:rPr lang="pt-BR" sz="800" i="1" dirty="0">
                <a:latin typeface="Verdana" panose="020B0604030504040204" pitchFamily="34" charset="0"/>
                <a:ea typeface="Verdana" panose="020B0604030504040204" pitchFamily="34" charset="0"/>
                <a:cs typeface="Verdana" panose="020B0604030504040204" pitchFamily="34" charset="0"/>
              </a:rPr>
              <a:t>´000bl</a:t>
            </a:r>
            <a:endParaRPr lang="en-US" sz="8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925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2550" y="420030"/>
            <a:ext cx="8938900" cy="1220771"/>
          </a:xfrm>
          <a:prstGeom prst="rect">
            <a:avLst/>
          </a:prstGeom>
        </p:spPr>
        <p:txBody>
          <a:bodyPr>
            <a:noAutofit/>
          </a:bodyPr>
          <a:lstStyle/>
          <a:p>
            <a:pPr algn="l"/>
            <a:r>
              <a:rPr lang="en-US" sz="2900" dirty="0" err="1">
                <a:solidFill>
                  <a:srgbClr val="32548F"/>
                </a:solidFill>
                <a:latin typeface="Verdana" charset="0"/>
                <a:ea typeface="Verdana" charset="0"/>
                <a:cs typeface="Verdana" charset="0"/>
              </a:rPr>
              <a:t>Exportações</a:t>
            </a:r>
            <a:r>
              <a:rPr lang="en-US" sz="2900" dirty="0">
                <a:solidFill>
                  <a:srgbClr val="32548F"/>
                </a:solidFill>
                <a:latin typeface="Verdana" charset="0"/>
                <a:ea typeface="Verdana" charset="0"/>
                <a:cs typeface="Verdana" charset="0"/>
              </a:rPr>
              <a:t> </a:t>
            </a:r>
            <a:r>
              <a:rPr lang="en-US" sz="2900" dirty="0" err="1">
                <a:solidFill>
                  <a:srgbClr val="32548F"/>
                </a:solidFill>
                <a:latin typeface="Verdana" charset="0"/>
                <a:ea typeface="Verdana" charset="0"/>
                <a:cs typeface="Verdana" charset="0"/>
              </a:rPr>
              <a:t>reduzem</a:t>
            </a:r>
            <a:r>
              <a:rPr lang="en-US" sz="2900" dirty="0">
                <a:solidFill>
                  <a:srgbClr val="32548F"/>
                </a:solidFill>
                <a:latin typeface="Verdana" charset="0"/>
                <a:ea typeface="Verdana" charset="0"/>
                <a:cs typeface="Verdana" charset="0"/>
              </a:rPr>
              <a:t> </a:t>
            </a:r>
            <a:r>
              <a:rPr lang="en-US" sz="2900" dirty="0" err="1" smtClean="0">
                <a:solidFill>
                  <a:srgbClr val="32548F"/>
                </a:solidFill>
                <a:latin typeface="Verdana" charset="0"/>
                <a:ea typeface="Verdana" charset="0"/>
                <a:cs typeface="Verdana" charset="0"/>
              </a:rPr>
              <a:t>nível</a:t>
            </a:r>
            <a:r>
              <a:rPr lang="en-US" sz="2900" dirty="0" smtClean="0">
                <a:solidFill>
                  <a:srgbClr val="32548F"/>
                </a:solidFill>
                <a:latin typeface="Verdana" charset="0"/>
                <a:ea typeface="Verdana" charset="0"/>
                <a:cs typeface="Verdana" charset="0"/>
              </a:rPr>
              <a:t> </a:t>
            </a:r>
            <a:r>
              <a:rPr lang="en-US" sz="2900" dirty="0">
                <a:solidFill>
                  <a:srgbClr val="32548F"/>
                </a:solidFill>
                <a:latin typeface="Verdana" charset="0"/>
                <a:ea typeface="Verdana" charset="0"/>
                <a:cs typeface="Verdana" charset="0"/>
              </a:rPr>
              <a:t>de </a:t>
            </a:r>
            <a:r>
              <a:rPr lang="en-US" sz="2900" dirty="0" err="1">
                <a:solidFill>
                  <a:srgbClr val="32548F"/>
                </a:solidFill>
                <a:latin typeface="Verdana" charset="0"/>
                <a:ea typeface="Verdana" charset="0"/>
                <a:cs typeface="Verdana" charset="0"/>
              </a:rPr>
              <a:t>estoques</a:t>
            </a:r>
            <a:r>
              <a:rPr lang="en-US" sz="2900" dirty="0">
                <a:solidFill>
                  <a:srgbClr val="32548F"/>
                </a:solidFill>
                <a:latin typeface="Verdana" charset="0"/>
                <a:ea typeface="Verdana" charset="0"/>
                <a:cs typeface="Verdana" charset="0"/>
              </a:rPr>
              <a:t> </a:t>
            </a:r>
            <a:r>
              <a:rPr lang="en-US" sz="2900" dirty="0" smtClean="0">
                <a:solidFill>
                  <a:srgbClr val="32548F"/>
                </a:solidFill>
                <a:latin typeface="Verdana" charset="0"/>
                <a:ea typeface="Verdana" charset="0"/>
                <a:cs typeface="Verdana" charset="0"/>
              </a:rPr>
              <a:t>EUA</a:t>
            </a:r>
            <a:endParaRPr lang="en-US" sz="2900" dirty="0">
              <a:solidFill>
                <a:srgbClr val="32548F"/>
              </a:solidFill>
              <a:latin typeface="Verdana" charset="0"/>
              <a:ea typeface="Verdana" charset="0"/>
              <a:cs typeface="Verdana" charset="0"/>
            </a:endParaRPr>
          </a:p>
        </p:txBody>
      </p:sp>
      <p:sp>
        <p:nvSpPr>
          <p:cNvPr id="8" name="TextBox 7"/>
          <p:cNvSpPr txBox="1"/>
          <p:nvPr/>
        </p:nvSpPr>
        <p:spPr>
          <a:xfrm>
            <a:off x="190499" y="6027280"/>
            <a:ext cx="838200" cy="230832"/>
          </a:xfrm>
          <a:prstGeom prst="rect">
            <a:avLst/>
          </a:prstGeom>
          <a:noFill/>
        </p:spPr>
        <p:txBody>
          <a:bodyPr wrap="square" rtlCol="0">
            <a:spAutoFit/>
          </a:bodyPr>
          <a:lstStyle/>
          <a:p>
            <a:pPr algn="r"/>
            <a:r>
              <a:rPr lang="en-GB" sz="900" i="1" dirty="0">
                <a:latin typeface="Verdana" panose="020B0604030504040204" pitchFamily="34" charset="0"/>
                <a:ea typeface="Verdana" panose="020B0604030504040204" pitchFamily="34" charset="0"/>
                <a:cs typeface="Verdana" panose="020B0604030504040204" pitchFamily="34" charset="0"/>
              </a:rPr>
              <a:t>— EIA</a:t>
            </a:r>
            <a:r>
              <a:rPr lang="en-GB" sz="900" i="1" dirty="0">
                <a:latin typeface="Trebuchet MS" panose="020B0603020202020204" pitchFamily="34" charset="0"/>
              </a:rPr>
              <a:t> </a:t>
            </a:r>
          </a:p>
        </p:txBody>
      </p:sp>
      <p:pic>
        <p:nvPicPr>
          <p:cNvPr id="2050" name="Char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3" y="1455326"/>
            <a:ext cx="8172451" cy="452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44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5638" y="445314"/>
            <a:ext cx="8753708" cy="938417"/>
          </a:xfrm>
          <a:prstGeom prst="rect">
            <a:avLst/>
          </a:prstGeom>
        </p:spPr>
        <p:txBody>
          <a:bodyPr>
            <a:noAutofit/>
          </a:bodyPr>
          <a:lstStyle/>
          <a:p>
            <a:pPr algn="l"/>
            <a:r>
              <a:rPr lang="en-US" sz="2900" dirty="0" err="1">
                <a:solidFill>
                  <a:srgbClr val="32548F"/>
                </a:solidFill>
                <a:latin typeface="Verdana" charset="0"/>
                <a:ea typeface="Verdana" charset="0"/>
                <a:cs typeface="Verdana" charset="0"/>
              </a:rPr>
              <a:t>Arbitragem</a:t>
            </a:r>
            <a:r>
              <a:rPr lang="en-US" sz="2900" dirty="0">
                <a:solidFill>
                  <a:srgbClr val="32548F"/>
                </a:solidFill>
                <a:latin typeface="Verdana" charset="0"/>
                <a:ea typeface="Verdana" charset="0"/>
                <a:cs typeface="Verdana" charset="0"/>
              </a:rPr>
              <a:t> </a:t>
            </a:r>
            <a:r>
              <a:rPr lang="en-US" sz="2900" dirty="0" err="1">
                <a:solidFill>
                  <a:srgbClr val="32548F"/>
                </a:solidFill>
                <a:latin typeface="Verdana" charset="0"/>
                <a:ea typeface="Verdana" charset="0"/>
                <a:cs typeface="Verdana" charset="0"/>
              </a:rPr>
              <a:t>para</a:t>
            </a:r>
            <a:r>
              <a:rPr lang="en-US" sz="2900" dirty="0">
                <a:solidFill>
                  <a:srgbClr val="32548F"/>
                </a:solidFill>
                <a:latin typeface="Verdana" charset="0"/>
                <a:ea typeface="Verdana" charset="0"/>
                <a:cs typeface="Verdana" charset="0"/>
              </a:rPr>
              <a:t> </a:t>
            </a:r>
            <a:r>
              <a:rPr lang="pt-BR" sz="2900" dirty="0">
                <a:solidFill>
                  <a:srgbClr val="32548F"/>
                </a:solidFill>
                <a:latin typeface="Verdana" charset="0"/>
                <a:ea typeface="Verdana" charset="0"/>
                <a:cs typeface="Verdana" charset="0"/>
              </a:rPr>
              <a:t>Á</a:t>
            </a:r>
            <a:r>
              <a:rPr lang="pt-BR" sz="2900" dirty="0">
                <a:solidFill>
                  <a:srgbClr val="32548F"/>
                </a:solidFill>
                <a:latin typeface="Verdana" charset="0"/>
                <a:ea typeface="Verdana" charset="0"/>
                <a:cs typeface="Verdana" charset="0"/>
              </a:rPr>
              <a:t>sia </a:t>
            </a:r>
            <a:r>
              <a:rPr lang="pt-BR" sz="2900" dirty="0" smtClean="0">
                <a:solidFill>
                  <a:srgbClr val="32548F"/>
                </a:solidFill>
                <a:latin typeface="Verdana" charset="0"/>
                <a:ea typeface="Verdana" charset="0"/>
                <a:cs typeface="Verdana" charset="0"/>
              </a:rPr>
              <a:t>reduzida-cancelamentos</a:t>
            </a:r>
            <a:endParaRPr lang="en-US" sz="2900" dirty="0">
              <a:solidFill>
                <a:srgbClr val="32548F"/>
              </a:solidFill>
              <a:latin typeface="Verdana" charset="0"/>
              <a:ea typeface="Verdana" charset="0"/>
              <a:cs typeface="Verdana"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38" y="1383731"/>
            <a:ext cx="8397208" cy="472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8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2550" y="327102"/>
            <a:ext cx="8981629" cy="1349298"/>
          </a:xfrm>
          <a:prstGeom prst="rect">
            <a:avLst/>
          </a:prstGeom>
        </p:spPr>
        <p:txBody>
          <a:bodyPr>
            <a:noAutofit/>
          </a:bodyPr>
          <a:lstStyle/>
          <a:p>
            <a:pPr algn="l"/>
            <a:r>
              <a:rPr lang="en-US" sz="2900" dirty="0" err="1" smtClean="0">
                <a:solidFill>
                  <a:srgbClr val="32548F"/>
                </a:solidFill>
                <a:latin typeface="Verdana" charset="0"/>
                <a:ea typeface="Verdana" charset="0"/>
                <a:cs typeface="Verdana" charset="0"/>
              </a:rPr>
              <a:t>Exportações</a:t>
            </a:r>
            <a:r>
              <a:rPr lang="en-US" sz="2900" dirty="0" smtClean="0">
                <a:solidFill>
                  <a:srgbClr val="32548F"/>
                </a:solidFill>
                <a:latin typeface="Verdana" charset="0"/>
                <a:ea typeface="Verdana" charset="0"/>
                <a:cs typeface="Verdana" charset="0"/>
              </a:rPr>
              <a:t> </a:t>
            </a:r>
            <a:r>
              <a:rPr lang="en-US" sz="2900" dirty="0" smtClean="0">
                <a:solidFill>
                  <a:srgbClr val="32548F"/>
                </a:solidFill>
                <a:latin typeface="Verdana" charset="0"/>
                <a:ea typeface="Verdana" charset="0"/>
                <a:cs typeface="Verdana" charset="0"/>
              </a:rPr>
              <a:t>à </a:t>
            </a:r>
            <a:r>
              <a:rPr lang="en-US" sz="2900" dirty="0" err="1" smtClean="0">
                <a:solidFill>
                  <a:srgbClr val="32548F"/>
                </a:solidFill>
                <a:latin typeface="Verdana" charset="0"/>
                <a:ea typeface="Verdana" charset="0"/>
                <a:cs typeface="Verdana" charset="0"/>
              </a:rPr>
              <a:t>América</a:t>
            </a:r>
            <a:r>
              <a:rPr lang="en-US" sz="2900" dirty="0" smtClean="0">
                <a:solidFill>
                  <a:srgbClr val="32548F"/>
                </a:solidFill>
                <a:latin typeface="Verdana" charset="0"/>
                <a:ea typeface="Verdana" charset="0"/>
                <a:cs typeface="Verdana" charset="0"/>
              </a:rPr>
              <a:t> Latina </a:t>
            </a:r>
            <a:r>
              <a:rPr lang="en-US" sz="2900" dirty="0" err="1" smtClean="0">
                <a:solidFill>
                  <a:srgbClr val="32548F"/>
                </a:solidFill>
                <a:latin typeface="Verdana" charset="0"/>
                <a:ea typeface="Verdana" charset="0"/>
                <a:cs typeface="Verdana" charset="0"/>
              </a:rPr>
              <a:t>estáveis</a:t>
            </a:r>
            <a:r>
              <a:rPr lang="en-US" sz="2900" dirty="0" smtClean="0">
                <a:solidFill>
                  <a:srgbClr val="32548F"/>
                </a:solidFill>
                <a:latin typeface="Verdana" charset="0"/>
                <a:ea typeface="Verdana" charset="0"/>
                <a:cs typeface="Verdana" charset="0"/>
              </a:rPr>
              <a:t> x </a:t>
            </a:r>
            <a:r>
              <a:rPr lang="en-US" sz="2900" dirty="0" err="1">
                <a:solidFill>
                  <a:srgbClr val="32548F"/>
                </a:solidFill>
                <a:latin typeface="Verdana" charset="0"/>
                <a:ea typeface="Verdana" charset="0"/>
                <a:cs typeface="Verdana" charset="0"/>
              </a:rPr>
              <a:t>Á</a:t>
            </a:r>
            <a:r>
              <a:rPr lang="en-US" sz="2900" dirty="0" err="1" smtClean="0">
                <a:solidFill>
                  <a:srgbClr val="32548F"/>
                </a:solidFill>
                <a:latin typeface="Verdana" charset="0"/>
                <a:ea typeface="Verdana" charset="0"/>
                <a:cs typeface="Verdana" charset="0"/>
              </a:rPr>
              <a:t>sia</a:t>
            </a:r>
            <a:endParaRPr lang="en-US" sz="2900" dirty="0">
              <a:solidFill>
                <a:srgbClr val="32548F"/>
              </a:solidFill>
              <a:latin typeface="Verdana" charset="0"/>
              <a:ea typeface="Verdana" charset="0"/>
              <a:cs typeface="Verdana" charset="0"/>
            </a:endParaRPr>
          </a:p>
        </p:txBody>
      </p:sp>
      <p:sp>
        <p:nvSpPr>
          <p:cNvPr id="7" name="TextBox 6"/>
          <p:cNvSpPr txBox="1"/>
          <p:nvPr/>
        </p:nvSpPr>
        <p:spPr>
          <a:xfrm>
            <a:off x="2625648" y="4565262"/>
            <a:ext cx="1219200" cy="381000"/>
          </a:xfrm>
          <a:prstGeom prst="rect">
            <a:avLst/>
          </a:prstGeom>
        </p:spPr>
        <p:txBody>
          <a:bodyPr vert="horz" wrap="square" lIns="0" tIns="0" rIns="0" bIns="0" rtlCol="0" anchor="t">
            <a:normAutofit/>
          </a:bodyPr>
          <a:lstStyle/>
          <a:p>
            <a:endParaRPr lang="en-US" dirty="0">
              <a:ea typeface="ＭＳ Ｐゴシック" pitchFamily="34" charset="-128"/>
            </a:endParaRPr>
          </a:p>
        </p:txBody>
      </p:sp>
      <p:graphicFrame>
        <p:nvGraphicFramePr>
          <p:cNvPr id="18" name="Chart 17"/>
          <p:cNvGraphicFramePr>
            <a:graphicFrameLocks/>
          </p:cNvGraphicFramePr>
          <p:nvPr>
            <p:extLst>
              <p:ext uri="{D42A27DB-BD31-4B8C-83A1-F6EECF244321}">
                <p14:modId xmlns:p14="http://schemas.microsoft.com/office/powerpoint/2010/main" val="354553957"/>
              </p:ext>
            </p:extLst>
          </p:nvPr>
        </p:nvGraphicFramePr>
        <p:xfrm>
          <a:off x="663498" y="2022087"/>
          <a:ext cx="8077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33207" y="5146287"/>
            <a:ext cx="1676400" cy="230832"/>
          </a:xfrm>
          <a:prstGeom prst="rect">
            <a:avLst/>
          </a:prstGeom>
          <a:noFill/>
        </p:spPr>
        <p:txBody>
          <a:bodyPr wrap="square" rtlCol="0">
            <a:spAutoFit/>
          </a:bodyPr>
          <a:lstStyle/>
          <a:p>
            <a:pPr algn="r"/>
            <a:r>
              <a:rPr lang="en-GB" sz="900" i="1" dirty="0">
                <a:latin typeface="Verdana" panose="020B0604030504040204" pitchFamily="34" charset="0"/>
                <a:ea typeface="Verdana" panose="020B0604030504040204" pitchFamily="34" charset="0"/>
                <a:cs typeface="Verdana" panose="020B0604030504040204" pitchFamily="34" charset="0"/>
              </a:rPr>
              <a:t>— </a:t>
            </a:r>
            <a:r>
              <a:rPr lang="en-GB" sz="900" i="1" dirty="0">
                <a:latin typeface="Trebuchet MS" panose="020B0603020202020204" pitchFamily="34" charset="0"/>
              </a:rPr>
              <a:t>Argus </a:t>
            </a:r>
          </a:p>
        </p:txBody>
      </p:sp>
    </p:spTree>
    <p:extLst>
      <p:ext uri="{BB962C8B-B14F-4D97-AF65-F5344CB8AC3E}">
        <p14:creationId xmlns:p14="http://schemas.microsoft.com/office/powerpoint/2010/main" val="168009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bwMode="auto">
          <a:xfrm>
            <a:off x="457200" y="3048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pt-BR" sz="4200" b="1" dirty="0" smtClean="0">
                <a:solidFill>
                  <a:srgbClr val="32548F"/>
                </a:solidFill>
                <a:latin typeface="Verdana" charset="0"/>
                <a:cs typeface="Arial" charset="0"/>
              </a:rPr>
              <a:t>Agenda</a:t>
            </a:r>
            <a:endParaRPr lang="pt-BR" sz="4200" b="1" dirty="0">
              <a:solidFill>
                <a:srgbClr val="32548F"/>
              </a:solidFill>
              <a:latin typeface="Verdana" charset="0"/>
              <a:cs typeface="Arial" charset="0"/>
            </a:endParaRPr>
          </a:p>
        </p:txBody>
      </p:sp>
      <p:sp>
        <p:nvSpPr>
          <p:cNvPr id="6" name="TextBox 5"/>
          <p:cNvSpPr txBox="1">
            <a:spLocks noChangeArrowheads="1"/>
          </p:cNvSpPr>
          <p:nvPr/>
        </p:nvSpPr>
        <p:spPr bwMode="auto">
          <a:xfrm>
            <a:off x="457200" y="149984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42900" indent="-342900">
              <a:lnSpc>
                <a:spcPct val="150000"/>
              </a:lnSpc>
              <a:buFont typeface="Arial" charset="0"/>
              <a:buChar char="•"/>
            </a:pPr>
            <a:r>
              <a:rPr lang="en-US" sz="2000" i="1" dirty="0" err="1" smtClean="0">
                <a:latin typeface="Verdana" charset="0"/>
                <a:ea typeface="Verdana" charset="0"/>
                <a:cs typeface="Verdana" charset="0"/>
              </a:rPr>
              <a:t>Tendências</a:t>
            </a:r>
            <a:r>
              <a:rPr lang="en-US" sz="2000" i="1" dirty="0" smtClean="0">
                <a:latin typeface="Verdana" charset="0"/>
                <a:ea typeface="Verdana" charset="0"/>
                <a:cs typeface="Verdana" charset="0"/>
              </a:rPr>
              <a:t> </a:t>
            </a:r>
            <a:r>
              <a:rPr lang="en-US" sz="2000" i="1" dirty="0" err="1" smtClean="0">
                <a:latin typeface="Verdana" charset="0"/>
                <a:ea typeface="Verdana" charset="0"/>
                <a:cs typeface="Verdana" charset="0"/>
              </a:rPr>
              <a:t>globais</a:t>
            </a:r>
            <a:endParaRPr lang="en-US" sz="2000" i="1" dirty="0" smtClean="0">
              <a:latin typeface="Verdana" charset="0"/>
              <a:ea typeface="Verdana" charset="0"/>
              <a:cs typeface="Verdana" charset="0"/>
            </a:endParaRPr>
          </a:p>
          <a:p>
            <a:pPr marL="342900" indent="-342900">
              <a:lnSpc>
                <a:spcPct val="150000"/>
              </a:lnSpc>
              <a:buFont typeface="Arial" charset="0"/>
              <a:buChar char="•"/>
            </a:pPr>
            <a:r>
              <a:rPr lang="en-US" sz="2000" dirty="0" err="1" smtClean="0">
                <a:latin typeface="Verdana" charset="0"/>
                <a:ea typeface="Verdana" charset="0"/>
                <a:cs typeface="Verdana" charset="0"/>
              </a:rPr>
              <a:t>O</a:t>
            </a:r>
            <a:r>
              <a:rPr lang="en-US" sz="2000" i="1" dirty="0" err="1" smtClean="0">
                <a:latin typeface="Verdana" charset="0"/>
                <a:ea typeface="Verdana" charset="0"/>
                <a:cs typeface="Verdana" charset="0"/>
              </a:rPr>
              <a:t>nde</a:t>
            </a:r>
            <a:r>
              <a:rPr lang="en-US" sz="2000" i="1" dirty="0" smtClean="0">
                <a:latin typeface="Verdana" charset="0"/>
                <a:ea typeface="Verdana" charset="0"/>
                <a:cs typeface="Verdana" charset="0"/>
              </a:rPr>
              <a:t> </a:t>
            </a:r>
            <a:r>
              <a:rPr lang="en-US" sz="2000" i="1" dirty="0" err="1">
                <a:latin typeface="Verdana" charset="0"/>
                <a:ea typeface="Verdana" charset="0"/>
                <a:cs typeface="Verdana" charset="0"/>
              </a:rPr>
              <a:t>está</a:t>
            </a:r>
            <a:r>
              <a:rPr lang="en-US" sz="2000" i="1" dirty="0">
                <a:latin typeface="Verdana" charset="0"/>
                <a:ea typeface="Verdana" charset="0"/>
                <a:cs typeface="Verdana" charset="0"/>
              </a:rPr>
              <a:t> a </a:t>
            </a:r>
            <a:r>
              <a:rPr lang="en-US" sz="2000" i="1" dirty="0" err="1" smtClean="0">
                <a:latin typeface="Verdana" charset="0"/>
                <a:ea typeface="Verdana" charset="0"/>
                <a:cs typeface="Verdana" charset="0"/>
              </a:rPr>
              <a:t>demanda</a:t>
            </a:r>
            <a:r>
              <a:rPr lang="en-US" sz="2000" i="1" dirty="0" smtClean="0">
                <a:latin typeface="Verdana" charset="0"/>
                <a:ea typeface="Verdana" charset="0"/>
                <a:cs typeface="Verdana" charset="0"/>
              </a:rPr>
              <a:t>?</a:t>
            </a:r>
          </a:p>
          <a:p>
            <a:pPr marL="342900" indent="-342900">
              <a:lnSpc>
                <a:spcPct val="150000"/>
              </a:lnSpc>
              <a:buFont typeface="Arial" charset="0"/>
              <a:buChar char="•"/>
            </a:pPr>
            <a:r>
              <a:rPr lang="en-US" sz="2000" i="1" dirty="0" smtClean="0">
                <a:latin typeface="Verdana" charset="0"/>
                <a:ea typeface="Verdana" charset="0"/>
                <a:cs typeface="Verdana" charset="0"/>
              </a:rPr>
              <a:t>O </a:t>
            </a:r>
            <a:r>
              <a:rPr lang="en-US" sz="2000" i="1" dirty="0" err="1">
                <a:latin typeface="Verdana" charset="0"/>
                <a:ea typeface="Verdana" charset="0"/>
                <a:cs typeface="Verdana" charset="0"/>
              </a:rPr>
              <a:t>papel</a:t>
            </a:r>
            <a:r>
              <a:rPr lang="en-US" sz="2000" i="1" dirty="0">
                <a:latin typeface="Verdana" charset="0"/>
                <a:ea typeface="Verdana" charset="0"/>
                <a:cs typeface="Verdana" charset="0"/>
              </a:rPr>
              <a:t> dos </a:t>
            </a:r>
            <a:r>
              <a:rPr lang="en-US" sz="2000" i="1" dirty="0" err="1">
                <a:latin typeface="Verdana" charset="0"/>
                <a:ea typeface="Verdana" charset="0"/>
                <a:cs typeface="Verdana" charset="0"/>
              </a:rPr>
              <a:t>Estados</a:t>
            </a:r>
            <a:r>
              <a:rPr lang="en-US" sz="2000" i="1" dirty="0">
                <a:latin typeface="Verdana" charset="0"/>
                <a:ea typeface="Verdana" charset="0"/>
                <a:cs typeface="Verdana" charset="0"/>
              </a:rPr>
              <a:t> </a:t>
            </a:r>
            <a:r>
              <a:rPr lang="en-US" sz="2000" i="1" dirty="0" err="1" smtClean="0">
                <a:latin typeface="Verdana" charset="0"/>
                <a:ea typeface="Verdana" charset="0"/>
                <a:cs typeface="Verdana" charset="0"/>
              </a:rPr>
              <a:t>Unidos</a:t>
            </a:r>
            <a:r>
              <a:rPr lang="en-US" sz="2000" i="1" dirty="0" smtClean="0">
                <a:latin typeface="Verdana" charset="0"/>
                <a:ea typeface="Verdana" charset="0"/>
                <a:cs typeface="Verdana" charset="0"/>
              </a:rPr>
              <a:t> e </a:t>
            </a:r>
            <a:r>
              <a:rPr lang="en-US" sz="2000" i="1" dirty="0" err="1" smtClean="0">
                <a:latin typeface="Verdana" charset="0"/>
                <a:ea typeface="Verdana" charset="0"/>
                <a:cs typeface="Verdana" charset="0"/>
              </a:rPr>
              <a:t>impacto</a:t>
            </a:r>
            <a:r>
              <a:rPr lang="en-US" sz="2000" i="1" dirty="0" smtClean="0">
                <a:latin typeface="Verdana" charset="0"/>
                <a:ea typeface="Verdana" charset="0"/>
                <a:cs typeface="Verdana" charset="0"/>
              </a:rPr>
              <a:t> </a:t>
            </a:r>
            <a:r>
              <a:rPr lang="en-US" sz="2000" i="1" dirty="0" err="1" smtClean="0">
                <a:latin typeface="Verdana" charset="0"/>
                <a:ea typeface="Verdana" charset="0"/>
                <a:cs typeface="Verdana" charset="0"/>
              </a:rPr>
              <a:t>na</a:t>
            </a:r>
            <a:r>
              <a:rPr lang="en-US" sz="2000" i="1" dirty="0" smtClean="0">
                <a:latin typeface="Verdana" charset="0"/>
                <a:ea typeface="Verdana" charset="0"/>
                <a:cs typeface="Verdana" charset="0"/>
              </a:rPr>
              <a:t> AL </a:t>
            </a:r>
            <a:endParaRPr lang="en-US" sz="2000" i="1" dirty="0" smtClean="0">
              <a:latin typeface="Verdana" charset="0"/>
              <a:ea typeface="Verdana" charset="0"/>
              <a:cs typeface="Verdana" charset="0"/>
            </a:endParaRPr>
          </a:p>
          <a:p>
            <a:pPr marL="342900" indent="-342900">
              <a:lnSpc>
                <a:spcPct val="150000"/>
              </a:lnSpc>
              <a:buFont typeface="Arial" charset="0"/>
              <a:buChar char="•"/>
            </a:pPr>
            <a:r>
              <a:rPr lang="en-US" sz="2000" i="1" dirty="0" err="1" smtClean="0">
                <a:latin typeface="Verdana" charset="0"/>
                <a:ea typeface="Verdana" charset="0"/>
                <a:cs typeface="Verdana" charset="0"/>
              </a:rPr>
              <a:t>Conclusões</a:t>
            </a:r>
            <a:endParaRPr lang="en-US" sz="2000" dirty="0">
              <a:latin typeface="Verdana" charset="0"/>
            </a:endParaRPr>
          </a:p>
        </p:txBody>
      </p:sp>
    </p:spTree>
    <p:extLst>
      <p:ext uri="{BB962C8B-B14F-4D97-AF65-F5344CB8AC3E}">
        <p14:creationId xmlns:p14="http://schemas.microsoft.com/office/powerpoint/2010/main" val="429542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73275" y="2080189"/>
            <a:ext cx="7627938" cy="121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uClr>
                <a:schemeClr val="bg1"/>
              </a:buClr>
            </a:pPr>
            <a:r>
              <a:rPr lang="pt-BR" sz="2800" b="1" dirty="0" smtClean="0">
                <a:solidFill>
                  <a:srgbClr val="32548F"/>
                </a:solidFill>
                <a:latin typeface="Verdana" charset="0"/>
                <a:ea typeface="Verdana" charset="0"/>
                <a:cs typeface="Verdana" charset="0"/>
              </a:rPr>
              <a:t>Conclusões</a:t>
            </a:r>
            <a:endParaRPr lang="en-US" sz="2800" b="1" dirty="0">
              <a:solidFill>
                <a:srgbClr val="32548F"/>
              </a:solidFill>
              <a:latin typeface="Verdana" charset="0"/>
              <a:ea typeface="Verdana" charset="0"/>
              <a:cs typeface="Verdana" charset="0"/>
            </a:endParaRPr>
          </a:p>
        </p:txBody>
      </p:sp>
    </p:spTree>
    <p:extLst>
      <p:ext uri="{BB962C8B-B14F-4D97-AF65-F5344CB8AC3E}">
        <p14:creationId xmlns:p14="http://schemas.microsoft.com/office/powerpoint/2010/main" val="1638262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546410" y="1293813"/>
            <a:ext cx="7984273" cy="4438650"/>
          </a:xfrm>
          <a:prstGeom prst="rect">
            <a:avLst/>
          </a:prstGeom>
        </p:spPr>
        <p:txBody>
          <a:bodyPr>
            <a:noAutofit/>
          </a:bodyPr>
          <a:lstStyle/>
          <a:p>
            <a:r>
              <a:rPr lang="en-US" sz="1400" dirty="0" err="1" smtClean="0">
                <a:latin typeface="Verdana" charset="0"/>
                <a:ea typeface="Verdana" charset="0"/>
                <a:cs typeface="Verdana" charset="0"/>
              </a:rPr>
              <a:t>Produ</a:t>
            </a:r>
            <a:r>
              <a:rPr lang="pt-BR" sz="1400" dirty="0" smtClean="0">
                <a:latin typeface="Verdana" charset="0"/>
                <a:ea typeface="Verdana" charset="0"/>
                <a:cs typeface="Verdana" charset="0"/>
              </a:rPr>
              <a:t>ção global continuará em expansão, liderado por EUA</a:t>
            </a:r>
            <a:r>
              <a:rPr lang="pt-BR" sz="1400" dirty="0" smtClean="0">
                <a:latin typeface="Verdana" charset="0"/>
                <a:ea typeface="Verdana" charset="0"/>
                <a:cs typeface="Verdana" charset="0"/>
              </a:rPr>
              <a:t> </a:t>
            </a:r>
            <a:endParaRPr lang="pt-BR" sz="1400" dirty="0">
              <a:latin typeface="Verdana" charset="0"/>
              <a:ea typeface="Verdana" charset="0"/>
              <a:cs typeface="Verdana" charset="0"/>
            </a:endParaRPr>
          </a:p>
          <a:p>
            <a:endParaRPr lang="pt-BR" sz="1400" dirty="0">
              <a:latin typeface="Verdana" charset="0"/>
              <a:ea typeface="Verdana" charset="0"/>
              <a:cs typeface="Verdana" charset="0"/>
            </a:endParaRPr>
          </a:p>
          <a:p>
            <a:r>
              <a:rPr lang="pt-BR" sz="1400" dirty="0" smtClean="0">
                <a:latin typeface="Verdana" charset="0"/>
                <a:ea typeface="Verdana" charset="0"/>
                <a:cs typeface="Verdana" charset="0"/>
              </a:rPr>
              <a:t>D</a:t>
            </a:r>
            <a:r>
              <a:rPr lang="en-GB" sz="1400" dirty="0" err="1" smtClean="0">
                <a:latin typeface="Verdana" charset="0"/>
                <a:ea typeface="Verdana" charset="0"/>
                <a:cs typeface="Verdana" charset="0"/>
              </a:rPr>
              <a:t>emanda</a:t>
            </a:r>
            <a:r>
              <a:rPr lang="en-GB" sz="1400" dirty="0" smtClean="0">
                <a:latin typeface="Verdana" charset="0"/>
                <a:ea typeface="Verdana" charset="0"/>
                <a:cs typeface="Verdana" charset="0"/>
              </a:rPr>
              <a:t> </a:t>
            </a:r>
            <a:r>
              <a:rPr lang="en-GB" sz="1400" dirty="0" err="1">
                <a:latin typeface="Verdana" charset="0"/>
                <a:ea typeface="Verdana" charset="0"/>
                <a:cs typeface="Verdana" charset="0"/>
              </a:rPr>
              <a:t>também</a:t>
            </a:r>
            <a:r>
              <a:rPr lang="en-GB" sz="1400" dirty="0">
                <a:latin typeface="Verdana" charset="0"/>
                <a:ea typeface="Verdana" charset="0"/>
                <a:cs typeface="Verdana" charset="0"/>
              </a:rPr>
              <a:t> </a:t>
            </a:r>
            <a:r>
              <a:rPr lang="en-GB" sz="1400" dirty="0" err="1">
                <a:latin typeface="Verdana" charset="0"/>
                <a:ea typeface="Verdana" charset="0"/>
                <a:cs typeface="Verdana" charset="0"/>
              </a:rPr>
              <a:t>continuará</a:t>
            </a:r>
            <a:r>
              <a:rPr lang="en-GB" sz="1400" dirty="0">
                <a:latin typeface="Verdana" charset="0"/>
                <a:ea typeface="Verdana" charset="0"/>
                <a:cs typeface="Verdana" charset="0"/>
              </a:rPr>
              <a:t> se </a:t>
            </a:r>
            <a:r>
              <a:rPr lang="en-GB" sz="1400" dirty="0" err="1">
                <a:latin typeface="Verdana" charset="0"/>
                <a:ea typeface="Verdana" charset="0"/>
                <a:cs typeface="Verdana" charset="0"/>
              </a:rPr>
              <a:t>expandindo</a:t>
            </a:r>
            <a:r>
              <a:rPr lang="en-GB" sz="1400" dirty="0">
                <a:latin typeface="Verdana" charset="0"/>
                <a:ea typeface="Verdana" charset="0"/>
                <a:cs typeface="Verdana" charset="0"/>
              </a:rPr>
              <a:t>, mas a um </a:t>
            </a:r>
            <a:r>
              <a:rPr lang="en-GB" sz="1400" dirty="0" err="1">
                <a:latin typeface="Verdana" charset="0"/>
                <a:ea typeface="Verdana" charset="0"/>
                <a:cs typeface="Verdana" charset="0"/>
              </a:rPr>
              <a:t>ritmo</a:t>
            </a:r>
            <a:r>
              <a:rPr lang="en-GB" sz="1400" dirty="0">
                <a:latin typeface="Verdana" charset="0"/>
                <a:ea typeface="Verdana" charset="0"/>
                <a:cs typeface="Verdana" charset="0"/>
              </a:rPr>
              <a:t> </a:t>
            </a:r>
            <a:r>
              <a:rPr lang="en-GB" sz="1400" dirty="0" err="1">
                <a:latin typeface="Verdana" charset="0"/>
                <a:ea typeface="Verdana" charset="0"/>
                <a:cs typeface="Verdana" charset="0"/>
              </a:rPr>
              <a:t>mais</a:t>
            </a:r>
            <a:r>
              <a:rPr lang="en-GB" sz="1400" dirty="0">
                <a:latin typeface="Verdana" charset="0"/>
                <a:ea typeface="Verdana" charset="0"/>
                <a:cs typeface="Verdana" charset="0"/>
              </a:rPr>
              <a:t> </a:t>
            </a:r>
            <a:r>
              <a:rPr lang="en-GB" sz="1400" dirty="0" smtClean="0">
                <a:latin typeface="Verdana" charset="0"/>
                <a:ea typeface="Verdana" charset="0"/>
                <a:cs typeface="Verdana" charset="0"/>
              </a:rPr>
              <a:t>lento. </a:t>
            </a:r>
            <a:r>
              <a:rPr lang="en-GB" sz="1400" dirty="0" err="1" smtClean="0">
                <a:latin typeface="Verdana" charset="0"/>
                <a:ea typeface="Verdana" charset="0"/>
                <a:cs typeface="Verdana" charset="0"/>
              </a:rPr>
              <a:t>Foco</a:t>
            </a:r>
            <a:r>
              <a:rPr lang="en-GB" sz="1400" dirty="0" smtClean="0">
                <a:latin typeface="Verdana" charset="0"/>
                <a:ea typeface="Verdana" charset="0"/>
                <a:cs typeface="Verdana" charset="0"/>
              </a:rPr>
              <a:t> </a:t>
            </a:r>
            <a:r>
              <a:rPr lang="en-GB" sz="1400" dirty="0" err="1">
                <a:latin typeface="Verdana" charset="0"/>
                <a:ea typeface="Verdana" charset="0"/>
                <a:cs typeface="Verdana" charset="0"/>
              </a:rPr>
              <a:t>Ásia</a:t>
            </a:r>
            <a:r>
              <a:rPr lang="en-GB" sz="1400" dirty="0">
                <a:latin typeface="Verdana" charset="0"/>
                <a:ea typeface="Verdana" charset="0"/>
                <a:cs typeface="Verdana" charset="0"/>
              </a:rPr>
              <a:t>.	</a:t>
            </a:r>
          </a:p>
          <a:p>
            <a:endParaRPr lang="en-GB" sz="1400" dirty="0">
              <a:latin typeface="Verdana" charset="0"/>
              <a:ea typeface="Verdana" charset="0"/>
              <a:cs typeface="Verdana" charset="0"/>
            </a:endParaRPr>
          </a:p>
          <a:p>
            <a:r>
              <a:rPr lang="es-ES" sz="1400" dirty="0" err="1" smtClean="0">
                <a:latin typeface="Verdana" charset="0"/>
                <a:ea typeface="Verdana" charset="0"/>
                <a:cs typeface="Verdana" charset="0"/>
              </a:rPr>
              <a:t>Exportações</a:t>
            </a:r>
            <a:r>
              <a:rPr lang="es-ES" sz="1400" dirty="0" smtClean="0">
                <a:latin typeface="Verdana" charset="0"/>
                <a:ea typeface="Verdana" charset="0"/>
                <a:cs typeface="Verdana" charset="0"/>
              </a:rPr>
              <a:t> dos EUA </a:t>
            </a:r>
            <a:r>
              <a:rPr lang="es-ES" sz="1400" dirty="0" err="1" smtClean="0">
                <a:latin typeface="Verdana" charset="0"/>
                <a:ea typeface="Verdana" charset="0"/>
                <a:cs typeface="Verdana" charset="0"/>
              </a:rPr>
              <a:t>redesenharam</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fluxos</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tradicionais</a:t>
            </a:r>
            <a:r>
              <a:rPr lang="es-ES" sz="1400" dirty="0" smtClean="0">
                <a:latin typeface="Verdana" charset="0"/>
                <a:ea typeface="Verdana" charset="0"/>
                <a:cs typeface="Verdana" charset="0"/>
              </a:rPr>
              <a:t> de </a:t>
            </a:r>
            <a:r>
              <a:rPr lang="es-ES" sz="1400" dirty="0" err="1" smtClean="0">
                <a:latin typeface="Verdana" charset="0"/>
                <a:ea typeface="Verdana" charset="0"/>
                <a:cs typeface="Verdana" charset="0"/>
              </a:rPr>
              <a:t>comercialização</a:t>
            </a:r>
            <a:r>
              <a:rPr lang="en-US" sz="1400" dirty="0" smtClean="0">
                <a:latin typeface="Verdana" charset="0"/>
                <a:ea typeface="Verdana" charset="0"/>
                <a:cs typeface="Verdana" charset="0"/>
              </a:rPr>
              <a:t>: Am</a:t>
            </a:r>
            <a:r>
              <a:rPr lang="pt-BR" sz="1400" dirty="0" smtClean="0">
                <a:latin typeface="Verdana" charset="0"/>
                <a:ea typeface="Verdana" charset="0"/>
                <a:cs typeface="Verdana" charset="0"/>
              </a:rPr>
              <a:t>érica Latina e Ásia competem por produto americano. </a:t>
            </a:r>
          </a:p>
          <a:p>
            <a:pPr lvl="1"/>
            <a:r>
              <a:rPr lang="pt-BR" sz="1400" dirty="0" smtClean="0">
                <a:latin typeface="Verdana" charset="0"/>
                <a:ea typeface="Verdana" charset="0"/>
                <a:cs typeface="Verdana" charset="0"/>
              </a:rPr>
              <a:t>Janelas de arbitragem se abrem e fecham rapidamente</a:t>
            </a:r>
            <a:r>
              <a:rPr lang="en-US" sz="1400" dirty="0" smtClean="0">
                <a:latin typeface="Verdana" charset="0"/>
                <a:ea typeface="Verdana" charset="0"/>
                <a:cs typeface="Verdana" charset="0"/>
              </a:rPr>
              <a:t>; </a:t>
            </a:r>
            <a:r>
              <a:rPr lang="en-US" sz="1400" dirty="0" err="1" smtClean="0">
                <a:latin typeface="Verdana" charset="0"/>
                <a:ea typeface="Verdana" charset="0"/>
                <a:cs typeface="Verdana" charset="0"/>
              </a:rPr>
              <a:t>oportunidade</a:t>
            </a:r>
            <a:r>
              <a:rPr lang="en-US" sz="1400" dirty="0" smtClean="0">
                <a:latin typeface="Verdana" charset="0"/>
                <a:ea typeface="Verdana" charset="0"/>
                <a:cs typeface="Verdana" charset="0"/>
              </a:rPr>
              <a:t> AL.</a:t>
            </a:r>
            <a:endParaRPr lang="pt-BR" sz="1400" dirty="0" smtClean="0">
              <a:latin typeface="Verdana" charset="0"/>
              <a:ea typeface="Verdana" charset="0"/>
              <a:cs typeface="Verdana" charset="0"/>
            </a:endParaRPr>
          </a:p>
          <a:p>
            <a:pPr lvl="1"/>
            <a:r>
              <a:rPr lang="pt-BR" sz="1400" dirty="0" smtClean="0">
                <a:latin typeface="Verdana" charset="0"/>
                <a:ea typeface="Verdana" charset="0"/>
                <a:cs typeface="Verdana" charset="0"/>
              </a:rPr>
              <a:t>Demanda AL estável e ajuda a aliviar sobreoferta nos EUA.</a:t>
            </a:r>
          </a:p>
          <a:p>
            <a:pPr marL="0" indent="0">
              <a:buNone/>
            </a:pPr>
            <a:endParaRPr lang="en-GB" sz="1400" dirty="0">
              <a:latin typeface="Verdana" charset="0"/>
              <a:ea typeface="Verdana" charset="0"/>
              <a:cs typeface="Verdana" charset="0"/>
            </a:endParaRPr>
          </a:p>
          <a:p>
            <a:r>
              <a:rPr lang="pt-BR" sz="1400" dirty="0" smtClean="0">
                <a:latin typeface="Verdana" charset="0"/>
                <a:ea typeface="Verdana" charset="0"/>
                <a:cs typeface="Verdana" charset="0"/>
              </a:rPr>
              <a:t>A </a:t>
            </a:r>
            <a:r>
              <a:rPr lang="pt-BR" sz="1400" dirty="0">
                <a:latin typeface="Verdana" charset="0"/>
                <a:ea typeface="Verdana" charset="0"/>
                <a:cs typeface="Verdana" charset="0"/>
              </a:rPr>
              <a:t>Ásia é a região que determina atualmente os preços globais de GLP. </a:t>
            </a:r>
            <a:r>
              <a:rPr lang="pt-BR" sz="1400" dirty="0" smtClean="0">
                <a:latin typeface="Verdana" charset="0"/>
                <a:ea typeface="Verdana" charset="0"/>
                <a:cs typeface="Verdana" charset="0"/>
              </a:rPr>
              <a:t>F</a:t>
            </a:r>
            <a:r>
              <a:rPr lang="en-GB" sz="1400" dirty="0" err="1" smtClean="0">
                <a:latin typeface="Verdana" charset="0"/>
                <a:ea typeface="Verdana" charset="0"/>
                <a:cs typeface="Verdana" charset="0"/>
              </a:rPr>
              <a:t>undamental</a:t>
            </a:r>
            <a:r>
              <a:rPr lang="en-GB" sz="1400" dirty="0" smtClean="0">
                <a:latin typeface="Verdana" charset="0"/>
                <a:ea typeface="Verdana" charset="0"/>
                <a:cs typeface="Verdana" charset="0"/>
              </a:rPr>
              <a:t> </a:t>
            </a:r>
            <a:r>
              <a:rPr lang="en-GB" sz="1400" dirty="0">
                <a:latin typeface="Verdana" charset="0"/>
                <a:ea typeface="Verdana" charset="0"/>
                <a:cs typeface="Verdana" charset="0"/>
              </a:rPr>
              <a:t>a </a:t>
            </a:r>
            <a:r>
              <a:rPr lang="en-GB" sz="1400" dirty="0" err="1">
                <a:latin typeface="Verdana" charset="0"/>
                <a:ea typeface="Verdana" charset="0"/>
                <a:cs typeface="Verdana" charset="0"/>
              </a:rPr>
              <a:t>importadores</a:t>
            </a:r>
            <a:r>
              <a:rPr lang="en-GB" sz="1400" dirty="0">
                <a:latin typeface="Verdana" charset="0"/>
                <a:ea typeface="Verdana" charset="0"/>
                <a:cs typeface="Verdana" charset="0"/>
              </a:rPr>
              <a:t> </a:t>
            </a:r>
            <a:r>
              <a:rPr lang="en-GB" sz="1400" dirty="0" smtClean="0">
                <a:latin typeface="Verdana" charset="0"/>
                <a:ea typeface="Verdana" charset="0"/>
                <a:cs typeface="Verdana" charset="0"/>
              </a:rPr>
              <a:t>e </a:t>
            </a:r>
            <a:r>
              <a:rPr lang="en-GB" sz="1400" dirty="0" err="1" smtClean="0">
                <a:latin typeface="Verdana" charset="0"/>
                <a:ea typeface="Verdana" charset="0"/>
                <a:cs typeface="Verdana" charset="0"/>
              </a:rPr>
              <a:t>distribuidores</a:t>
            </a:r>
            <a:r>
              <a:rPr lang="en-GB" sz="1400" dirty="0" smtClean="0">
                <a:latin typeface="Verdana" charset="0"/>
                <a:ea typeface="Verdana" charset="0"/>
                <a:cs typeface="Verdana" charset="0"/>
              </a:rPr>
              <a:t> AL </a:t>
            </a:r>
            <a:r>
              <a:rPr lang="en-GB" sz="1400" dirty="0" err="1" smtClean="0">
                <a:latin typeface="Verdana" charset="0"/>
                <a:ea typeface="Verdana" charset="0"/>
                <a:cs typeface="Verdana" charset="0"/>
              </a:rPr>
              <a:t>acompanhar</a:t>
            </a:r>
            <a:r>
              <a:rPr lang="en-GB" sz="1400" dirty="0" smtClean="0">
                <a:latin typeface="Verdana" charset="0"/>
                <a:ea typeface="Verdana" charset="0"/>
                <a:cs typeface="Verdana" charset="0"/>
              </a:rPr>
              <a:t> </a:t>
            </a:r>
            <a:r>
              <a:rPr lang="en-GB" sz="1400" dirty="0" err="1" smtClean="0">
                <a:latin typeface="Verdana" charset="0"/>
                <a:ea typeface="Verdana" charset="0"/>
                <a:cs typeface="Verdana" charset="0"/>
              </a:rPr>
              <a:t>mercado</a:t>
            </a:r>
            <a:r>
              <a:rPr lang="en-GB" sz="1400" dirty="0" smtClean="0">
                <a:latin typeface="Verdana" charset="0"/>
                <a:ea typeface="Verdana" charset="0"/>
                <a:cs typeface="Verdana" charset="0"/>
              </a:rPr>
              <a:t> </a:t>
            </a:r>
            <a:r>
              <a:rPr lang="en-GB" sz="1400" dirty="0" err="1" smtClean="0">
                <a:latin typeface="Verdana" charset="0"/>
                <a:ea typeface="Verdana" charset="0"/>
                <a:cs typeface="Verdana" charset="0"/>
              </a:rPr>
              <a:t>asiático</a:t>
            </a:r>
            <a:r>
              <a:rPr lang="en-GB" sz="1400" dirty="0" smtClean="0">
                <a:latin typeface="Verdana" charset="0"/>
                <a:ea typeface="Verdana" charset="0"/>
                <a:cs typeface="Verdana" charset="0"/>
              </a:rPr>
              <a:t>.</a:t>
            </a:r>
            <a:endParaRPr lang="en-GB" sz="1400" dirty="0">
              <a:latin typeface="Verdana" charset="0"/>
              <a:ea typeface="Verdana" charset="0"/>
              <a:cs typeface="Verdana" charset="0"/>
            </a:endParaRPr>
          </a:p>
          <a:p>
            <a:endParaRPr lang="en-GB" sz="1400" dirty="0">
              <a:latin typeface="Verdana" charset="0"/>
              <a:ea typeface="Verdana" charset="0"/>
              <a:cs typeface="Verdana" charset="0"/>
            </a:endParaRPr>
          </a:p>
          <a:p>
            <a:r>
              <a:rPr lang="en-GB" sz="1400" dirty="0">
                <a:latin typeface="Verdana" charset="0"/>
                <a:ea typeface="Verdana" charset="0"/>
                <a:cs typeface="Verdana" charset="0"/>
              </a:rPr>
              <a:t>O </a:t>
            </a:r>
            <a:r>
              <a:rPr lang="en-GB" sz="1400" dirty="0" err="1">
                <a:latin typeface="Verdana" charset="0"/>
                <a:ea typeface="Verdana" charset="0"/>
                <a:cs typeface="Verdana" charset="0"/>
              </a:rPr>
              <a:t>mercado</a:t>
            </a:r>
            <a:r>
              <a:rPr lang="en-GB" sz="1400" dirty="0">
                <a:latin typeface="Verdana" charset="0"/>
                <a:ea typeface="Verdana" charset="0"/>
                <a:cs typeface="Verdana" charset="0"/>
              </a:rPr>
              <a:t> global de GLP </a:t>
            </a:r>
            <a:r>
              <a:rPr lang="en-GB" sz="1400" dirty="0" err="1">
                <a:latin typeface="Verdana" charset="0"/>
                <a:ea typeface="Verdana" charset="0"/>
                <a:cs typeface="Verdana" charset="0"/>
              </a:rPr>
              <a:t>continuará</a:t>
            </a:r>
            <a:r>
              <a:rPr lang="en-GB" sz="1400" dirty="0">
                <a:latin typeface="Verdana" charset="0"/>
                <a:ea typeface="Verdana" charset="0"/>
                <a:cs typeface="Verdana" charset="0"/>
              </a:rPr>
              <a:t> com </a:t>
            </a:r>
            <a:r>
              <a:rPr lang="en-GB" sz="1400" dirty="0" err="1">
                <a:latin typeface="Verdana" charset="0"/>
                <a:ea typeface="Verdana" charset="0"/>
                <a:cs typeface="Verdana" charset="0"/>
              </a:rPr>
              <a:t>excedente</a:t>
            </a:r>
            <a:r>
              <a:rPr lang="en-GB" sz="1400" dirty="0">
                <a:latin typeface="Verdana" charset="0"/>
                <a:ea typeface="Verdana" charset="0"/>
                <a:cs typeface="Verdana" charset="0"/>
              </a:rPr>
              <a:t> de </a:t>
            </a:r>
            <a:r>
              <a:rPr lang="en-GB" sz="1400" dirty="0" err="1">
                <a:latin typeface="Verdana" charset="0"/>
                <a:ea typeface="Verdana" charset="0"/>
                <a:cs typeface="Verdana" charset="0"/>
              </a:rPr>
              <a:t>produção</a:t>
            </a:r>
            <a:r>
              <a:rPr lang="en-GB" sz="1400" dirty="0">
                <a:latin typeface="Verdana" charset="0"/>
                <a:ea typeface="Verdana" charset="0"/>
                <a:cs typeface="Verdana" charset="0"/>
              </a:rPr>
              <a:t> </a:t>
            </a:r>
            <a:r>
              <a:rPr lang="en-GB" sz="1400" dirty="0" err="1">
                <a:latin typeface="Verdana" charset="0"/>
                <a:ea typeface="Verdana" charset="0"/>
                <a:cs typeface="Verdana" charset="0"/>
              </a:rPr>
              <a:t>até</a:t>
            </a:r>
            <a:r>
              <a:rPr lang="en-GB" sz="1400" dirty="0">
                <a:latin typeface="Verdana" charset="0"/>
                <a:ea typeface="Verdana" charset="0"/>
                <a:cs typeface="Verdana" charset="0"/>
              </a:rPr>
              <a:t> </a:t>
            </a:r>
            <a:r>
              <a:rPr lang="en-GB" sz="1400" dirty="0" smtClean="0">
                <a:latin typeface="Verdana" charset="0"/>
                <a:ea typeface="Verdana" charset="0"/>
                <a:cs typeface="Verdana" charset="0"/>
              </a:rPr>
              <a:t>2025</a:t>
            </a:r>
          </a:p>
          <a:p>
            <a:pPr lvl="1"/>
            <a:r>
              <a:rPr lang="en-GB" sz="1400" dirty="0" err="1" smtClean="0">
                <a:latin typeface="Verdana" charset="0"/>
                <a:ea typeface="Verdana" charset="0"/>
                <a:cs typeface="Verdana" charset="0"/>
              </a:rPr>
              <a:t>Oportunidades</a:t>
            </a:r>
            <a:r>
              <a:rPr lang="en-GB" sz="1400" dirty="0" smtClean="0">
                <a:latin typeface="Verdana" charset="0"/>
                <a:ea typeface="Verdana" charset="0"/>
                <a:cs typeface="Verdana" charset="0"/>
              </a:rPr>
              <a:t> </a:t>
            </a:r>
            <a:r>
              <a:rPr lang="en-GB" sz="1400" dirty="0">
                <a:latin typeface="Verdana" charset="0"/>
                <a:ea typeface="Verdana" charset="0"/>
                <a:cs typeface="Verdana" charset="0"/>
              </a:rPr>
              <a:t>de </a:t>
            </a:r>
            <a:r>
              <a:rPr lang="en-GB" sz="1400" dirty="0" err="1">
                <a:latin typeface="Verdana" charset="0"/>
                <a:ea typeface="Verdana" charset="0"/>
                <a:cs typeface="Verdana" charset="0"/>
              </a:rPr>
              <a:t>preços</a:t>
            </a:r>
            <a:r>
              <a:rPr lang="en-GB" sz="1400" dirty="0">
                <a:latin typeface="Verdana" charset="0"/>
                <a:ea typeface="Verdana" charset="0"/>
                <a:cs typeface="Verdana" charset="0"/>
              </a:rPr>
              <a:t> </a:t>
            </a:r>
            <a:r>
              <a:rPr lang="en-GB" sz="1400" dirty="0" err="1">
                <a:latin typeface="Verdana" charset="0"/>
                <a:ea typeface="Verdana" charset="0"/>
                <a:cs typeface="Verdana" charset="0"/>
              </a:rPr>
              <a:t>mais</a:t>
            </a:r>
            <a:r>
              <a:rPr lang="en-GB" sz="1400" dirty="0">
                <a:latin typeface="Verdana" charset="0"/>
                <a:ea typeface="Verdana" charset="0"/>
                <a:cs typeface="Verdana" charset="0"/>
              </a:rPr>
              <a:t> </a:t>
            </a:r>
            <a:r>
              <a:rPr lang="en-GB" sz="1400" dirty="0" err="1">
                <a:latin typeface="Verdana" charset="0"/>
                <a:ea typeface="Verdana" charset="0"/>
                <a:cs typeface="Verdana" charset="0"/>
              </a:rPr>
              <a:t>baixos</a:t>
            </a:r>
            <a:r>
              <a:rPr lang="en-GB" sz="1400" dirty="0">
                <a:latin typeface="Verdana" charset="0"/>
                <a:ea typeface="Verdana" charset="0"/>
                <a:cs typeface="Verdana" charset="0"/>
              </a:rPr>
              <a:t> </a:t>
            </a:r>
            <a:r>
              <a:rPr lang="en-GB" sz="1400" dirty="0" err="1">
                <a:latin typeface="Verdana" charset="0"/>
                <a:ea typeface="Verdana" charset="0"/>
                <a:cs typeface="Verdana" charset="0"/>
              </a:rPr>
              <a:t>comparados</a:t>
            </a:r>
            <a:r>
              <a:rPr lang="en-GB" sz="1400" dirty="0">
                <a:latin typeface="Verdana" charset="0"/>
                <a:ea typeface="Verdana" charset="0"/>
                <a:cs typeface="Verdana" charset="0"/>
              </a:rPr>
              <a:t> a outros </a:t>
            </a:r>
            <a:r>
              <a:rPr lang="en-GB" sz="1400" dirty="0" err="1">
                <a:latin typeface="Verdana" charset="0"/>
                <a:ea typeface="Verdana" charset="0"/>
                <a:cs typeface="Verdana" charset="0"/>
              </a:rPr>
              <a:t>derivados</a:t>
            </a:r>
            <a:r>
              <a:rPr lang="en-GB" sz="1400" dirty="0">
                <a:latin typeface="Verdana" charset="0"/>
                <a:ea typeface="Verdana" charset="0"/>
                <a:cs typeface="Verdana" charset="0"/>
              </a:rPr>
              <a:t> de </a:t>
            </a:r>
            <a:r>
              <a:rPr lang="en-GB" sz="1400" dirty="0" err="1">
                <a:latin typeface="Verdana" charset="0"/>
                <a:ea typeface="Verdana" charset="0"/>
                <a:cs typeface="Verdana" charset="0"/>
              </a:rPr>
              <a:t>petróleo</a:t>
            </a:r>
            <a:r>
              <a:rPr lang="en-GB" sz="1400" dirty="0">
                <a:latin typeface="Verdana" charset="0"/>
                <a:ea typeface="Verdana" charset="0"/>
                <a:cs typeface="Verdana" charset="0"/>
              </a:rPr>
              <a:t>. </a:t>
            </a:r>
            <a:endParaRPr lang="en-GB" sz="1400" dirty="0" smtClean="0">
              <a:latin typeface="Verdana" charset="0"/>
              <a:ea typeface="Verdana" charset="0"/>
              <a:cs typeface="Verdana" charset="0"/>
            </a:endParaRPr>
          </a:p>
          <a:p>
            <a:pPr lvl="1"/>
            <a:r>
              <a:rPr lang="en-GB" sz="1400" dirty="0" smtClean="0">
                <a:latin typeface="Verdana" charset="0"/>
                <a:ea typeface="Verdana" charset="0"/>
                <a:cs typeface="Verdana" charset="0"/>
              </a:rPr>
              <a:t>A </a:t>
            </a:r>
            <a:r>
              <a:rPr lang="en-GB" sz="1400" dirty="0" err="1">
                <a:latin typeface="Verdana" charset="0"/>
                <a:ea typeface="Verdana" charset="0"/>
                <a:cs typeface="Verdana" charset="0"/>
              </a:rPr>
              <a:t>partir</a:t>
            </a:r>
            <a:r>
              <a:rPr lang="en-GB" sz="1400" dirty="0">
                <a:latin typeface="Verdana" charset="0"/>
                <a:ea typeface="Verdana" charset="0"/>
                <a:cs typeface="Verdana" charset="0"/>
              </a:rPr>
              <a:t> del 2026 o </a:t>
            </a:r>
            <a:r>
              <a:rPr lang="en-GB" sz="1400" dirty="0" err="1">
                <a:latin typeface="Verdana" charset="0"/>
                <a:ea typeface="Verdana" charset="0"/>
                <a:cs typeface="Verdana" charset="0"/>
              </a:rPr>
              <a:t>mercado</a:t>
            </a:r>
            <a:r>
              <a:rPr lang="en-GB" sz="1400" dirty="0">
                <a:latin typeface="Verdana" charset="0"/>
                <a:ea typeface="Verdana" charset="0"/>
                <a:cs typeface="Verdana" charset="0"/>
              </a:rPr>
              <a:t> </a:t>
            </a:r>
            <a:r>
              <a:rPr lang="es-ES" sz="1400" dirty="0" err="1">
                <a:latin typeface="Verdana" charset="0"/>
                <a:ea typeface="Verdana" charset="0"/>
                <a:cs typeface="Verdana" charset="0"/>
              </a:rPr>
              <a:t>passará</a:t>
            </a:r>
            <a:r>
              <a:rPr lang="es-ES" sz="1400" dirty="0">
                <a:latin typeface="Verdana" charset="0"/>
                <a:ea typeface="Verdana" charset="0"/>
                <a:cs typeface="Verdana" charset="0"/>
              </a:rPr>
              <a:t> a se reequilibrar, q</a:t>
            </a:r>
            <a:r>
              <a:rPr lang="pt-BR" sz="1400" dirty="0">
                <a:latin typeface="Verdana" charset="0"/>
                <a:ea typeface="Verdana" charset="0"/>
                <a:cs typeface="Verdana" charset="0"/>
              </a:rPr>
              <a:t>uando os preços de GLP devem voltar a subir.</a:t>
            </a:r>
            <a:endParaRPr lang="en-GB" sz="1400" dirty="0">
              <a:latin typeface="Verdana" charset="0"/>
              <a:ea typeface="Verdana" charset="0"/>
              <a:cs typeface="Verdana" charset="0"/>
            </a:endParaRPr>
          </a:p>
          <a:p>
            <a:endParaRPr lang="en-GB" sz="1400" dirty="0">
              <a:latin typeface="Verdana" charset="0"/>
              <a:ea typeface="Verdana" charset="0"/>
              <a:cs typeface="Verdana" charset="0"/>
            </a:endParaRPr>
          </a:p>
          <a:p>
            <a:endParaRPr lang="en-GB" sz="1300" dirty="0">
              <a:latin typeface="Verdana" charset="0"/>
              <a:ea typeface="Verdana" charset="0"/>
              <a:cs typeface="Verdana" charset="0"/>
            </a:endParaRPr>
          </a:p>
          <a:p>
            <a:endParaRPr lang="en-GB" sz="1300" dirty="0">
              <a:latin typeface="Verdana" charset="0"/>
              <a:ea typeface="Verdana" charset="0"/>
              <a:cs typeface="Verdana" charset="0"/>
            </a:endParaRPr>
          </a:p>
          <a:p>
            <a:endParaRPr lang="en-GB" sz="1300" dirty="0">
              <a:latin typeface="Verdana" charset="0"/>
              <a:ea typeface="Verdana" charset="0"/>
              <a:cs typeface="Verdana" charset="0"/>
            </a:endParaRPr>
          </a:p>
          <a:p>
            <a:endParaRPr lang="en-GB" sz="1300" dirty="0" smtClean="0">
              <a:latin typeface="Verdana" charset="0"/>
              <a:ea typeface="Verdana" charset="0"/>
              <a:cs typeface="Verdana" charset="0"/>
            </a:endParaRPr>
          </a:p>
        </p:txBody>
      </p:sp>
      <p:sp>
        <p:nvSpPr>
          <p:cNvPr id="3" name="Title 2"/>
          <p:cNvSpPr>
            <a:spLocks noGrp="1"/>
          </p:cNvSpPr>
          <p:nvPr>
            <p:ph type="title" idx="4294967295"/>
          </p:nvPr>
        </p:nvSpPr>
        <p:spPr>
          <a:xfrm>
            <a:off x="102550" y="438150"/>
            <a:ext cx="6542725" cy="855664"/>
          </a:xfrm>
          <a:prstGeom prst="rect">
            <a:avLst/>
          </a:prstGeom>
        </p:spPr>
        <p:txBody>
          <a:bodyPr>
            <a:normAutofit/>
          </a:bodyPr>
          <a:lstStyle/>
          <a:p>
            <a:pPr algn="l"/>
            <a:r>
              <a:rPr lang="en-GB" sz="2900" dirty="0" err="1">
                <a:solidFill>
                  <a:srgbClr val="32548F"/>
                </a:solidFill>
                <a:latin typeface="Verdana" charset="0"/>
                <a:ea typeface="Verdana" charset="0"/>
                <a:cs typeface="Verdana" charset="0"/>
              </a:rPr>
              <a:t>Olhando</a:t>
            </a:r>
            <a:r>
              <a:rPr lang="en-GB" sz="2900" dirty="0">
                <a:solidFill>
                  <a:srgbClr val="32548F"/>
                </a:solidFill>
                <a:latin typeface="Verdana" charset="0"/>
                <a:ea typeface="Verdana" charset="0"/>
                <a:cs typeface="Verdana" charset="0"/>
              </a:rPr>
              <a:t> </a:t>
            </a:r>
            <a:r>
              <a:rPr lang="en-GB" sz="2900" dirty="0" err="1">
                <a:solidFill>
                  <a:srgbClr val="32548F"/>
                </a:solidFill>
                <a:latin typeface="Verdana" charset="0"/>
                <a:ea typeface="Verdana" charset="0"/>
                <a:cs typeface="Verdana" charset="0"/>
              </a:rPr>
              <a:t>adiante</a:t>
            </a:r>
            <a:r>
              <a:rPr lang="en-GB" sz="2900" dirty="0">
                <a:solidFill>
                  <a:srgbClr val="32548F"/>
                </a:solidFill>
                <a:latin typeface="Verdana" charset="0"/>
                <a:ea typeface="Verdana" charset="0"/>
                <a:cs typeface="Verdana" charset="0"/>
              </a:rPr>
              <a:t>…</a:t>
            </a:r>
            <a:endParaRPr lang="en-GB" sz="2900" dirty="0">
              <a:solidFill>
                <a:srgbClr val="32548F"/>
              </a:solidFill>
              <a:latin typeface="Verdana" charset="0"/>
              <a:ea typeface="Verdana" charset="0"/>
              <a:cs typeface="Verdana" charset="0"/>
            </a:endParaRPr>
          </a:p>
        </p:txBody>
      </p:sp>
    </p:spTree>
    <p:extLst>
      <p:ext uri="{BB962C8B-B14F-4D97-AF65-F5344CB8AC3E}">
        <p14:creationId xmlns:p14="http://schemas.microsoft.com/office/powerpoint/2010/main" val="2085111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2370" y="457200"/>
            <a:ext cx="8725256" cy="1370882"/>
          </a:xfrm>
          <a:prstGeom prst="rect">
            <a:avLst/>
          </a:prstGeom>
        </p:spPr>
        <p:txBody>
          <a:bodyPr>
            <a:normAutofit/>
          </a:bodyPr>
          <a:lstStyle/>
          <a:p>
            <a:pPr algn="l"/>
            <a:r>
              <a:rPr lang="en-US" sz="2900" dirty="0">
                <a:solidFill>
                  <a:srgbClr val="32548F"/>
                </a:solidFill>
                <a:latin typeface="Verdana" charset="0"/>
                <a:ea typeface="Verdana" charset="0"/>
                <a:cs typeface="Verdana" charset="0"/>
              </a:rPr>
              <a:t>Argus – </a:t>
            </a:r>
            <a:r>
              <a:rPr lang="en-US" sz="2900" dirty="0" err="1">
                <a:solidFill>
                  <a:srgbClr val="32548F"/>
                </a:solidFill>
                <a:latin typeface="Verdana" charset="0"/>
                <a:ea typeface="Verdana" charset="0"/>
                <a:cs typeface="Verdana" charset="0"/>
              </a:rPr>
              <a:t>cobertura</a:t>
            </a:r>
            <a:r>
              <a:rPr lang="en-US" sz="2900" dirty="0">
                <a:solidFill>
                  <a:srgbClr val="32548F"/>
                </a:solidFill>
                <a:latin typeface="Verdana" charset="0"/>
                <a:ea typeface="Verdana" charset="0"/>
                <a:cs typeface="Verdana" charset="0"/>
              </a:rPr>
              <a:t> global do </a:t>
            </a:r>
            <a:r>
              <a:rPr lang="en-US" sz="2900" dirty="0" err="1">
                <a:solidFill>
                  <a:srgbClr val="32548F"/>
                </a:solidFill>
                <a:latin typeface="Verdana" charset="0"/>
                <a:ea typeface="Verdana" charset="0"/>
                <a:cs typeface="Verdana" charset="0"/>
              </a:rPr>
              <a:t>mercado</a:t>
            </a:r>
            <a:r>
              <a:rPr lang="en-US" sz="2900" dirty="0">
                <a:solidFill>
                  <a:srgbClr val="32548F"/>
                </a:solidFill>
                <a:latin typeface="Verdana" charset="0"/>
                <a:ea typeface="Verdana" charset="0"/>
                <a:cs typeface="Verdana" charset="0"/>
              </a:rPr>
              <a:t> de GLP</a:t>
            </a:r>
            <a:endParaRPr lang="en-US" sz="2900" dirty="0">
              <a:solidFill>
                <a:srgbClr val="32548F"/>
              </a:solidFill>
              <a:latin typeface="Verdana" charset="0"/>
              <a:ea typeface="Verdana" charset="0"/>
              <a:cs typeface="Verdana" charset="0"/>
            </a:endParaRP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07" y="2064244"/>
            <a:ext cx="1939711" cy="27432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06" y="2488114"/>
            <a:ext cx="1939711" cy="27432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3506" y="2716714"/>
            <a:ext cx="1995587" cy="26957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1395" y="2487755"/>
            <a:ext cx="1939711" cy="27432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9129" y="2030914"/>
            <a:ext cx="1841186" cy="27432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293165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ndo capa 0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11" y="-9525"/>
            <a:ext cx="9275102" cy="6956735"/>
          </a:xfrm>
          <a:prstGeom prst="rect">
            <a:avLst/>
          </a:prstGeom>
        </p:spPr>
      </p:pic>
      <p:sp>
        <p:nvSpPr>
          <p:cNvPr id="4" name="TextBox 3"/>
          <p:cNvSpPr txBox="1"/>
          <p:nvPr/>
        </p:nvSpPr>
        <p:spPr>
          <a:xfrm>
            <a:off x="4939990" y="4446546"/>
            <a:ext cx="3734420" cy="1969770"/>
          </a:xfrm>
          <a:prstGeom prst="rect">
            <a:avLst/>
          </a:prstGeom>
          <a:noFill/>
        </p:spPr>
        <p:txBody>
          <a:bodyPr wrap="square" rtlCol="0">
            <a:spAutoFit/>
          </a:bodyPr>
          <a:lstStyle/>
          <a:p>
            <a:r>
              <a:rPr lang="en-GB" sz="600" b="1" dirty="0" smtClean="0">
                <a:latin typeface="Verdana" pitchFamily="34" charset="0"/>
                <a:ea typeface="Verdana" pitchFamily="34" charset="0"/>
                <a:cs typeface="Verdana" pitchFamily="34" charset="0"/>
              </a:rPr>
              <a:t>Copyright notice </a:t>
            </a:r>
            <a:endParaRPr lang="en-US" sz="600" dirty="0" smtClean="0">
              <a:latin typeface="Verdana" pitchFamily="34" charset="0"/>
              <a:ea typeface="Verdana" pitchFamily="34" charset="0"/>
              <a:cs typeface="Verdana" pitchFamily="34" charset="0"/>
            </a:endParaRPr>
          </a:p>
          <a:p>
            <a:r>
              <a:rPr lang="en-GB" sz="600" dirty="0" smtClean="0">
                <a:latin typeface="Verdana" pitchFamily="34" charset="0"/>
                <a:ea typeface="Verdana" pitchFamily="34" charset="0"/>
                <a:cs typeface="Verdana" pitchFamily="34" charset="0"/>
              </a:rPr>
              <a:t>Copyright © 2015 Argus Media Ltd. All rights reserved. All intellectual property rights in this presentation and the information herein are the exclusive property of Argus and and/or its licensors and may only be used under licence from Argus. Without limiting the foregoing, by reading this presentation you agree that you will not copy or reproduce any part of its contents (including, but not limited to, single prices or any other individual items of data) in any form or for any purpose whatsoever without the prior written consent of Argus. </a:t>
            </a:r>
            <a:endParaRPr lang="en-US" sz="600" dirty="0" smtClean="0">
              <a:latin typeface="Verdana" pitchFamily="34" charset="0"/>
              <a:ea typeface="Verdana" pitchFamily="34" charset="0"/>
              <a:cs typeface="Verdana" pitchFamily="34" charset="0"/>
            </a:endParaRPr>
          </a:p>
          <a:p>
            <a:r>
              <a:rPr lang="en-GB" sz="600" b="1" dirty="0" smtClean="0">
                <a:latin typeface="Verdana" pitchFamily="34" charset="0"/>
                <a:ea typeface="Verdana" pitchFamily="34" charset="0"/>
                <a:cs typeface="Verdana" pitchFamily="34" charset="0"/>
              </a:rPr>
              <a:t> </a:t>
            </a:r>
            <a:endParaRPr lang="en-US" sz="600" dirty="0" smtClean="0">
              <a:latin typeface="Verdana" pitchFamily="34" charset="0"/>
              <a:ea typeface="Verdana" pitchFamily="34" charset="0"/>
              <a:cs typeface="Verdana" pitchFamily="34" charset="0"/>
            </a:endParaRPr>
          </a:p>
          <a:p>
            <a:r>
              <a:rPr lang="en-GB" sz="600" b="1" dirty="0" smtClean="0">
                <a:latin typeface="Verdana" pitchFamily="34" charset="0"/>
                <a:ea typeface="Verdana" pitchFamily="34" charset="0"/>
                <a:cs typeface="Verdana" pitchFamily="34" charset="0"/>
              </a:rPr>
              <a:t>Trademark notice </a:t>
            </a:r>
            <a:endParaRPr lang="en-US" sz="600" dirty="0" smtClean="0">
              <a:latin typeface="Verdana" pitchFamily="34" charset="0"/>
              <a:ea typeface="Verdana" pitchFamily="34" charset="0"/>
              <a:cs typeface="Verdana" pitchFamily="34" charset="0"/>
            </a:endParaRPr>
          </a:p>
          <a:p>
            <a:pPr>
              <a:spcAft>
                <a:spcPts val="0"/>
              </a:spcAft>
            </a:pPr>
            <a:r>
              <a:rPr lang="en-GB" sz="600" dirty="0">
                <a:latin typeface="Verdana" pitchFamily="34" charset="0"/>
                <a:ea typeface="Verdana" pitchFamily="34" charset="0"/>
                <a:cs typeface="Verdana" pitchFamily="34" charset="0"/>
              </a:rPr>
              <a:t>ARGUS, ARGUS MEDIA, the ARGUS logo, DEWITT, FMB, FUNDALYTICS, METAL-PAGES, JIM JORDAN &amp; ASSOCIATES, JJ&amp;A, ARGUS publication titles and ARGUS index names are trademarks of Argus Media Limited.</a:t>
            </a:r>
          </a:p>
          <a:p>
            <a:pPr>
              <a:spcAft>
                <a:spcPts val="0"/>
              </a:spcAft>
            </a:pPr>
            <a:endParaRPr lang="en-GB" sz="600" dirty="0">
              <a:latin typeface="Verdana" pitchFamily="34" charset="0"/>
              <a:ea typeface="Verdana" pitchFamily="34" charset="0"/>
              <a:cs typeface="Verdana" pitchFamily="34" charset="0"/>
            </a:endParaRPr>
          </a:p>
          <a:p>
            <a:r>
              <a:rPr lang="en-GB" sz="600" b="1" dirty="0">
                <a:latin typeface="Verdana" pitchFamily="34" charset="0"/>
                <a:ea typeface="Verdana" pitchFamily="34" charset="0"/>
                <a:cs typeface="Verdana" pitchFamily="34" charset="0"/>
              </a:rPr>
              <a:t>Disclaimer </a:t>
            </a:r>
            <a:endParaRPr lang="en-US" sz="600" dirty="0">
              <a:latin typeface="Verdana" pitchFamily="34" charset="0"/>
              <a:ea typeface="Verdana" pitchFamily="34" charset="0"/>
              <a:cs typeface="Verdana" pitchFamily="34" charset="0"/>
            </a:endParaRPr>
          </a:p>
          <a:p>
            <a:r>
              <a:rPr lang="en-GB" sz="600" dirty="0" smtClean="0">
                <a:latin typeface="Verdana" pitchFamily="34" charset="0"/>
                <a:ea typeface="Verdana" pitchFamily="34" charset="0"/>
                <a:cs typeface="Verdana" pitchFamily="34" charset="0"/>
              </a:rPr>
              <a:t>All data and other information presented (the “Data”) are provided on an “as is” basis. Argus makes no warranties, express or implied, as to the accuracy, adequacy, timeliness, or completeness of the Data or fitness for any particular purpose. Argus shall not be liable for any loss or damage arising from any party’s reliance on the Data and disclaims any and all liability related to or arising out of use of the Data to the full extent permissible by law.</a:t>
            </a:r>
            <a:endParaRPr lang="en-US" sz="600" dirty="0" smtClean="0">
              <a:latin typeface="Verdana" pitchFamily="34" charset="0"/>
              <a:ea typeface="Verdana" pitchFamily="34" charset="0"/>
              <a:cs typeface="Verdana" pitchFamily="34" charset="0"/>
            </a:endParaRPr>
          </a:p>
          <a:p>
            <a:endParaRPr lang="en-US" sz="800" dirty="0">
              <a:latin typeface="Verdana" pitchFamily="34" charset="0"/>
              <a:ea typeface="Verdana" pitchFamily="34" charset="0"/>
              <a:cs typeface="Verdana" pitchFamily="34" charset="0"/>
            </a:endParaRPr>
          </a:p>
        </p:txBody>
      </p:sp>
      <p:sp>
        <p:nvSpPr>
          <p:cNvPr id="5" name="TextBox 4"/>
          <p:cNvSpPr txBox="1"/>
          <p:nvPr/>
        </p:nvSpPr>
        <p:spPr>
          <a:xfrm>
            <a:off x="673410" y="4446546"/>
            <a:ext cx="8001000" cy="996951"/>
          </a:xfrm>
          <a:prstGeom prst="rect">
            <a:avLst/>
          </a:prstGeom>
        </p:spPr>
        <p:txBody>
          <a:bodyPr vert="horz" wrap="square" lIns="0" tIns="0" rIns="0" bIns="0" rtlCol="0" anchor="t">
            <a:normAutofit/>
          </a:bodyPr>
          <a:lstStyle/>
          <a:p>
            <a:r>
              <a:rPr lang="en-GB" sz="1400" dirty="0" smtClean="0">
                <a:latin typeface="Verdana"/>
                <a:ea typeface="ＭＳ Ｐゴシック" pitchFamily="34" charset="-128"/>
                <a:cs typeface="Verdana"/>
              </a:rPr>
              <a:t>Vanessa Viola</a:t>
            </a:r>
          </a:p>
          <a:p>
            <a:r>
              <a:rPr lang="en-GB" sz="1400" dirty="0" smtClean="0">
                <a:latin typeface="Verdana"/>
                <a:ea typeface="ＭＳ Ｐゴシック" pitchFamily="34" charset="-128"/>
                <a:cs typeface="Verdana"/>
              </a:rPr>
              <a:t>Vice-</a:t>
            </a:r>
            <a:r>
              <a:rPr lang="en-GB" sz="1400" dirty="0" err="1">
                <a:latin typeface="Verdana"/>
                <a:ea typeface="ＭＳ Ｐゴシック" pitchFamily="34" charset="-128"/>
                <a:cs typeface="Verdana"/>
              </a:rPr>
              <a:t>P</a:t>
            </a:r>
            <a:r>
              <a:rPr lang="en-GB" sz="1400" dirty="0" err="1" smtClean="0">
                <a:latin typeface="Verdana"/>
                <a:ea typeface="ＭＳ Ｐゴシック" pitchFamily="34" charset="-128"/>
                <a:cs typeface="Verdana"/>
              </a:rPr>
              <a:t>residente</a:t>
            </a:r>
            <a:r>
              <a:rPr lang="en-GB" sz="1400" dirty="0" smtClean="0">
                <a:latin typeface="Verdana"/>
                <a:ea typeface="ＭＳ Ｐゴシック" pitchFamily="34" charset="-128"/>
                <a:cs typeface="Verdana"/>
              </a:rPr>
              <a:t> </a:t>
            </a:r>
            <a:r>
              <a:rPr lang="it-IT" sz="1400" dirty="0">
                <a:latin typeface="Verdana"/>
                <a:ea typeface="ＭＳ Ｐゴシック" pitchFamily="34" charset="-128"/>
                <a:cs typeface="Verdana"/>
              </a:rPr>
              <a:t>Cone Sul América Latina </a:t>
            </a:r>
            <a:endParaRPr lang="en-GB" sz="1400" dirty="0" smtClean="0">
              <a:latin typeface="Verdana"/>
              <a:ea typeface="ＭＳ Ｐゴシック" pitchFamily="34" charset="-128"/>
              <a:cs typeface="Verdana"/>
            </a:endParaRPr>
          </a:p>
          <a:p>
            <a:endParaRPr lang="en-GB" dirty="0">
              <a:latin typeface="Verdana"/>
              <a:ea typeface="ＭＳ Ｐゴシック" pitchFamily="34" charset="-128"/>
              <a:cs typeface="Verdana"/>
            </a:endParaRPr>
          </a:p>
        </p:txBody>
      </p:sp>
      <p:sp>
        <p:nvSpPr>
          <p:cNvPr id="7" name="TextBox 6"/>
          <p:cNvSpPr txBox="1"/>
          <p:nvPr/>
        </p:nvSpPr>
        <p:spPr>
          <a:xfrm>
            <a:off x="698810" y="5037095"/>
            <a:ext cx="914400" cy="685800"/>
          </a:xfrm>
          <a:prstGeom prst="rect">
            <a:avLst/>
          </a:prstGeom>
        </p:spPr>
        <p:txBody>
          <a:bodyPr vert="horz" wrap="none" lIns="0" tIns="0" rIns="0" bIns="0" rtlCol="0" anchor="t">
            <a:noAutofit/>
          </a:bodyPr>
          <a:lstStyle/>
          <a:p>
            <a:pPr>
              <a:spcAft>
                <a:spcPts val="300"/>
              </a:spcAft>
            </a:pPr>
            <a:r>
              <a:rPr lang="en-GB" sz="1400" dirty="0" smtClean="0">
                <a:latin typeface="Verdana"/>
                <a:ea typeface="ＭＳ Ｐゴシック" pitchFamily="34" charset="-128"/>
                <a:cs typeface="Verdana"/>
              </a:rPr>
              <a:t>Email:</a:t>
            </a:r>
          </a:p>
          <a:p>
            <a:pPr>
              <a:spcAft>
                <a:spcPts val="300"/>
              </a:spcAft>
            </a:pPr>
            <a:r>
              <a:rPr lang="en-GB" sz="1400" smtClean="0">
                <a:latin typeface="Verdana"/>
                <a:ea typeface="ＭＳ Ｐゴシック" pitchFamily="34" charset="-128"/>
                <a:cs typeface="Verdana"/>
              </a:rPr>
              <a:t>Tel:</a:t>
            </a:r>
            <a:endParaRPr lang="en-GB" sz="1400" dirty="0" smtClean="0">
              <a:latin typeface="Verdana"/>
              <a:ea typeface="ＭＳ Ｐゴシック" pitchFamily="34" charset="-128"/>
              <a:cs typeface="Verdana"/>
            </a:endParaRPr>
          </a:p>
          <a:p>
            <a:pPr>
              <a:spcAft>
                <a:spcPts val="300"/>
              </a:spcAft>
            </a:pPr>
            <a:r>
              <a:rPr lang="en-GB" sz="1400" smtClean="0">
                <a:latin typeface="Verdana"/>
                <a:ea typeface="ＭＳ Ｐゴシック" pitchFamily="34" charset="-128"/>
                <a:cs typeface="Verdana"/>
              </a:rPr>
              <a:t>Oficina:</a:t>
            </a:r>
            <a:endParaRPr lang="en-GB" sz="1400" dirty="0" smtClean="0">
              <a:latin typeface="Verdana"/>
              <a:ea typeface="ＭＳ Ｐゴシック" pitchFamily="34" charset="-128"/>
              <a:cs typeface="Verdana"/>
            </a:endParaRPr>
          </a:p>
          <a:p>
            <a:pPr>
              <a:spcAft>
                <a:spcPts val="300"/>
              </a:spcAft>
            </a:pPr>
            <a:r>
              <a:rPr lang="en-GB" sz="1400" smtClean="0">
                <a:latin typeface="Verdana"/>
                <a:ea typeface="ＭＳ Ｐゴシック" pitchFamily="34" charset="-128"/>
                <a:cs typeface="Verdana"/>
              </a:rPr>
              <a:t>Web:</a:t>
            </a:r>
            <a:endParaRPr lang="en-GB" sz="1400" dirty="0" smtClean="0">
              <a:latin typeface="Verdana"/>
              <a:ea typeface="ＭＳ Ｐゴシック" pitchFamily="34" charset="-128"/>
              <a:cs typeface="Verdana"/>
            </a:endParaRPr>
          </a:p>
        </p:txBody>
      </p:sp>
      <p:sp>
        <p:nvSpPr>
          <p:cNvPr id="8" name="TextBox 7"/>
          <p:cNvSpPr txBox="1"/>
          <p:nvPr/>
        </p:nvSpPr>
        <p:spPr>
          <a:xfrm>
            <a:off x="1537010" y="5037095"/>
            <a:ext cx="914400" cy="685800"/>
          </a:xfrm>
          <a:prstGeom prst="rect">
            <a:avLst/>
          </a:prstGeom>
        </p:spPr>
        <p:txBody>
          <a:bodyPr vert="horz" wrap="none" lIns="0" tIns="0" rIns="0" bIns="0" rtlCol="0" anchor="t">
            <a:noAutofit/>
          </a:bodyPr>
          <a:lstStyle/>
          <a:p>
            <a:pPr>
              <a:spcAft>
                <a:spcPts val="300"/>
              </a:spcAft>
            </a:pPr>
            <a:r>
              <a:rPr lang="en-GB" sz="1400" dirty="0" err="1">
                <a:latin typeface="Verdana"/>
                <a:ea typeface="ＭＳ Ｐゴシック" pitchFamily="34" charset="-128"/>
                <a:cs typeface="Verdana"/>
              </a:rPr>
              <a:t>v</a:t>
            </a:r>
            <a:r>
              <a:rPr lang="en-GB" sz="1400" dirty="0" err="1" smtClean="0">
                <a:latin typeface="Verdana"/>
                <a:ea typeface="ＭＳ Ｐゴシック" pitchFamily="34" charset="-128"/>
                <a:cs typeface="Verdana"/>
              </a:rPr>
              <a:t>anessa.viola@argusmedia.com</a:t>
            </a:r>
            <a:endParaRPr lang="en-GB" sz="1400" dirty="0" smtClean="0">
              <a:latin typeface="Verdana"/>
              <a:ea typeface="ＭＳ Ｐゴシック" pitchFamily="34" charset="-128"/>
              <a:cs typeface="Verdana"/>
            </a:endParaRPr>
          </a:p>
          <a:p>
            <a:pPr>
              <a:spcAft>
                <a:spcPts val="300"/>
              </a:spcAft>
            </a:pPr>
            <a:r>
              <a:rPr lang="en-GB" sz="1400" dirty="0" smtClean="0">
                <a:latin typeface="Verdana"/>
                <a:ea typeface="ＭＳ Ｐゴシック" pitchFamily="34" charset="-128"/>
                <a:cs typeface="Verdana"/>
              </a:rPr>
              <a:t>+55 21 2548 0817</a:t>
            </a:r>
          </a:p>
          <a:p>
            <a:pPr>
              <a:spcAft>
                <a:spcPts val="300"/>
              </a:spcAft>
            </a:pPr>
            <a:r>
              <a:rPr lang="en-GB" sz="1400" dirty="0" smtClean="0">
                <a:latin typeface="Verdana"/>
                <a:ea typeface="ＭＳ Ｐゴシック" pitchFamily="34" charset="-128"/>
                <a:cs typeface="Verdana"/>
              </a:rPr>
              <a:t>Rio de Janeiro</a:t>
            </a:r>
          </a:p>
          <a:p>
            <a:pPr>
              <a:spcAft>
                <a:spcPts val="300"/>
              </a:spcAft>
            </a:pPr>
            <a:r>
              <a:rPr lang="en-GB" sz="1400" dirty="0" err="1" smtClean="0">
                <a:latin typeface="Verdana"/>
                <a:ea typeface="ＭＳ Ｐゴシック" pitchFamily="34" charset="-128"/>
                <a:cs typeface="Verdana"/>
              </a:rPr>
              <a:t>www.argusmedia.com</a:t>
            </a:r>
            <a:endParaRPr lang="en-GB" sz="1400" dirty="0" smtClean="0">
              <a:latin typeface="Verdana"/>
              <a:ea typeface="ＭＳ Ｐゴシック" pitchFamily="34" charset="-128"/>
              <a:cs typeface="Verdana"/>
            </a:endParaRPr>
          </a:p>
        </p:txBody>
      </p:sp>
    </p:spTree>
    <p:extLst>
      <p:ext uri="{BB962C8B-B14F-4D97-AF65-F5344CB8AC3E}">
        <p14:creationId xmlns:p14="http://schemas.microsoft.com/office/powerpoint/2010/main" val="182833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22" y="1931351"/>
            <a:ext cx="8374879" cy="461665"/>
          </a:xfrm>
          <a:prstGeom prst="rect">
            <a:avLst/>
          </a:prstGeom>
        </p:spPr>
        <p:txBody>
          <a:bodyPr wrap="square">
            <a:spAutoFit/>
          </a:bodyPr>
          <a:lstStyle/>
          <a:p>
            <a:r>
              <a:rPr lang="en-US" sz="2400" b="1" dirty="0" err="1">
                <a:solidFill>
                  <a:srgbClr val="32548F"/>
                </a:solidFill>
                <a:latin typeface="Verdana" charset="0"/>
                <a:ea typeface="Verdana" charset="0"/>
                <a:cs typeface="Verdana" charset="0"/>
              </a:rPr>
              <a:t>Tendências</a:t>
            </a:r>
            <a:r>
              <a:rPr lang="en-US" sz="2400" b="1" dirty="0">
                <a:solidFill>
                  <a:srgbClr val="32548F"/>
                </a:solidFill>
                <a:latin typeface="Verdana" charset="0"/>
                <a:ea typeface="Verdana" charset="0"/>
                <a:cs typeface="Verdana" charset="0"/>
              </a:rPr>
              <a:t> </a:t>
            </a:r>
            <a:r>
              <a:rPr lang="en-US" sz="2400" b="1" dirty="0" err="1">
                <a:solidFill>
                  <a:srgbClr val="32548F"/>
                </a:solidFill>
                <a:latin typeface="Verdana" charset="0"/>
                <a:ea typeface="Verdana" charset="0"/>
                <a:cs typeface="Verdana" charset="0"/>
              </a:rPr>
              <a:t>globais</a:t>
            </a:r>
            <a:r>
              <a:rPr lang="en-US" sz="2400" b="1" dirty="0">
                <a:solidFill>
                  <a:srgbClr val="32548F"/>
                </a:solidFill>
                <a:latin typeface="Verdana" charset="0"/>
                <a:ea typeface="Verdana" charset="0"/>
                <a:cs typeface="Verdana" charset="0"/>
              </a:rPr>
              <a:t> </a:t>
            </a:r>
            <a:r>
              <a:rPr lang="en-US" sz="2400" b="1" dirty="0" err="1" smtClean="0">
                <a:solidFill>
                  <a:srgbClr val="32548F"/>
                </a:solidFill>
                <a:latin typeface="Verdana" charset="0"/>
                <a:ea typeface="Verdana" charset="0"/>
                <a:cs typeface="Verdana" charset="0"/>
              </a:rPr>
              <a:t>para</a:t>
            </a:r>
            <a:r>
              <a:rPr lang="en-US" sz="2400" b="1" dirty="0" smtClean="0">
                <a:solidFill>
                  <a:srgbClr val="32548F"/>
                </a:solidFill>
                <a:latin typeface="Verdana" charset="0"/>
                <a:ea typeface="Verdana" charset="0"/>
                <a:cs typeface="Verdana" charset="0"/>
              </a:rPr>
              <a:t> </a:t>
            </a:r>
            <a:r>
              <a:rPr lang="en-US" sz="2400" b="1" dirty="0" err="1" smtClean="0">
                <a:solidFill>
                  <a:srgbClr val="32548F"/>
                </a:solidFill>
                <a:latin typeface="Verdana" charset="0"/>
                <a:ea typeface="Verdana" charset="0"/>
                <a:cs typeface="Verdana" charset="0"/>
              </a:rPr>
              <a:t>oferta</a:t>
            </a:r>
            <a:r>
              <a:rPr lang="en-US" sz="2400" b="1" dirty="0" smtClean="0">
                <a:solidFill>
                  <a:srgbClr val="32548F"/>
                </a:solidFill>
                <a:latin typeface="Verdana" charset="0"/>
                <a:ea typeface="Verdana" charset="0"/>
                <a:cs typeface="Verdana" charset="0"/>
              </a:rPr>
              <a:t> </a:t>
            </a:r>
            <a:r>
              <a:rPr lang="en-US" sz="2400" b="1" dirty="0">
                <a:solidFill>
                  <a:srgbClr val="32548F"/>
                </a:solidFill>
                <a:latin typeface="Verdana" charset="0"/>
                <a:ea typeface="Verdana" charset="0"/>
                <a:cs typeface="Verdana" charset="0"/>
              </a:rPr>
              <a:t>e </a:t>
            </a:r>
            <a:r>
              <a:rPr lang="en-US" sz="2400" b="1" dirty="0" err="1">
                <a:solidFill>
                  <a:srgbClr val="32548F"/>
                </a:solidFill>
                <a:latin typeface="Verdana" charset="0"/>
                <a:ea typeface="Verdana" charset="0"/>
                <a:cs typeface="Verdana" charset="0"/>
              </a:rPr>
              <a:t>demanda</a:t>
            </a:r>
            <a:endParaRPr lang="en-US" sz="2400" dirty="0"/>
          </a:p>
        </p:txBody>
      </p:sp>
    </p:spTree>
    <p:extLst>
      <p:ext uri="{BB962C8B-B14F-4D97-AF65-F5344CB8AC3E}">
        <p14:creationId xmlns:p14="http://schemas.microsoft.com/office/powerpoint/2010/main" val="2695120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half" idx="10"/>
          </p:nvPr>
        </p:nvSpPr>
        <p:spPr>
          <a:xfrm>
            <a:off x="4718143" y="1962431"/>
            <a:ext cx="3886200" cy="3200400"/>
          </a:xfrm>
        </p:spPr>
        <p:txBody>
          <a:bodyPr>
            <a:noAutofit/>
          </a:bodyPr>
          <a:lstStyle/>
          <a:p>
            <a:r>
              <a:rPr lang="es-ES" sz="1400" dirty="0">
                <a:latin typeface="Verdana" charset="0"/>
                <a:ea typeface="Verdana" charset="0"/>
                <a:cs typeface="Verdana" charset="0"/>
              </a:rPr>
              <a:t>A </a:t>
            </a:r>
            <a:r>
              <a:rPr lang="es-ES" sz="1400" dirty="0" err="1">
                <a:latin typeface="Verdana" charset="0"/>
                <a:ea typeface="Verdana" charset="0"/>
                <a:cs typeface="Verdana" charset="0"/>
              </a:rPr>
              <a:t>produção</a:t>
            </a:r>
            <a:r>
              <a:rPr lang="es-ES" sz="1400" dirty="0">
                <a:latin typeface="Verdana" charset="0"/>
                <a:ea typeface="Verdana" charset="0"/>
                <a:cs typeface="Verdana" charset="0"/>
              </a:rPr>
              <a:t> </a:t>
            </a:r>
            <a:r>
              <a:rPr lang="es-ES" sz="1400" dirty="0" err="1">
                <a:latin typeface="Verdana" charset="0"/>
                <a:ea typeface="Verdana" charset="0"/>
                <a:cs typeface="Verdana" charset="0"/>
              </a:rPr>
              <a:t>cresceu</a:t>
            </a:r>
            <a:r>
              <a:rPr lang="es-ES" sz="1400" dirty="0">
                <a:latin typeface="Verdana" charset="0"/>
                <a:ea typeface="Verdana" charset="0"/>
                <a:cs typeface="Verdana" charset="0"/>
              </a:rPr>
              <a:t> 60pc – </a:t>
            </a:r>
            <a:r>
              <a:rPr lang="es-ES" sz="1400" dirty="0" err="1">
                <a:latin typeface="Verdana" charset="0"/>
                <a:ea typeface="Verdana" charset="0"/>
                <a:cs typeface="Verdana" charset="0"/>
              </a:rPr>
              <a:t>ou</a:t>
            </a:r>
            <a:r>
              <a:rPr lang="es-ES" sz="1400" dirty="0">
                <a:latin typeface="Verdana" charset="0"/>
                <a:ea typeface="Verdana" charset="0"/>
                <a:cs typeface="Verdana" charset="0"/>
              </a:rPr>
              <a:t> 24m t. O principal </a:t>
            </a:r>
            <a:r>
              <a:rPr lang="es-ES" sz="1400" dirty="0" err="1">
                <a:latin typeface="Verdana" charset="0"/>
                <a:ea typeface="Verdana" charset="0"/>
                <a:cs typeface="Verdana" charset="0"/>
              </a:rPr>
              <a:t>crescimento</a:t>
            </a:r>
            <a:r>
              <a:rPr lang="es-ES" sz="1400" dirty="0">
                <a:latin typeface="Verdana" charset="0"/>
                <a:ea typeface="Verdana" charset="0"/>
                <a:cs typeface="Verdana" charset="0"/>
              </a:rPr>
              <a:t> </a:t>
            </a:r>
            <a:r>
              <a:rPr lang="es-ES" sz="1400" dirty="0" err="1">
                <a:latin typeface="Verdana" charset="0"/>
                <a:ea typeface="Verdana" charset="0"/>
                <a:cs typeface="Verdana" charset="0"/>
              </a:rPr>
              <a:t>veio</a:t>
            </a:r>
            <a:r>
              <a:rPr lang="es-ES" sz="1400" dirty="0">
                <a:latin typeface="Verdana" charset="0"/>
                <a:ea typeface="Verdana" charset="0"/>
                <a:cs typeface="Verdana" charset="0"/>
              </a:rPr>
              <a:t> dos EUA desde 2010. </a:t>
            </a:r>
          </a:p>
          <a:p>
            <a:endParaRPr lang="es-ES" sz="1400" dirty="0" smtClean="0">
              <a:latin typeface="Verdana" charset="0"/>
              <a:ea typeface="Verdana" charset="0"/>
              <a:cs typeface="Verdana" charset="0"/>
            </a:endParaRPr>
          </a:p>
          <a:p>
            <a:r>
              <a:rPr lang="es-ES" sz="1400" dirty="0" err="1" smtClean="0">
                <a:latin typeface="Verdana" charset="0"/>
                <a:ea typeface="Verdana" charset="0"/>
                <a:cs typeface="Verdana" charset="0"/>
              </a:rPr>
              <a:t>Principais</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produtores</a:t>
            </a:r>
            <a:r>
              <a:rPr lang="es-ES" sz="1400" dirty="0" smtClean="0">
                <a:latin typeface="Verdana" charset="0"/>
                <a:ea typeface="Verdana" charset="0"/>
                <a:cs typeface="Verdana" charset="0"/>
              </a:rPr>
              <a:t> </a:t>
            </a:r>
            <a:r>
              <a:rPr lang="es-ES" sz="1400" dirty="0">
                <a:latin typeface="Verdana" charset="0"/>
                <a:ea typeface="Verdana" charset="0"/>
                <a:cs typeface="Verdana" charset="0"/>
              </a:rPr>
              <a:t>– </a:t>
            </a:r>
            <a:r>
              <a:rPr lang="es-ES" sz="1400" dirty="0" smtClean="0">
                <a:latin typeface="Verdana" charset="0"/>
                <a:ea typeface="Verdana" charset="0"/>
                <a:cs typeface="Verdana" charset="0"/>
              </a:rPr>
              <a:t>EUA </a:t>
            </a:r>
            <a:r>
              <a:rPr lang="es-ES" sz="1400" dirty="0">
                <a:latin typeface="Verdana" charset="0"/>
                <a:ea typeface="Verdana" charset="0"/>
                <a:cs typeface="Verdana" charset="0"/>
              </a:rPr>
              <a:t>, China </a:t>
            </a:r>
            <a:r>
              <a:rPr lang="es-ES" sz="1400" dirty="0" smtClean="0">
                <a:latin typeface="Verdana" charset="0"/>
                <a:ea typeface="Verdana" charset="0"/>
                <a:cs typeface="Verdana" charset="0"/>
              </a:rPr>
              <a:t>e </a:t>
            </a:r>
            <a:r>
              <a:rPr lang="es-ES" sz="1400" dirty="0" err="1" smtClean="0">
                <a:latin typeface="Verdana" charset="0"/>
                <a:ea typeface="Verdana" charset="0"/>
                <a:cs typeface="Verdana" charset="0"/>
              </a:rPr>
              <a:t>Arábia</a:t>
            </a:r>
            <a:r>
              <a:rPr lang="es-ES" sz="1400" dirty="0" smtClean="0">
                <a:latin typeface="Verdana" charset="0"/>
                <a:ea typeface="Verdana" charset="0"/>
                <a:cs typeface="Verdana" charset="0"/>
              </a:rPr>
              <a:t> Saudita</a:t>
            </a:r>
            <a:endParaRPr lang="es-ES" sz="1400" dirty="0">
              <a:latin typeface="Verdana" charset="0"/>
              <a:ea typeface="Verdana" charset="0"/>
              <a:cs typeface="Verdana" charset="0"/>
            </a:endParaRPr>
          </a:p>
          <a:p>
            <a:endParaRPr lang="es-ES" sz="1400" dirty="0">
              <a:latin typeface="Verdana" charset="0"/>
              <a:ea typeface="Verdana" charset="0"/>
              <a:cs typeface="Verdana" charset="0"/>
            </a:endParaRPr>
          </a:p>
          <a:p>
            <a:r>
              <a:rPr lang="es-ES" sz="1400" dirty="0" smtClean="0">
                <a:latin typeface="Verdana" charset="0"/>
                <a:ea typeface="Verdana" charset="0"/>
                <a:cs typeface="Verdana" charset="0"/>
              </a:rPr>
              <a:t>O </a:t>
            </a:r>
            <a:r>
              <a:rPr lang="es-ES" sz="1400" dirty="0" smtClean="0">
                <a:latin typeface="Verdana" charset="0"/>
                <a:ea typeface="Verdana" charset="0"/>
                <a:cs typeface="Verdana" charset="0"/>
              </a:rPr>
              <a:t>Oriente </a:t>
            </a:r>
            <a:r>
              <a:rPr lang="es-ES" sz="1400" dirty="0" err="1" smtClean="0">
                <a:latin typeface="Verdana" charset="0"/>
                <a:ea typeface="Verdana" charset="0"/>
                <a:cs typeface="Verdana" charset="0"/>
              </a:rPr>
              <a:t>Médio</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também</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aumentou</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sua</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produção</a:t>
            </a:r>
            <a:r>
              <a:rPr lang="es-ES" sz="1400" dirty="0" smtClean="0">
                <a:latin typeface="Verdana" charset="0"/>
                <a:ea typeface="Verdana" charset="0"/>
                <a:cs typeface="Verdana" charset="0"/>
              </a:rPr>
              <a:t> – </a:t>
            </a:r>
            <a:r>
              <a:rPr lang="es-ES" sz="1400" dirty="0">
                <a:latin typeface="Verdana" charset="0"/>
                <a:ea typeface="Verdana" charset="0"/>
                <a:cs typeface="Verdana" charset="0"/>
              </a:rPr>
              <a:t>principalmente </a:t>
            </a:r>
            <a:r>
              <a:rPr lang="es-ES" sz="1400" dirty="0" err="1" smtClean="0">
                <a:latin typeface="Verdana" charset="0"/>
                <a:ea typeface="Verdana" charset="0"/>
                <a:cs typeface="Verdana" charset="0"/>
              </a:rPr>
              <a:t>Arábia</a:t>
            </a:r>
            <a:r>
              <a:rPr lang="es-ES" sz="1400" dirty="0" smtClean="0">
                <a:latin typeface="Verdana" charset="0"/>
                <a:ea typeface="Verdana" charset="0"/>
                <a:cs typeface="Verdana" charset="0"/>
              </a:rPr>
              <a:t> </a:t>
            </a:r>
            <a:r>
              <a:rPr lang="es-ES" sz="1400" dirty="0">
                <a:latin typeface="Verdana" charset="0"/>
                <a:ea typeface="Verdana" charset="0"/>
                <a:cs typeface="Verdana" charset="0"/>
              </a:rPr>
              <a:t>Saudita, </a:t>
            </a:r>
            <a:r>
              <a:rPr lang="es-ES" sz="1400" dirty="0" err="1">
                <a:latin typeface="Verdana" charset="0"/>
                <a:ea typeface="Verdana" charset="0"/>
                <a:cs typeface="Verdana" charset="0"/>
              </a:rPr>
              <a:t>Emirados</a:t>
            </a:r>
            <a:r>
              <a:rPr lang="es-ES" sz="1400" dirty="0">
                <a:latin typeface="Verdana" charset="0"/>
                <a:ea typeface="Verdana" charset="0"/>
                <a:cs typeface="Verdana" charset="0"/>
              </a:rPr>
              <a:t> Á</a:t>
            </a:r>
            <a:r>
              <a:rPr lang="es-ES" sz="1400" dirty="0" smtClean="0">
                <a:latin typeface="Verdana" charset="0"/>
                <a:ea typeface="Verdana" charset="0"/>
                <a:cs typeface="Verdana" charset="0"/>
              </a:rPr>
              <a:t>rabes e </a:t>
            </a:r>
            <a:r>
              <a:rPr lang="es-ES" sz="1400" dirty="0">
                <a:latin typeface="Verdana" charset="0"/>
                <a:ea typeface="Verdana" charset="0"/>
                <a:cs typeface="Verdana" charset="0"/>
              </a:rPr>
              <a:t>Catar.</a:t>
            </a:r>
          </a:p>
          <a:p>
            <a:endParaRPr lang="es-ES" sz="1400" dirty="0">
              <a:latin typeface="Verdana" charset="0"/>
              <a:ea typeface="Verdana" charset="0"/>
              <a:cs typeface="Verdana" charset="0"/>
            </a:endParaRPr>
          </a:p>
          <a:p>
            <a:r>
              <a:rPr lang="es-ES" sz="1400" dirty="0" smtClean="0">
                <a:latin typeface="Verdana" charset="0"/>
                <a:ea typeface="Verdana" charset="0"/>
                <a:cs typeface="Verdana" charset="0"/>
              </a:rPr>
              <a:t>O </a:t>
            </a:r>
            <a:r>
              <a:rPr lang="es-ES" sz="1400" dirty="0" err="1" smtClean="0">
                <a:latin typeface="Verdana" charset="0"/>
                <a:ea typeface="Verdana" charset="0"/>
                <a:cs typeface="Verdana" charset="0"/>
              </a:rPr>
              <a:t>crescimento</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na</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Ásia</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veio</a:t>
            </a:r>
            <a:r>
              <a:rPr lang="es-ES" sz="1400" dirty="0" smtClean="0">
                <a:latin typeface="Verdana" charset="0"/>
                <a:ea typeface="Verdana" charset="0"/>
                <a:cs typeface="Verdana" charset="0"/>
              </a:rPr>
              <a:t> da </a:t>
            </a:r>
            <a:r>
              <a:rPr lang="es-ES" sz="1400" dirty="0" err="1" smtClean="0">
                <a:latin typeface="Verdana" charset="0"/>
                <a:ea typeface="Verdana" charset="0"/>
                <a:cs typeface="Verdana" charset="0"/>
              </a:rPr>
              <a:t>expansão</a:t>
            </a:r>
            <a:r>
              <a:rPr lang="es-ES" sz="1400" dirty="0" smtClean="0">
                <a:latin typeface="Verdana" charset="0"/>
                <a:ea typeface="Verdana" charset="0"/>
                <a:cs typeface="Verdana" charset="0"/>
              </a:rPr>
              <a:t> das </a:t>
            </a:r>
            <a:r>
              <a:rPr lang="es-ES" sz="1400" dirty="0" err="1" smtClean="0">
                <a:latin typeface="Verdana" charset="0"/>
                <a:ea typeface="Verdana" charset="0"/>
                <a:cs typeface="Verdana" charset="0"/>
              </a:rPr>
              <a:t>refinarias</a:t>
            </a:r>
            <a:r>
              <a:rPr lang="es-ES" sz="1400" dirty="0" smtClean="0">
                <a:latin typeface="Verdana" charset="0"/>
                <a:ea typeface="Verdana" charset="0"/>
                <a:cs typeface="Verdana" charset="0"/>
              </a:rPr>
              <a:t> </a:t>
            </a:r>
            <a:r>
              <a:rPr lang="es-ES" sz="1400" dirty="0" err="1" smtClean="0">
                <a:latin typeface="Verdana" charset="0"/>
                <a:ea typeface="Verdana" charset="0"/>
                <a:cs typeface="Verdana" charset="0"/>
              </a:rPr>
              <a:t>na</a:t>
            </a:r>
            <a:r>
              <a:rPr lang="es-ES" sz="1400" dirty="0" smtClean="0">
                <a:latin typeface="Verdana" charset="0"/>
                <a:ea typeface="Verdana" charset="0"/>
                <a:cs typeface="Verdana" charset="0"/>
              </a:rPr>
              <a:t> </a:t>
            </a:r>
            <a:r>
              <a:rPr lang="es-ES" sz="1400" dirty="0">
                <a:latin typeface="Verdana" charset="0"/>
                <a:ea typeface="Verdana" charset="0"/>
                <a:cs typeface="Verdana" charset="0"/>
              </a:rPr>
              <a:t>China. </a:t>
            </a:r>
            <a:endParaRPr lang="en-US" sz="1400" dirty="0">
              <a:latin typeface="Verdana" charset="0"/>
              <a:ea typeface="Verdana" charset="0"/>
              <a:cs typeface="Verdana" charset="0"/>
            </a:endParaRPr>
          </a:p>
        </p:txBody>
      </p:sp>
      <p:sp>
        <p:nvSpPr>
          <p:cNvPr id="12" name="Footer Placeholder 1"/>
          <p:cNvSpPr txBox="1">
            <a:spLocks/>
          </p:cNvSpPr>
          <p:nvPr/>
        </p:nvSpPr>
        <p:spPr>
          <a:xfrm>
            <a:off x="457200" y="6301831"/>
            <a:ext cx="38211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smtClean="0"/>
              <a:t>Copyright © 2017 Argus Media group. All rights reserved.</a:t>
            </a:r>
            <a:endParaRPr lang="en-US" sz="1000" dirty="0"/>
          </a:p>
        </p:txBody>
      </p:sp>
      <p:graphicFrame>
        <p:nvGraphicFramePr>
          <p:cNvPr id="13" name="Chart 12"/>
          <p:cNvGraphicFramePr>
            <a:graphicFrameLocks/>
          </p:cNvGraphicFramePr>
          <p:nvPr>
            <p:extLst>
              <p:ext uri="{D42A27DB-BD31-4B8C-83A1-F6EECF244321}">
                <p14:modId xmlns:p14="http://schemas.microsoft.com/office/powerpoint/2010/main" val="1000877473"/>
              </p:ext>
            </p:extLst>
          </p:nvPr>
        </p:nvGraphicFramePr>
        <p:xfrm>
          <a:off x="630043" y="2141250"/>
          <a:ext cx="3962401" cy="318856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30044" y="1937178"/>
            <a:ext cx="3796990" cy="204072"/>
          </a:xfrm>
          <a:prstGeom prst="rect">
            <a:avLst/>
          </a:prstGeom>
          <a:noFill/>
        </p:spPr>
        <p:txBody>
          <a:bodyPr wrap="square" lIns="0" tIns="0" rIns="0" bIns="0" rtlCol="0">
            <a:noAutofit/>
          </a:bodyPr>
          <a:lstStyle/>
          <a:p>
            <a:pPr>
              <a:spcAft>
                <a:spcPts val="300"/>
              </a:spcAft>
              <a:buClr>
                <a:srgbClr val="005DAA"/>
              </a:buClr>
            </a:pPr>
            <a:r>
              <a:rPr lang="en-GB" sz="1200" b="1" dirty="0" smtClean="0">
                <a:latin typeface="Verdana" charset="0"/>
                <a:ea typeface="Verdana" charset="0"/>
                <a:cs typeface="Verdana" charset="0"/>
              </a:rPr>
              <a:t>Global LPG production by region, 2010-16</a:t>
            </a:r>
          </a:p>
        </p:txBody>
      </p:sp>
      <p:sp>
        <p:nvSpPr>
          <p:cNvPr id="15" name="TextBox 14"/>
          <p:cNvSpPr txBox="1"/>
          <p:nvPr/>
        </p:nvSpPr>
        <p:spPr>
          <a:xfrm>
            <a:off x="6927943" y="5649399"/>
            <a:ext cx="1676400" cy="230832"/>
          </a:xfrm>
          <a:prstGeom prst="rect">
            <a:avLst/>
          </a:prstGeom>
          <a:noFill/>
        </p:spPr>
        <p:txBody>
          <a:bodyPr wrap="square" rtlCol="0">
            <a:spAutoFit/>
          </a:bodyPr>
          <a:lstStyle/>
          <a:p>
            <a:pPr algn="r"/>
            <a:r>
              <a:rPr lang="en-GB" sz="900" i="1" dirty="0">
                <a:latin typeface="Verdana" panose="020B0604030504040204" pitchFamily="34" charset="0"/>
                <a:ea typeface="Verdana" panose="020B0604030504040204" pitchFamily="34" charset="0"/>
                <a:cs typeface="Verdana" panose="020B0604030504040204" pitchFamily="34" charset="0"/>
              </a:rPr>
              <a:t>— </a:t>
            </a:r>
            <a:r>
              <a:rPr lang="en-GB" sz="900" i="1" dirty="0" smtClean="0">
                <a:latin typeface="Trebuchet MS" panose="020B0603020202020204" pitchFamily="34" charset="0"/>
              </a:rPr>
              <a:t>Argus </a:t>
            </a:r>
            <a:endParaRPr lang="en-GB" sz="900" i="1" dirty="0">
              <a:latin typeface="Trebuchet MS" panose="020B0603020202020204" pitchFamily="34" charset="0"/>
            </a:endParaRPr>
          </a:p>
        </p:txBody>
      </p:sp>
      <p:sp>
        <p:nvSpPr>
          <p:cNvPr id="16" name="Título 5"/>
          <p:cNvSpPr txBox="1">
            <a:spLocks/>
          </p:cNvSpPr>
          <p:nvPr/>
        </p:nvSpPr>
        <p:spPr bwMode="auto">
          <a:xfrm>
            <a:off x="0" y="594731"/>
            <a:ext cx="9144000" cy="75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GB" sz="2700" dirty="0" err="1">
                <a:solidFill>
                  <a:srgbClr val="32548F"/>
                </a:solidFill>
                <a:latin typeface="Verdana" charset="0"/>
                <a:ea typeface="Verdana" charset="0"/>
                <a:cs typeface="Verdana" charset="0"/>
              </a:rPr>
              <a:t>Produção</a:t>
            </a:r>
            <a:r>
              <a:rPr lang="en-GB" sz="2700" dirty="0">
                <a:solidFill>
                  <a:srgbClr val="32548F"/>
                </a:solidFill>
                <a:latin typeface="Verdana" charset="0"/>
                <a:ea typeface="Verdana" charset="0"/>
                <a:cs typeface="Verdana" charset="0"/>
              </a:rPr>
              <a:t> </a:t>
            </a:r>
            <a:r>
              <a:rPr lang="pt-BR" sz="2700" dirty="0">
                <a:solidFill>
                  <a:srgbClr val="32548F"/>
                </a:solidFill>
                <a:latin typeface="Verdana" charset="0"/>
                <a:ea typeface="Verdana" charset="0"/>
                <a:cs typeface="Verdana" charset="0"/>
              </a:rPr>
              <a:t>global de GLP: A expansão segue</a:t>
            </a:r>
          </a:p>
        </p:txBody>
      </p:sp>
    </p:spTree>
    <p:extLst>
      <p:ext uri="{BB962C8B-B14F-4D97-AF65-F5344CB8AC3E}">
        <p14:creationId xmlns:p14="http://schemas.microsoft.com/office/powerpoint/2010/main" val="491301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623732"/>
            <a:ext cx="9144001" cy="1160463"/>
          </a:xfrm>
          <a:prstGeom prst="rect">
            <a:avLst/>
          </a:prstGeom>
        </p:spPr>
        <p:txBody>
          <a:bodyPr>
            <a:noAutofit/>
          </a:bodyPr>
          <a:lstStyle/>
          <a:p>
            <a:pPr algn="l"/>
            <a:r>
              <a:rPr lang="en-GB" sz="2700" dirty="0">
                <a:solidFill>
                  <a:srgbClr val="32548F"/>
                </a:solidFill>
                <a:latin typeface="Verdana" charset="0"/>
                <a:ea typeface="Verdana" charset="0"/>
                <a:cs typeface="Verdana" charset="0"/>
              </a:rPr>
              <a:t>2015 x 2014 – </a:t>
            </a:r>
            <a:r>
              <a:rPr lang="en-GB" sz="2700" dirty="0" err="1">
                <a:solidFill>
                  <a:srgbClr val="32548F"/>
                </a:solidFill>
                <a:latin typeface="Verdana" charset="0"/>
                <a:ea typeface="Verdana" charset="0"/>
                <a:cs typeface="Verdana" charset="0"/>
              </a:rPr>
              <a:t>Principais</a:t>
            </a:r>
            <a:r>
              <a:rPr lang="en-GB" sz="2700" dirty="0">
                <a:solidFill>
                  <a:srgbClr val="32548F"/>
                </a:solidFill>
                <a:latin typeface="Verdana" charset="0"/>
                <a:ea typeface="Verdana" charset="0"/>
                <a:cs typeface="Verdana" charset="0"/>
              </a:rPr>
              <a:t> </a:t>
            </a:r>
            <a:r>
              <a:rPr lang="en-GB" sz="2700" dirty="0" err="1">
                <a:solidFill>
                  <a:srgbClr val="32548F"/>
                </a:solidFill>
                <a:latin typeface="Verdana" charset="0"/>
                <a:ea typeface="Verdana" charset="0"/>
                <a:cs typeface="Verdana" charset="0"/>
              </a:rPr>
              <a:t>mudanças</a:t>
            </a:r>
            <a:r>
              <a:rPr lang="en-GB" sz="2700" dirty="0">
                <a:solidFill>
                  <a:srgbClr val="32548F"/>
                </a:solidFill>
                <a:latin typeface="Verdana" charset="0"/>
                <a:ea typeface="Verdana" charset="0"/>
                <a:cs typeface="Verdana" charset="0"/>
              </a:rPr>
              <a:t> </a:t>
            </a:r>
            <a:r>
              <a:rPr lang="en-GB" sz="2700" dirty="0" err="1" smtClean="0">
                <a:solidFill>
                  <a:srgbClr val="32548F"/>
                </a:solidFill>
                <a:latin typeface="Verdana" charset="0"/>
                <a:ea typeface="Verdana" charset="0"/>
                <a:cs typeface="Verdana" charset="0"/>
              </a:rPr>
              <a:t>produção</a:t>
            </a:r>
            <a:r>
              <a:rPr lang="en-GB" sz="2700" dirty="0" smtClean="0">
                <a:solidFill>
                  <a:srgbClr val="32548F"/>
                </a:solidFill>
                <a:latin typeface="Verdana" charset="0"/>
                <a:ea typeface="Verdana" charset="0"/>
                <a:cs typeface="Verdana" charset="0"/>
              </a:rPr>
              <a:t> </a:t>
            </a:r>
            <a:r>
              <a:rPr lang="en-GB" sz="2400" dirty="0">
                <a:solidFill>
                  <a:srgbClr val="32548F"/>
                </a:solidFill>
                <a:latin typeface="Verdana" charset="0"/>
                <a:ea typeface="Verdana" charset="0"/>
                <a:cs typeface="Verdana" charset="0"/>
              </a:rPr>
              <a:t>(%)</a:t>
            </a:r>
            <a:endParaRPr lang="en-US" sz="2400" dirty="0">
              <a:solidFill>
                <a:srgbClr val="32548F"/>
              </a:solidFill>
              <a:latin typeface="Verdana" charset="0"/>
              <a:ea typeface="Verdana" charset="0"/>
              <a:cs typeface="Verdana" charset="0"/>
            </a:endParaRPr>
          </a:p>
        </p:txBody>
      </p:sp>
      <p:pic>
        <p:nvPicPr>
          <p:cNvPr id="6"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2137393"/>
            <a:ext cx="8659813" cy="3660775"/>
          </a:xfrm>
          <a:prstGeom prst="rect">
            <a:avLst/>
          </a:prstGeom>
        </p:spPr>
      </p:pic>
    </p:spTree>
    <p:extLst>
      <p:ext uri="{BB962C8B-B14F-4D97-AF65-F5344CB8AC3E}">
        <p14:creationId xmlns:p14="http://schemas.microsoft.com/office/powerpoint/2010/main" val="40497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475786"/>
            <a:ext cx="9144000" cy="457200"/>
          </a:xfrm>
          <a:prstGeom prst="rect">
            <a:avLst/>
          </a:prstGeom>
        </p:spPr>
        <p:txBody>
          <a:bodyPr>
            <a:noAutofit/>
          </a:bodyPr>
          <a:lstStyle/>
          <a:p>
            <a:pPr algn="l"/>
            <a:r>
              <a:rPr lang="pt-BR" sz="2700" dirty="0">
                <a:solidFill>
                  <a:srgbClr val="32548F"/>
                </a:solidFill>
                <a:latin typeface="Verdana" charset="0"/>
                <a:ea typeface="Verdana" charset="0"/>
                <a:cs typeface="Verdana" charset="0"/>
              </a:rPr>
              <a:t>Produção global cresce</a:t>
            </a:r>
            <a:r>
              <a:rPr lang="en-US" sz="2700" dirty="0">
                <a:solidFill>
                  <a:srgbClr val="32548F"/>
                </a:solidFill>
                <a:latin typeface="Verdana" charset="0"/>
                <a:ea typeface="Verdana" charset="0"/>
                <a:cs typeface="Verdana" charset="0"/>
              </a:rPr>
              <a:t>, </a:t>
            </a:r>
            <a:r>
              <a:rPr lang="en-US" sz="2700" dirty="0" err="1" smtClean="0">
                <a:solidFill>
                  <a:srgbClr val="32548F"/>
                </a:solidFill>
                <a:latin typeface="Verdana" charset="0"/>
                <a:ea typeface="Verdana" charset="0"/>
                <a:cs typeface="Verdana" charset="0"/>
              </a:rPr>
              <a:t>exceto</a:t>
            </a:r>
            <a:r>
              <a:rPr lang="en-US" sz="2700" dirty="0" smtClean="0">
                <a:solidFill>
                  <a:srgbClr val="32548F"/>
                </a:solidFill>
                <a:latin typeface="Verdana" charset="0"/>
                <a:ea typeface="Verdana" charset="0"/>
                <a:cs typeface="Verdana" charset="0"/>
              </a:rPr>
              <a:t> </a:t>
            </a:r>
            <a:r>
              <a:rPr lang="en-US" sz="2700" dirty="0">
                <a:solidFill>
                  <a:srgbClr val="32548F"/>
                </a:solidFill>
                <a:latin typeface="Verdana" charset="0"/>
                <a:ea typeface="Verdana" charset="0"/>
                <a:cs typeface="Verdana" charset="0"/>
              </a:rPr>
              <a:t>no </a:t>
            </a:r>
            <a:r>
              <a:rPr lang="en-US" sz="2700" dirty="0" smtClean="0">
                <a:solidFill>
                  <a:srgbClr val="32548F"/>
                </a:solidFill>
                <a:latin typeface="Verdana" charset="0"/>
                <a:ea typeface="Verdana" charset="0"/>
                <a:cs typeface="Verdana" charset="0"/>
              </a:rPr>
              <a:t>NE </a:t>
            </a:r>
            <a:r>
              <a:rPr lang="en-US" sz="2700" dirty="0">
                <a:solidFill>
                  <a:srgbClr val="32548F"/>
                </a:solidFill>
                <a:latin typeface="Verdana" charset="0"/>
                <a:ea typeface="Verdana" charset="0"/>
                <a:cs typeface="Verdana" charset="0"/>
              </a:rPr>
              <a:t>da </a:t>
            </a:r>
            <a:r>
              <a:rPr lang="en-US" sz="2700" dirty="0">
                <a:solidFill>
                  <a:srgbClr val="32548F"/>
                </a:solidFill>
                <a:latin typeface="Verdana" charset="0"/>
                <a:ea typeface="Verdana" charset="0"/>
                <a:cs typeface="Verdana" charset="0"/>
              </a:rPr>
              <a:t>Europa</a:t>
            </a:r>
          </a:p>
        </p:txBody>
      </p:sp>
      <p:graphicFrame>
        <p:nvGraphicFramePr>
          <p:cNvPr id="9" name="Chart 8"/>
          <p:cNvGraphicFramePr>
            <a:graphicFrameLocks/>
          </p:cNvGraphicFramePr>
          <p:nvPr>
            <p:extLst>
              <p:ext uri="{D42A27DB-BD31-4B8C-83A1-F6EECF244321}">
                <p14:modId xmlns:p14="http://schemas.microsoft.com/office/powerpoint/2010/main" val="1186445606"/>
              </p:ext>
            </p:extLst>
          </p:nvPr>
        </p:nvGraphicFramePr>
        <p:xfrm>
          <a:off x="693234" y="2006755"/>
          <a:ext cx="7995062" cy="3724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731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9821" y="449689"/>
            <a:ext cx="9084179" cy="609600"/>
          </a:xfrm>
          <a:prstGeom prst="rect">
            <a:avLst/>
          </a:prstGeom>
        </p:spPr>
        <p:txBody>
          <a:bodyPr>
            <a:noAutofit/>
          </a:bodyPr>
          <a:lstStyle/>
          <a:p>
            <a:pPr algn="l"/>
            <a:r>
              <a:rPr lang="en-GB" sz="2700" dirty="0" err="1">
                <a:solidFill>
                  <a:srgbClr val="32548F"/>
                </a:solidFill>
                <a:latin typeface="Verdana" charset="0"/>
                <a:ea typeface="Verdana" charset="0"/>
                <a:cs typeface="Verdana" charset="0"/>
              </a:rPr>
              <a:t>Consumo</a:t>
            </a:r>
            <a:r>
              <a:rPr lang="en-GB" sz="2700" dirty="0">
                <a:solidFill>
                  <a:srgbClr val="32548F"/>
                </a:solidFill>
                <a:latin typeface="Verdana" charset="0"/>
                <a:ea typeface="Verdana" charset="0"/>
                <a:cs typeface="Verdana" charset="0"/>
              </a:rPr>
              <a:t> </a:t>
            </a:r>
            <a:r>
              <a:rPr lang="en-GB" sz="2700" dirty="0">
                <a:solidFill>
                  <a:srgbClr val="32548F"/>
                </a:solidFill>
                <a:latin typeface="Verdana" charset="0"/>
                <a:ea typeface="Verdana" charset="0"/>
                <a:cs typeface="Verdana" charset="0"/>
              </a:rPr>
              <a:t>global </a:t>
            </a:r>
            <a:r>
              <a:rPr lang="en-GB" sz="2700" dirty="0" smtClean="0">
                <a:solidFill>
                  <a:srgbClr val="32548F"/>
                </a:solidFill>
                <a:latin typeface="Verdana" charset="0"/>
                <a:ea typeface="Verdana" charset="0"/>
                <a:cs typeface="Verdana" charset="0"/>
              </a:rPr>
              <a:t>segue </a:t>
            </a:r>
            <a:r>
              <a:rPr lang="en-GB" sz="2700" dirty="0" err="1" smtClean="0">
                <a:solidFill>
                  <a:srgbClr val="32548F"/>
                </a:solidFill>
                <a:latin typeface="Verdana" charset="0"/>
                <a:ea typeface="Verdana" charset="0"/>
                <a:cs typeface="Verdana" charset="0"/>
              </a:rPr>
              <a:t>em</a:t>
            </a:r>
            <a:r>
              <a:rPr lang="en-GB" sz="2700" dirty="0" smtClean="0">
                <a:solidFill>
                  <a:srgbClr val="32548F"/>
                </a:solidFill>
                <a:latin typeface="Verdana" charset="0"/>
                <a:ea typeface="Verdana" charset="0"/>
                <a:cs typeface="Verdana" charset="0"/>
              </a:rPr>
              <a:t> </a:t>
            </a:r>
            <a:r>
              <a:rPr lang="en-GB" sz="2700" dirty="0" err="1">
                <a:solidFill>
                  <a:srgbClr val="32548F"/>
                </a:solidFill>
                <a:latin typeface="Verdana" charset="0"/>
                <a:ea typeface="Verdana" charset="0"/>
                <a:cs typeface="Verdana" charset="0"/>
              </a:rPr>
              <a:t>expansão</a:t>
            </a:r>
            <a:endParaRPr lang="en-GB" sz="2700" dirty="0">
              <a:solidFill>
                <a:srgbClr val="32548F"/>
              </a:solidFill>
              <a:latin typeface="Verdana" charset="0"/>
              <a:ea typeface="Verdana" charset="0"/>
              <a:cs typeface="Verdana" charset="0"/>
            </a:endParaRPr>
          </a:p>
        </p:txBody>
      </p:sp>
      <p:sp>
        <p:nvSpPr>
          <p:cNvPr id="10" name="Content Placeholder 2"/>
          <p:cNvSpPr txBox="1">
            <a:spLocks/>
          </p:cNvSpPr>
          <p:nvPr/>
        </p:nvSpPr>
        <p:spPr>
          <a:xfrm>
            <a:off x="4757853" y="1805103"/>
            <a:ext cx="4252797" cy="3704614"/>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dirty="0" smtClean="0">
              <a:latin typeface="Verdana" charset="0"/>
              <a:ea typeface="Verdana" charset="0"/>
              <a:cs typeface="Verdana" charset="0"/>
            </a:endParaRPr>
          </a:p>
          <a:p>
            <a:r>
              <a:rPr lang="es-ES" dirty="0" smtClean="0">
                <a:latin typeface="Verdana" charset="0"/>
                <a:ea typeface="Verdana" charset="0"/>
                <a:cs typeface="Verdana" charset="0"/>
              </a:rPr>
              <a:t>A demanda mundial durante este período </a:t>
            </a:r>
            <a:r>
              <a:rPr lang="es-ES" dirty="0" err="1" smtClean="0">
                <a:latin typeface="Verdana" charset="0"/>
                <a:ea typeface="Verdana" charset="0"/>
                <a:cs typeface="Verdana" charset="0"/>
              </a:rPr>
              <a:t>aumentou</a:t>
            </a:r>
            <a:r>
              <a:rPr lang="es-ES" dirty="0" smtClean="0">
                <a:latin typeface="Verdana" charset="0"/>
                <a:ea typeface="Verdana" charset="0"/>
                <a:cs typeface="Verdana" charset="0"/>
              </a:rPr>
              <a:t> 20pc</a:t>
            </a:r>
            <a:r>
              <a:rPr lang="es-ES" dirty="0" smtClean="0">
                <a:latin typeface="Verdana" charset="0"/>
                <a:ea typeface="Verdana" charset="0"/>
                <a:cs typeface="Verdana" charset="0"/>
              </a:rPr>
              <a:t>.</a:t>
            </a:r>
          </a:p>
          <a:p>
            <a:endParaRPr lang="es-ES" dirty="0">
              <a:latin typeface="Verdana" charset="0"/>
              <a:ea typeface="Verdana" charset="0"/>
              <a:cs typeface="Verdana" charset="0"/>
            </a:endParaRPr>
          </a:p>
          <a:p>
            <a:r>
              <a:rPr lang="es-ES" dirty="0" err="1">
                <a:latin typeface="Verdana" charset="0"/>
                <a:ea typeface="Verdana" charset="0"/>
                <a:cs typeface="Verdana" charset="0"/>
              </a:rPr>
              <a:t>Ásia</a:t>
            </a:r>
            <a:r>
              <a:rPr lang="es-ES" dirty="0">
                <a:latin typeface="Verdana" charset="0"/>
                <a:ea typeface="Verdana" charset="0"/>
                <a:cs typeface="Verdana" charset="0"/>
              </a:rPr>
              <a:t> é a </a:t>
            </a:r>
            <a:r>
              <a:rPr lang="es-ES" dirty="0" err="1">
                <a:latin typeface="Verdana" charset="0"/>
                <a:ea typeface="Verdana" charset="0"/>
                <a:cs typeface="Verdana" charset="0"/>
              </a:rPr>
              <a:t>região</a:t>
            </a:r>
            <a:r>
              <a:rPr lang="es-ES" dirty="0">
                <a:latin typeface="Verdana" charset="0"/>
                <a:ea typeface="Verdana" charset="0"/>
                <a:cs typeface="Verdana" charset="0"/>
              </a:rPr>
              <a:t> </a:t>
            </a:r>
            <a:r>
              <a:rPr lang="es-ES" dirty="0" err="1">
                <a:latin typeface="Verdana" charset="0"/>
                <a:ea typeface="Verdana" charset="0"/>
                <a:cs typeface="Verdana" charset="0"/>
              </a:rPr>
              <a:t>com</a:t>
            </a:r>
            <a:r>
              <a:rPr lang="es-ES" dirty="0">
                <a:latin typeface="Verdana" charset="0"/>
                <a:ea typeface="Verdana" charset="0"/>
                <a:cs typeface="Verdana" charset="0"/>
              </a:rPr>
              <a:t> </a:t>
            </a:r>
            <a:r>
              <a:rPr lang="es-ES" dirty="0" err="1">
                <a:latin typeface="Verdana" charset="0"/>
                <a:ea typeface="Verdana" charset="0"/>
                <a:cs typeface="Verdana" charset="0"/>
              </a:rPr>
              <a:t>maior</a:t>
            </a:r>
            <a:r>
              <a:rPr lang="es-ES" dirty="0">
                <a:latin typeface="Verdana" charset="0"/>
                <a:ea typeface="Verdana" charset="0"/>
                <a:cs typeface="Verdana" charset="0"/>
              </a:rPr>
              <a:t> </a:t>
            </a:r>
            <a:r>
              <a:rPr lang="es-ES" dirty="0" err="1">
                <a:latin typeface="Verdana" charset="0"/>
                <a:ea typeface="Verdana" charset="0"/>
                <a:cs typeface="Verdana" charset="0"/>
              </a:rPr>
              <a:t>crescimento</a:t>
            </a:r>
            <a:r>
              <a:rPr lang="es-ES" dirty="0">
                <a:latin typeface="Verdana" charset="0"/>
                <a:ea typeface="Verdana" charset="0"/>
                <a:cs typeface="Verdana" charset="0"/>
              </a:rPr>
              <a:t> da demanda - 38pc de 2010 a 2016.</a:t>
            </a:r>
          </a:p>
          <a:p>
            <a:pPr marL="0" indent="0">
              <a:buNone/>
            </a:pPr>
            <a:endParaRPr lang="es-ES" dirty="0" smtClean="0">
              <a:latin typeface="Verdana" charset="0"/>
              <a:ea typeface="Verdana" charset="0"/>
              <a:cs typeface="Verdana" charset="0"/>
            </a:endParaRPr>
          </a:p>
          <a:p>
            <a:pPr marL="0" indent="0">
              <a:buFont typeface="Arial"/>
              <a:buNone/>
            </a:pPr>
            <a:endParaRPr lang="es-ES" dirty="0" smtClean="0">
              <a:latin typeface="Verdana" charset="0"/>
              <a:ea typeface="Verdana" charset="0"/>
              <a:cs typeface="Verdana" charset="0"/>
            </a:endParaRPr>
          </a:p>
          <a:p>
            <a:r>
              <a:rPr lang="es-ES" dirty="0" smtClean="0">
                <a:latin typeface="Verdana" charset="0"/>
                <a:ea typeface="Verdana" charset="0"/>
                <a:cs typeface="Verdana" charset="0"/>
              </a:rPr>
              <a:t>A demanda na Europa </a:t>
            </a:r>
            <a:r>
              <a:rPr lang="es-ES" dirty="0" err="1" smtClean="0">
                <a:latin typeface="Verdana" charset="0"/>
                <a:ea typeface="Verdana" charset="0"/>
                <a:cs typeface="Verdana" charset="0"/>
              </a:rPr>
              <a:t>subiu</a:t>
            </a:r>
            <a:r>
              <a:rPr lang="es-ES" dirty="0" smtClean="0">
                <a:latin typeface="Verdana" charset="0"/>
                <a:ea typeface="Verdana" charset="0"/>
                <a:cs typeface="Verdana" charset="0"/>
              </a:rPr>
              <a:t> 15pc para 39mn t.</a:t>
            </a:r>
          </a:p>
          <a:p>
            <a:pPr marL="0" indent="0">
              <a:buFont typeface="Arial"/>
              <a:buNone/>
            </a:pPr>
            <a:endParaRPr lang="en-GB" dirty="0" smtClean="0">
              <a:latin typeface="Verdana" charset="0"/>
              <a:ea typeface="Verdana" charset="0"/>
              <a:cs typeface="Verdana" charset="0"/>
            </a:endParaRPr>
          </a:p>
          <a:p>
            <a:endParaRPr lang="en-US" dirty="0">
              <a:latin typeface="Verdana" charset="0"/>
              <a:ea typeface="Verdana" charset="0"/>
              <a:cs typeface="Verdana" charset="0"/>
            </a:endParaRPr>
          </a:p>
        </p:txBody>
      </p:sp>
      <p:graphicFrame>
        <p:nvGraphicFramePr>
          <p:cNvPr id="11" name="Chart 10"/>
          <p:cNvGraphicFramePr>
            <a:graphicFrameLocks/>
          </p:cNvGraphicFramePr>
          <p:nvPr>
            <p:extLst>
              <p:ext uri="{D42A27DB-BD31-4B8C-83A1-F6EECF244321}">
                <p14:modId xmlns:p14="http://schemas.microsoft.com/office/powerpoint/2010/main" val="1934479912"/>
              </p:ext>
            </p:extLst>
          </p:nvPr>
        </p:nvGraphicFramePr>
        <p:xfrm>
          <a:off x="719254" y="2169452"/>
          <a:ext cx="3908502" cy="35734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19254" y="1872419"/>
            <a:ext cx="3908502" cy="168253"/>
          </a:xfrm>
          <a:prstGeom prst="rect">
            <a:avLst/>
          </a:prstGeom>
          <a:noFill/>
        </p:spPr>
        <p:txBody>
          <a:bodyPr wrap="square" lIns="0" tIns="0" rIns="0" bIns="0" rtlCol="0">
            <a:noAutofit/>
          </a:bodyPr>
          <a:lstStyle/>
          <a:p>
            <a:pPr>
              <a:spcAft>
                <a:spcPts val="300"/>
              </a:spcAft>
              <a:buClr>
                <a:srgbClr val="005DAA"/>
              </a:buClr>
            </a:pPr>
            <a:r>
              <a:rPr lang="en-GB" sz="1200" b="1" dirty="0" smtClean="0">
                <a:latin typeface="Verdana" charset="0"/>
                <a:ea typeface="Verdana" charset="0"/>
                <a:cs typeface="Verdana" charset="0"/>
              </a:rPr>
              <a:t>Global LPG consumption by region, 2010-16</a:t>
            </a:r>
          </a:p>
        </p:txBody>
      </p:sp>
      <p:sp>
        <p:nvSpPr>
          <p:cNvPr id="13" name="TextBox 12"/>
          <p:cNvSpPr txBox="1"/>
          <p:nvPr/>
        </p:nvSpPr>
        <p:spPr>
          <a:xfrm>
            <a:off x="3028662" y="5394301"/>
            <a:ext cx="1676400" cy="230832"/>
          </a:xfrm>
          <a:prstGeom prst="rect">
            <a:avLst/>
          </a:prstGeom>
          <a:noFill/>
        </p:spPr>
        <p:txBody>
          <a:bodyPr wrap="square" rtlCol="0">
            <a:spAutoFit/>
          </a:bodyPr>
          <a:lstStyle/>
          <a:p>
            <a:pPr algn="r"/>
            <a:r>
              <a:rPr lang="en-GB" sz="900" i="1" dirty="0">
                <a:latin typeface="Verdana" panose="020B0604030504040204" pitchFamily="34" charset="0"/>
                <a:ea typeface="Verdana" panose="020B0604030504040204" pitchFamily="34" charset="0"/>
                <a:cs typeface="Verdana" panose="020B0604030504040204" pitchFamily="34" charset="0"/>
              </a:rPr>
              <a:t>— </a:t>
            </a:r>
            <a:r>
              <a:rPr lang="en-GB" sz="900" i="1" dirty="0" smtClean="0">
                <a:latin typeface="Trebuchet MS" panose="020B0603020202020204" pitchFamily="34" charset="0"/>
              </a:rPr>
              <a:t>Argus </a:t>
            </a:r>
            <a:endParaRPr lang="en-GB" sz="900" i="1" dirty="0">
              <a:latin typeface="Trebuchet MS" panose="020B0603020202020204" pitchFamily="34" charset="0"/>
            </a:endParaRPr>
          </a:p>
        </p:txBody>
      </p:sp>
    </p:spTree>
    <p:extLst>
      <p:ext uri="{BB962C8B-B14F-4D97-AF65-F5344CB8AC3E}">
        <p14:creationId xmlns:p14="http://schemas.microsoft.com/office/powerpoint/2010/main" val="177085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7092" y="405161"/>
            <a:ext cx="9408920" cy="609600"/>
          </a:xfrm>
          <a:prstGeom prst="rect">
            <a:avLst/>
          </a:prstGeom>
        </p:spPr>
        <p:txBody>
          <a:bodyPr>
            <a:noAutofit/>
          </a:bodyPr>
          <a:lstStyle/>
          <a:p>
            <a:pPr algn="l"/>
            <a:r>
              <a:rPr lang="en-GB" sz="2700" dirty="0">
                <a:solidFill>
                  <a:srgbClr val="32548F"/>
                </a:solidFill>
                <a:latin typeface="Verdana" charset="0"/>
                <a:ea typeface="Verdana" charset="0"/>
                <a:cs typeface="Verdana" charset="0"/>
              </a:rPr>
              <a:t>2015 x 2014 – </a:t>
            </a:r>
            <a:r>
              <a:rPr lang="en-GB" sz="2700" dirty="0" err="1">
                <a:solidFill>
                  <a:srgbClr val="32548F"/>
                </a:solidFill>
                <a:latin typeface="Verdana" charset="0"/>
                <a:ea typeface="Verdana" charset="0"/>
                <a:cs typeface="Verdana" charset="0"/>
              </a:rPr>
              <a:t>Principais</a:t>
            </a:r>
            <a:r>
              <a:rPr lang="en-GB" sz="2700" dirty="0">
                <a:solidFill>
                  <a:srgbClr val="32548F"/>
                </a:solidFill>
                <a:latin typeface="Verdana" charset="0"/>
                <a:ea typeface="Verdana" charset="0"/>
                <a:cs typeface="Verdana" charset="0"/>
              </a:rPr>
              <a:t> </a:t>
            </a:r>
            <a:r>
              <a:rPr lang="en-GB" sz="2700" dirty="0" err="1">
                <a:solidFill>
                  <a:srgbClr val="32548F"/>
                </a:solidFill>
                <a:latin typeface="Verdana" charset="0"/>
                <a:ea typeface="Verdana" charset="0"/>
                <a:cs typeface="Verdana" charset="0"/>
              </a:rPr>
              <a:t>mudanças</a:t>
            </a:r>
            <a:r>
              <a:rPr lang="en-GB" sz="2700" dirty="0">
                <a:solidFill>
                  <a:srgbClr val="32548F"/>
                </a:solidFill>
                <a:latin typeface="Verdana" charset="0"/>
                <a:ea typeface="Verdana" charset="0"/>
                <a:cs typeface="Verdana" charset="0"/>
              </a:rPr>
              <a:t> no </a:t>
            </a:r>
            <a:r>
              <a:rPr lang="en-GB" sz="2700" dirty="0" err="1" smtClean="0">
                <a:solidFill>
                  <a:srgbClr val="32548F"/>
                </a:solidFill>
                <a:latin typeface="Verdana" charset="0"/>
                <a:ea typeface="Verdana" charset="0"/>
                <a:cs typeface="Verdana" charset="0"/>
              </a:rPr>
              <a:t>consumo</a:t>
            </a:r>
            <a:r>
              <a:rPr lang="en-GB" sz="2700" dirty="0" smtClean="0">
                <a:solidFill>
                  <a:srgbClr val="32548F"/>
                </a:solidFill>
                <a:latin typeface="Verdana" charset="0"/>
                <a:ea typeface="Verdana" charset="0"/>
                <a:cs typeface="Verdana" charset="0"/>
              </a:rPr>
              <a:t> </a:t>
            </a:r>
            <a:r>
              <a:rPr lang="en-GB" sz="2400" dirty="0" smtClean="0">
                <a:solidFill>
                  <a:srgbClr val="32548F"/>
                </a:solidFill>
                <a:latin typeface="Verdana" charset="0"/>
                <a:ea typeface="Verdana" charset="0"/>
                <a:cs typeface="Verdana" charset="0"/>
              </a:rPr>
              <a:t>(%)</a:t>
            </a:r>
            <a:endParaRPr lang="en-US" sz="2400" dirty="0">
              <a:solidFill>
                <a:srgbClr val="32548F"/>
              </a:solidFill>
              <a:latin typeface="Verdana" charset="0"/>
              <a:ea typeface="Verdana" charset="0"/>
              <a:cs typeface="Verdana" charset="0"/>
            </a:endParaRPr>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6221"/>
            <a:ext cx="8975859" cy="3795506"/>
          </a:xfrm>
          <a:prstGeom prst="rect">
            <a:avLst/>
          </a:prstGeom>
        </p:spPr>
      </p:pic>
    </p:spTree>
    <p:extLst>
      <p:ext uri="{BB962C8B-B14F-4D97-AF65-F5344CB8AC3E}">
        <p14:creationId xmlns:p14="http://schemas.microsoft.com/office/powerpoint/2010/main" val="83575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6912" y="431180"/>
            <a:ext cx="8990175" cy="1308409"/>
          </a:xfrm>
          <a:prstGeom prst="rect">
            <a:avLst/>
          </a:prstGeom>
        </p:spPr>
        <p:txBody>
          <a:bodyPr>
            <a:noAutofit/>
          </a:bodyPr>
          <a:lstStyle/>
          <a:p>
            <a:pPr algn="l"/>
            <a:r>
              <a:rPr lang="pt-BR" sz="2800" dirty="0" smtClean="0">
                <a:solidFill>
                  <a:srgbClr val="32548F"/>
                </a:solidFill>
                <a:latin typeface="Verdana" charset="0"/>
                <a:ea typeface="Verdana" charset="0"/>
                <a:cs typeface="Verdana" charset="0"/>
              </a:rPr>
              <a:t>Demanda segue </a:t>
            </a:r>
            <a:r>
              <a:rPr lang="pt-BR" sz="2800" dirty="0">
                <a:solidFill>
                  <a:srgbClr val="32548F"/>
                </a:solidFill>
                <a:latin typeface="Verdana" charset="0"/>
                <a:ea typeface="Verdana" charset="0"/>
                <a:cs typeface="Verdana" charset="0"/>
              </a:rPr>
              <a:t>crescendo, liderada por Ásia</a:t>
            </a:r>
            <a:endParaRPr lang="en-US" sz="2800" dirty="0">
              <a:solidFill>
                <a:srgbClr val="32548F"/>
              </a:solidFill>
              <a:latin typeface="Verdana" charset="0"/>
              <a:ea typeface="Verdana" charset="0"/>
              <a:cs typeface="Verdana" charset="0"/>
            </a:endParaRPr>
          </a:p>
        </p:txBody>
      </p:sp>
      <p:graphicFrame>
        <p:nvGraphicFramePr>
          <p:cNvPr id="9" name="Chart 8"/>
          <p:cNvGraphicFramePr>
            <a:graphicFrameLocks/>
          </p:cNvGraphicFramePr>
          <p:nvPr>
            <p:extLst>
              <p:ext uri="{D42A27DB-BD31-4B8C-83A1-F6EECF244321}">
                <p14:modId xmlns:p14="http://schemas.microsoft.com/office/powerpoint/2010/main" val="644911748"/>
              </p:ext>
            </p:extLst>
          </p:nvPr>
        </p:nvGraphicFramePr>
        <p:xfrm>
          <a:off x="609599" y="1918010"/>
          <a:ext cx="8028438" cy="3925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6375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rgus Consulting Services Colours">
    <a:dk1>
      <a:sysClr val="windowText" lastClr="000000"/>
    </a:dk1>
    <a:lt1>
      <a:sysClr val="window" lastClr="FFFFFF"/>
    </a:lt1>
    <a:dk2>
      <a:srgbClr val="1F497D"/>
    </a:dk2>
    <a:lt2>
      <a:srgbClr val="EEECE1"/>
    </a:lt2>
    <a:accent1>
      <a:srgbClr val="005DAA"/>
    </a:accent1>
    <a:accent2>
      <a:srgbClr val="6CADDF"/>
    </a:accent2>
    <a:accent3>
      <a:srgbClr val="808285"/>
    </a:accent3>
    <a:accent4>
      <a:srgbClr val="B3B3B3"/>
    </a:accent4>
    <a:accent5>
      <a:srgbClr val="000000"/>
    </a:accent5>
    <a:accent6>
      <a:srgbClr val="8064A2"/>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rgus Consulting Services Colours">
    <a:dk1>
      <a:sysClr val="windowText" lastClr="000000"/>
    </a:dk1>
    <a:lt1>
      <a:sysClr val="window" lastClr="FFFFFF"/>
    </a:lt1>
    <a:dk2>
      <a:srgbClr val="1F497D"/>
    </a:dk2>
    <a:lt2>
      <a:srgbClr val="EEECE1"/>
    </a:lt2>
    <a:accent1>
      <a:srgbClr val="005DAA"/>
    </a:accent1>
    <a:accent2>
      <a:srgbClr val="6CADDF"/>
    </a:accent2>
    <a:accent3>
      <a:srgbClr val="808285"/>
    </a:accent3>
    <a:accent4>
      <a:srgbClr val="B3B3B3"/>
    </a:accent4>
    <a:accent5>
      <a:srgbClr val="000000"/>
    </a:accent5>
    <a:accent6>
      <a:srgbClr val="8064A2"/>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rgus Consulting Services Colours">
    <a:dk1>
      <a:sysClr val="windowText" lastClr="000000"/>
    </a:dk1>
    <a:lt1>
      <a:sysClr val="window" lastClr="FFFFFF"/>
    </a:lt1>
    <a:dk2>
      <a:srgbClr val="1F497D"/>
    </a:dk2>
    <a:lt2>
      <a:srgbClr val="EEECE1"/>
    </a:lt2>
    <a:accent1>
      <a:srgbClr val="005DAA"/>
    </a:accent1>
    <a:accent2>
      <a:srgbClr val="6CADDF"/>
    </a:accent2>
    <a:accent3>
      <a:srgbClr val="808285"/>
    </a:accent3>
    <a:accent4>
      <a:srgbClr val="B3B3B3"/>
    </a:accent4>
    <a:accent5>
      <a:srgbClr val="000000"/>
    </a:accent5>
    <a:accent6>
      <a:srgbClr val="8064A2"/>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rgus Consulting Services Colours">
    <a:dk1>
      <a:sysClr val="windowText" lastClr="000000"/>
    </a:dk1>
    <a:lt1>
      <a:sysClr val="window" lastClr="FFFFFF"/>
    </a:lt1>
    <a:dk2>
      <a:srgbClr val="1F497D"/>
    </a:dk2>
    <a:lt2>
      <a:srgbClr val="EEECE1"/>
    </a:lt2>
    <a:accent1>
      <a:srgbClr val="005DAA"/>
    </a:accent1>
    <a:accent2>
      <a:srgbClr val="6CADDF"/>
    </a:accent2>
    <a:accent3>
      <a:srgbClr val="808285"/>
    </a:accent3>
    <a:accent4>
      <a:srgbClr val="B3B3B3"/>
    </a:accent4>
    <a:accent5>
      <a:srgbClr val="000000"/>
    </a:accent5>
    <a:accent6>
      <a:srgbClr val="8064A2"/>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rgus Consulting Services Colours">
    <a:dk1>
      <a:sysClr val="windowText" lastClr="000000"/>
    </a:dk1>
    <a:lt1>
      <a:sysClr val="window" lastClr="FFFFFF"/>
    </a:lt1>
    <a:dk2>
      <a:srgbClr val="1F497D"/>
    </a:dk2>
    <a:lt2>
      <a:srgbClr val="EEECE1"/>
    </a:lt2>
    <a:accent1>
      <a:srgbClr val="005DAA"/>
    </a:accent1>
    <a:accent2>
      <a:srgbClr val="6CADDF"/>
    </a:accent2>
    <a:accent3>
      <a:srgbClr val="808285"/>
    </a:accent3>
    <a:accent4>
      <a:srgbClr val="B3B3B3"/>
    </a:accent4>
    <a:accent5>
      <a:srgbClr val="000000"/>
    </a:accent5>
    <a:accent6>
      <a:srgbClr val="8064A2"/>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rgus Consulting Services Colours">
    <a:dk1>
      <a:sysClr val="windowText" lastClr="000000"/>
    </a:dk1>
    <a:lt1>
      <a:sysClr val="window" lastClr="FFFFFF"/>
    </a:lt1>
    <a:dk2>
      <a:srgbClr val="1F497D"/>
    </a:dk2>
    <a:lt2>
      <a:srgbClr val="EEECE1"/>
    </a:lt2>
    <a:accent1>
      <a:srgbClr val="005DAA"/>
    </a:accent1>
    <a:accent2>
      <a:srgbClr val="6CADDF"/>
    </a:accent2>
    <a:accent3>
      <a:srgbClr val="808285"/>
    </a:accent3>
    <a:accent4>
      <a:srgbClr val="B3B3B3"/>
    </a:accent4>
    <a:accent5>
      <a:srgbClr val="000000"/>
    </a:accent5>
    <a:accent6>
      <a:srgbClr val="8064A2"/>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4857</TotalTime>
  <Words>715</Words>
  <Application>Microsoft Office PowerPoint</Application>
  <PresentationFormat>On-screen Show (4:3)</PresentationFormat>
  <Paragraphs>137</Paragraphs>
  <Slides>23</Slides>
  <Notes>19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Panorama do mercado global de GLP</vt:lpstr>
      <vt:lpstr>PowerPoint Presentation</vt:lpstr>
      <vt:lpstr>PowerPoint Presentation</vt:lpstr>
      <vt:lpstr>PowerPoint Presentation</vt:lpstr>
      <vt:lpstr>2015 x 2014 – Principais mudanças produção (%)</vt:lpstr>
      <vt:lpstr>Produção global cresce, exceto no NE da Europa</vt:lpstr>
      <vt:lpstr>Consumo global segue em expansão</vt:lpstr>
      <vt:lpstr>2015 x 2014 – Principais mudanças no consumo (%)</vt:lpstr>
      <vt:lpstr>Demanda segue crescendo, liderada por Ásia</vt:lpstr>
      <vt:lpstr>Fluxos de comercialização em 2015 x 2014 </vt:lpstr>
      <vt:lpstr>PowerPoint Presentation</vt:lpstr>
      <vt:lpstr>Ásia - déficit de mais de 88m t de GLP em 2027</vt:lpstr>
      <vt:lpstr>Europa – setor petroquímico focado en GLP</vt:lpstr>
      <vt:lpstr>AL chave para exportações dos EUA</vt:lpstr>
      <vt:lpstr>PowerPoint Presentation</vt:lpstr>
      <vt:lpstr>Exportações de C3 chegam a 1.3m b/d em dez de 2016…</vt:lpstr>
      <vt:lpstr>Exportações reduzem nível de estoques EUA</vt:lpstr>
      <vt:lpstr>Arbitragem para Ásia reduzida-cancelamentos</vt:lpstr>
      <vt:lpstr>Exportações à América Latina estáveis x Ásia</vt:lpstr>
      <vt:lpstr>PowerPoint Presentation</vt:lpstr>
      <vt:lpstr>Olhando adiante…</vt:lpstr>
      <vt:lpstr>Argus – cobertura global do mercado de GLP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Grande Grande</dc:creator>
  <cp:lastModifiedBy>Vanessa Viola</cp:lastModifiedBy>
  <cp:revision>88</cp:revision>
  <dcterms:created xsi:type="dcterms:W3CDTF">2017-07-06T20:34:15Z</dcterms:created>
  <dcterms:modified xsi:type="dcterms:W3CDTF">2017-08-17T13:09:22Z</dcterms:modified>
</cp:coreProperties>
</file>